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71" r:id="rId10"/>
    <p:sldId id="262" r:id="rId11"/>
    <p:sldId id="272" r:id="rId12"/>
    <p:sldId id="273" r:id="rId13"/>
    <p:sldId id="275" r:id="rId14"/>
    <p:sldId id="269" r:id="rId15"/>
    <p:sldId id="274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6A811-3FB5-4EF3-9367-E646BD72A8D3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9A91DFE-3D66-417F-A4FD-C70E427BADB1}">
      <dgm:prSet/>
      <dgm:spPr/>
      <dgm:t>
        <a:bodyPr/>
        <a:lstStyle/>
        <a:p>
          <a:r>
            <a:rPr lang="en-US" dirty="0"/>
            <a:t>Accepted Student Days – 11/13 students visited</a:t>
          </a:r>
        </a:p>
      </dgm:t>
    </dgm:pt>
    <dgm:pt modelId="{CAABBCA2-DB08-44B2-B037-9B570437FFBF}" type="parTrans" cxnId="{A3760244-5080-4758-84F7-72113A8FF8E7}">
      <dgm:prSet/>
      <dgm:spPr/>
      <dgm:t>
        <a:bodyPr/>
        <a:lstStyle/>
        <a:p>
          <a:endParaRPr lang="en-US"/>
        </a:p>
      </dgm:t>
    </dgm:pt>
    <dgm:pt modelId="{0F2DD673-9283-46FF-91B9-1215CD157706}" type="sibTrans" cxnId="{A3760244-5080-4758-84F7-72113A8FF8E7}">
      <dgm:prSet/>
      <dgm:spPr/>
      <dgm:t>
        <a:bodyPr/>
        <a:lstStyle/>
        <a:p>
          <a:endParaRPr lang="en-US"/>
        </a:p>
      </dgm:t>
    </dgm:pt>
    <dgm:pt modelId="{C8D27BF1-6DCB-43E8-AC0F-BD2F270B4272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10</a:t>
          </a:r>
          <a:r>
            <a:rPr lang="en-US" dirty="0"/>
            <a:t> admitted students </a:t>
          </a:r>
          <a:r>
            <a:rPr lang="en-US" dirty="0">
              <a:latin typeface="Aptos Display" panose="020F0302020204030204"/>
            </a:rPr>
            <a:t>remain- Max</a:t>
          </a:r>
          <a:r>
            <a:rPr lang="en-US" dirty="0"/>
            <a:t> </a:t>
          </a:r>
          <a:r>
            <a:rPr lang="en-US" dirty="0">
              <a:latin typeface="Aptos Display" panose="020F0302020204030204"/>
            </a:rPr>
            <a:t>, Tommy and Natalia withdrew</a:t>
          </a:r>
          <a:endParaRPr lang="en-US" dirty="0"/>
        </a:p>
      </dgm:t>
    </dgm:pt>
    <dgm:pt modelId="{822E3673-6066-4A86-BD82-F8D2012799BD}" type="parTrans" cxnId="{0249C722-851A-4801-97DB-D1B3D77E9391}">
      <dgm:prSet/>
      <dgm:spPr/>
      <dgm:t>
        <a:bodyPr/>
        <a:lstStyle/>
        <a:p>
          <a:endParaRPr lang="en-US"/>
        </a:p>
      </dgm:t>
    </dgm:pt>
    <dgm:pt modelId="{A19EEECD-D49B-4DC1-86F5-8716A3B4EF02}" type="sibTrans" cxnId="{0249C722-851A-4801-97DB-D1B3D77E9391}">
      <dgm:prSet/>
      <dgm:spPr/>
      <dgm:t>
        <a:bodyPr/>
        <a:lstStyle/>
        <a:p>
          <a:endParaRPr lang="en-US"/>
        </a:p>
      </dgm:t>
    </dgm:pt>
    <dgm:pt modelId="{E3BBEEB8-CA79-4D44-B700-3DC27CC18C6F}">
      <dgm:prSet/>
      <dgm:spPr/>
      <dgm:t>
        <a:bodyPr/>
        <a:lstStyle/>
        <a:p>
          <a:r>
            <a:rPr lang="en-US" dirty="0"/>
            <a:t>May 2nd is </a:t>
          </a:r>
          <a:r>
            <a:rPr lang="en-US" dirty="0" err="1"/>
            <a:t>Upstate's</a:t>
          </a:r>
          <a:r>
            <a:rPr lang="en-US" dirty="0"/>
            <a:t> "Commit to Enroll" date </a:t>
          </a:r>
        </a:p>
      </dgm:t>
    </dgm:pt>
    <dgm:pt modelId="{0549C42E-64F5-4B88-8C9C-8F10924596F1}" type="parTrans" cxnId="{0D9634A1-3CE3-4558-A127-1E06C3F5FF73}">
      <dgm:prSet/>
      <dgm:spPr/>
      <dgm:t>
        <a:bodyPr/>
        <a:lstStyle/>
        <a:p>
          <a:endParaRPr lang="en-US"/>
        </a:p>
      </dgm:t>
    </dgm:pt>
    <dgm:pt modelId="{C88F9BB0-EF46-42DD-8B4C-5691C087A12B}" type="sibTrans" cxnId="{0D9634A1-3CE3-4558-A127-1E06C3F5FF73}">
      <dgm:prSet/>
      <dgm:spPr/>
      <dgm:t>
        <a:bodyPr/>
        <a:lstStyle/>
        <a:p>
          <a:endParaRPr lang="en-US"/>
        </a:p>
      </dgm:t>
    </dgm:pt>
    <dgm:pt modelId="{58A369AC-28C8-4575-AA7E-4ED9CA347128}">
      <dgm:prSet/>
      <dgm:spPr/>
      <dgm:t>
        <a:bodyPr/>
        <a:lstStyle/>
        <a:p>
          <a:r>
            <a:rPr lang="en-US" dirty="0"/>
            <a:t>Student Hosts could become Student Mentors</a:t>
          </a:r>
          <a:r>
            <a:rPr lang="en-US" dirty="0">
              <a:latin typeface="Aptos Display" panose="020F0302020204030204"/>
            </a:rPr>
            <a:t>?</a:t>
          </a:r>
          <a:endParaRPr lang="en-US" dirty="0"/>
        </a:p>
      </dgm:t>
    </dgm:pt>
    <dgm:pt modelId="{B57CB2E3-CA54-4AF7-933F-0ECF631E082F}" type="parTrans" cxnId="{B8003BD8-8D2D-458A-BCC0-E9018EB5EE6F}">
      <dgm:prSet/>
      <dgm:spPr/>
      <dgm:t>
        <a:bodyPr/>
        <a:lstStyle/>
        <a:p>
          <a:endParaRPr lang="en-US"/>
        </a:p>
      </dgm:t>
    </dgm:pt>
    <dgm:pt modelId="{82007724-F853-4A8E-BE86-211535B23124}" type="sibTrans" cxnId="{B8003BD8-8D2D-458A-BCC0-E9018EB5EE6F}">
      <dgm:prSet/>
      <dgm:spPr/>
      <dgm:t>
        <a:bodyPr/>
        <a:lstStyle/>
        <a:p>
          <a:endParaRPr lang="en-US"/>
        </a:p>
      </dgm:t>
    </dgm:pt>
    <dgm:pt modelId="{7BD00C64-CEE2-41C4-9D08-76362C86A3A7}" type="pres">
      <dgm:prSet presAssocID="{CE26A811-3FB5-4EF3-9367-E646BD72A8D3}" presName="outerComposite" presStyleCnt="0">
        <dgm:presLayoutVars>
          <dgm:chMax val="5"/>
          <dgm:dir/>
          <dgm:resizeHandles val="exact"/>
        </dgm:presLayoutVars>
      </dgm:prSet>
      <dgm:spPr/>
    </dgm:pt>
    <dgm:pt modelId="{DE2D0B18-D67A-4F4C-9CC7-E1AFBD7AC582}" type="pres">
      <dgm:prSet presAssocID="{CE26A811-3FB5-4EF3-9367-E646BD72A8D3}" presName="dummyMaxCanvas" presStyleCnt="0">
        <dgm:presLayoutVars/>
      </dgm:prSet>
      <dgm:spPr/>
    </dgm:pt>
    <dgm:pt modelId="{5FE7F6F2-2B31-445E-8E53-3A7F3610B29C}" type="pres">
      <dgm:prSet presAssocID="{CE26A811-3FB5-4EF3-9367-E646BD72A8D3}" presName="FourNodes_1" presStyleLbl="node1" presStyleIdx="0" presStyleCnt="4">
        <dgm:presLayoutVars>
          <dgm:bulletEnabled val="1"/>
        </dgm:presLayoutVars>
      </dgm:prSet>
      <dgm:spPr/>
    </dgm:pt>
    <dgm:pt modelId="{88A05DB8-4412-4787-AFBF-C8B16E027F8A}" type="pres">
      <dgm:prSet presAssocID="{CE26A811-3FB5-4EF3-9367-E646BD72A8D3}" presName="FourNodes_2" presStyleLbl="node1" presStyleIdx="1" presStyleCnt="4">
        <dgm:presLayoutVars>
          <dgm:bulletEnabled val="1"/>
        </dgm:presLayoutVars>
      </dgm:prSet>
      <dgm:spPr/>
    </dgm:pt>
    <dgm:pt modelId="{98D4E336-0225-4F62-8395-8E799134F4C6}" type="pres">
      <dgm:prSet presAssocID="{CE26A811-3FB5-4EF3-9367-E646BD72A8D3}" presName="FourNodes_3" presStyleLbl="node1" presStyleIdx="2" presStyleCnt="4">
        <dgm:presLayoutVars>
          <dgm:bulletEnabled val="1"/>
        </dgm:presLayoutVars>
      </dgm:prSet>
      <dgm:spPr/>
    </dgm:pt>
    <dgm:pt modelId="{DDE4FEA9-60C5-42E1-85C4-68BF9D2D8DC8}" type="pres">
      <dgm:prSet presAssocID="{CE26A811-3FB5-4EF3-9367-E646BD72A8D3}" presName="FourNodes_4" presStyleLbl="node1" presStyleIdx="3" presStyleCnt="4">
        <dgm:presLayoutVars>
          <dgm:bulletEnabled val="1"/>
        </dgm:presLayoutVars>
      </dgm:prSet>
      <dgm:spPr/>
    </dgm:pt>
    <dgm:pt modelId="{3FD2DD60-5810-4AD1-9F5E-2B2429180CA1}" type="pres">
      <dgm:prSet presAssocID="{CE26A811-3FB5-4EF3-9367-E646BD72A8D3}" presName="FourConn_1-2" presStyleLbl="fgAccFollowNode1" presStyleIdx="0" presStyleCnt="3">
        <dgm:presLayoutVars>
          <dgm:bulletEnabled val="1"/>
        </dgm:presLayoutVars>
      </dgm:prSet>
      <dgm:spPr/>
    </dgm:pt>
    <dgm:pt modelId="{F0558C6B-A700-479B-9DB4-DE31A12F766E}" type="pres">
      <dgm:prSet presAssocID="{CE26A811-3FB5-4EF3-9367-E646BD72A8D3}" presName="FourConn_2-3" presStyleLbl="fgAccFollowNode1" presStyleIdx="1" presStyleCnt="3">
        <dgm:presLayoutVars>
          <dgm:bulletEnabled val="1"/>
        </dgm:presLayoutVars>
      </dgm:prSet>
      <dgm:spPr/>
    </dgm:pt>
    <dgm:pt modelId="{5DD0E11B-9953-455D-A197-0139A6226E45}" type="pres">
      <dgm:prSet presAssocID="{CE26A811-3FB5-4EF3-9367-E646BD72A8D3}" presName="FourConn_3-4" presStyleLbl="fgAccFollowNode1" presStyleIdx="2" presStyleCnt="3">
        <dgm:presLayoutVars>
          <dgm:bulletEnabled val="1"/>
        </dgm:presLayoutVars>
      </dgm:prSet>
      <dgm:spPr/>
    </dgm:pt>
    <dgm:pt modelId="{4DF51F80-133F-484F-9B58-0F78EC5C6C15}" type="pres">
      <dgm:prSet presAssocID="{CE26A811-3FB5-4EF3-9367-E646BD72A8D3}" presName="FourNodes_1_text" presStyleLbl="node1" presStyleIdx="3" presStyleCnt="4">
        <dgm:presLayoutVars>
          <dgm:bulletEnabled val="1"/>
        </dgm:presLayoutVars>
      </dgm:prSet>
      <dgm:spPr/>
    </dgm:pt>
    <dgm:pt modelId="{CD0223C0-0A51-46B9-92F3-88AD002F6F5B}" type="pres">
      <dgm:prSet presAssocID="{CE26A811-3FB5-4EF3-9367-E646BD72A8D3}" presName="FourNodes_2_text" presStyleLbl="node1" presStyleIdx="3" presStyleCnt="4">
        <dgm:presLayoutVars>
          <dgm:bulletEnabled val="1"/>
        </dgm:presLayoutVars>
      </dgm:prSet>
      <dgm:spPr/>
    </dgm:pt>
    <dgm:pt modelId="{06D9432E-BDAB-4C38-940D-2F9D367FAD80}" type="pres">
      <dgm:prSet presAssocID="{CE26A811-3FB5-4EF3-9367-E646BD72A8D3}" presName="FourNodes_3_text" presStyleLbl="node1" presStyleIdx="3" presStyleCnt="4">
        <dgm:presLayoutVars>
          <dgm:bulletEnabled val="1"/>
        </dgm:presLayoutVars>
      </dgm:prSet>
      <dgm:spPr/>
    </dgm:pt>
    <dgm:pt modelId="{DEAC9EC5-1CB0-4054-942A-F13DA06A6C1D}" type="pres">
      <dgm:prSet presAssocID="{CE26A811-3FB5-4EF3-9367-E646BD72A8D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DFDB202-6005-4889-A2DD-250A57880D22}" type="presOf" srcId="{09A91DFE-3D66-417F-A4FD-C70E427BADB1}" destId="{5FE7F6F2-2B31-445E-8E53-3A7F3610B29C}" srcOrd="0" destOrd="0" presId="urn:microsoft.com/office/officeart/2005/8/layout/vProcess5"/>
    <dgm:cxn modelId="{BF90F808-E2A5-4238-83D7-028D36A74159}" type="presOf" srcId="{E3BBEEB8-CA79-4D44-B700-3DC27CC18C6F}" destId="{98D4E336-0225-4F62-8395-8E799134F4C6}" srcOrd="0" destOrd="0" presId="urn:microsoft.com/office/officeart/2005/8/layout/vProcess5"/>
    <dgm:cxn modelId="{92DA0521-D4C2-4A79-8A43-CE6CDF849B13}" type="presOf" srcId="{58A369AC-28C8-4575-AA7E-4ED9CA347128}" destId="{DEAC9EC5-1CB0-4054-942A-F13DA06A6C1D}" srcOrd="1" destOrd="0" presId="urn:microsoft.com/office/officeart/2005/8/layout/vProcess5"/>
    <dgm:cxn modelId="{0249C722-851A-4801-97DB-D1B3D77E9391}" srcId="{CE26A811-3FB5-4EF3-9367-E646BD72A8D3}" destId="{C8D27BF1-6DCB-43E8-AC0F-BD2F270B4272}" srcOrd="1" destOrd="0" parTransId="{822E3673-6066-4A86-BD82-F8D2012799BD}" sibTransId="{A19EEECD-D49B-4DC1-86F5-8716A3B4EF02}"/>
    <dgm:cxn modelId="{F9E6982D-2FF0-43D4-9AAE-C0906BBDB696}" type="presOf" srcId="{09A91DFE-3D66-417F-A4FD-C70E427BADB1}" destId="{4DF51F80-133F-484F-9B58-0F78EC5C6C15}" srcOrd="1" destOrd="0" presId="urn:microsoft.com/office/officeart/2005/8/layout/vProcess5"/>
    <dgm:cxn modelId="{2E5DBC3A-5479-43EB-A25C-D46C35386BED}" type="presOf" srcId="{CE26A811-3FB5-4EF3-9367-E646BD72A8D3}" destId="{7BD00C64-CEE2-41C4-9D08-76362C86A3A7}" srcOrd="0" destOrd="0" presId="urn:microsoft.com/office/officeart/2005/8/layout/vProcess5"/>
    <dgm:cxn modelId="{A3760244-5080-4758-84F7-72113A8FF8E7}" srcId="{CE26A811-3FB5-4EF3-9367-E646BD72A8D3}" destId="{09A91DFE-3D66-417F-A4FD-C70E427BADB1}" srcOrd="0" destOrd="0" parTransId="{CAABBCA2-DB08-44B2-B037-9B570437FFBF}" sibTransId="{0F2DD673-9283-46FF-91B9-1215CD157706}"/>
    <dgm:cxn modelId="{27C2574F-95AD-4642-B4B4-E88FF244B88C}" type="presOf" srcId="{58A369AC-28C8-4575-AA7E-4ED9CA347128}" destId="{DDE4FEA9-60C5-42E1-85C4-68BF9D2D8DC8}" srcOrd="0" destOrd="0" presId="urn:microsoft.com/office/officeart/2005/8/layout/vProcess5"/>
    <dgm:cxn modelId="{8F003185-44AA-426C-AEF0-B5F37DB0F000}" type="presOf" srcId="{0F2DD673-9283-46FF-91B9-1215CD157706}" destId="{3FD2DD60-5810-4AD1-9F5E-2B2429180CA1}" srcOrd="0" destOrd="0" presId="urn:microsoft.com/office/officeart/2005/8/layout/vProcess5"/>
    <dgm:cxn modelId="{3837E39F-004A-4444-9918-83965CF9B02D}" type="presOf" srcId="{C8D27BF1-6DCB-43E8-AC0F-BD2F270B4272}" destId="{CD0223C0-0A51-46B9-92F3-88AD002F6F5B}" srcOrd="1" destOrd="0" presId="urn:microsoft.com/office/officeart/2005/8/layout/vProcess5"/>
    <dgm:cxn modelId="{0D9634A1-3CE3-4558-A127-1E06C3F5FF73}" srcId="{CE26A811-3FB5-4EF3-9367-E646BD72A8D3}" destId="{E3BBEEB8-CA79-4D44-B700-3DC27CC18C6F}" srcOrd="2" destOrd="0" parTransId="{0549C42E-64F5-4B88-8C9C-8F10924596F1}" sibTransId="{C88F9BB0-EF46-42DD-8B4C-5691C087A12B}"/>
    <dgm:cxn modelId="{5D31FFA2-8A8A-4628-B9BC-3331A64A0E4C}" type="presOf" srcId="{C88F9BB0-EF46-42DD-8B4C-5691C087A12B}" destId="{5DD0E11B-9953-455D-A197-0139A6226E45}" srcOrd="0" destOrd="0" presId="urn:microsoft.com/office/officeart/2005/8/layout/vProcess5"/>
    <dgm:cxn modelId="{C05FECC5-600A-455E-9BD2-6B6AE0CE5114}" type="presOf" srcId="{E3BBEEB8-CA79-4D44-B700-3DC27CC18C6F}" destId="{06D9432E-BDAB-4C38-940D-2F9D367FAD80}" srcOrd="1" destOrd="0" presId="urn:microsoft.com/office/officeart/2005/8/layout/vProcess5"/>
    <dgm:cxn modelId="{B8003BD8-8D2D-458A-BCC0-E9018EB5EE6F}" srcId="{CE26A811-3FB5-4EF3-9367-E646BD72A8D3}" destId="{58A369AC-28C8-4575-AA7E-4ED9CA347128}" srcOrd="3" destOrd="0" parTransId="{B57CB2E3-CA54-4AF7-933F-0ECF631E082F}" sibTransId="{82007724-F853-4A8E-BE86-211535B23124}"/>
    <dgm:cxn modelId="{7E002DDF-4242-4191-B592-77DD1BFD1E4B}" type="presOf" srcId="{A19EEECD-D49B-4DC1-86F5-8716A3B4EF02}" destId="{F0558C6B-A700-479B-9DB4-DE31A12F766E}" srcOrd="0" destOrd="0" presId="urn:microsoft.com/office/officeart/2005/8/layout/vProcess5"/>
    <dgm:cxn modelId="{759BE4E6-326B-4788-8F86-FA4348E85DA6}" type="presOf" srcId="{C8D27BF1-6DCB-43E8-AC0F-BD2F270B4272}" destId="{88A05DB8-4412-4787-AFBF-C8B16E027F8A}" srcOrd="0" destOrd="0" presId="urn:microsoft.com/office/officeart/2005/8/layout/vProcess5"/>
    <dgm:cxn modelId="{829FAADD-62D6-4198-8D01-ABD362EBFCAE}" type="presParOf" srcId="{7BD00C64-CEE2-41C4-9D08-76362C86A3A7}" destId="{DE2D0B18-D67A-4F4C-9CC7-E1AFBD7AC582}" srcOrd="0" destOrd="0" presId="urn:microsoft.com/office/officeart/2005/8/layout/vProcess5"/>
    <dgm:cxn modelId="{9E027AF8-9650-42D9-B757-C757D97CE656}" type="presParOf" srcId="{7BD00C64-CEE2-41C4-9D08-76362C86A3A7}" destId="{5FE7F6F2-2B31-445E-8E53-3A7F3610B29C}" srcOrd="1" destOrd="0" presId="urn:microsoft.com/office/officeart/2005/8/layout/vProcess5"/>
    <dgm:cxn modelId="{E251BFAC-5CD9-4B0A-994B-D7361A2B23BD}" type="presParOf" srcId="{7BD00C64-CEE2-41C4-9D08-76362C86A3A7}" destId="{88A05DB8-4412-4787-AFBF-C8B16E027F8A}" srcOrd="2" destOrd="0" presId="urn:microsoft.com/office/officeart/2005/8/layout/vProcess5"/>
    <dgm:cxn modelId="{4CBE4A7D-20E0-4AD8-8009-847F4AB3B297}" type="presParOf" srcId="{7BD00C64-CEE2-41C4-9D08-76362C86A3A7}" destId="{98D4E336-0225-4F62-8395-8E799134F4C6}" srcOrd="3" destOrd="0" presId="urn:microsoft.com/office/officeart/2005/8/layout/vProcess5"/>
    <dgm:cxn modelId="{53ED146A-DC0E-4562-93B4-7EFAFA6710F0}" type="presParOf" srcId="{7BD00C64-CEE2-41C4-9D08-76362C86A3A7}" destId="{DDE4FEA9-60C5-42E1-85C4-68BF9D2D8DC8}" srcOrd="4" destOrd="0" presId="urn:microsoft.com/office/officeart/2005/8/layout/vProcess5"/>
    <dgm:cxn modelId="{DDBA1EB9-D59C-4D18-84F3-08976D437125}" type="presParOf" srcId="{7BD00C64-CEE2-41C4-9D08-76362C86A3A7}" destId="{3FD2DD60-5810-4AD1-9F5E-2B2429180CA1}" srcOrd="5" destOrd="0" presId="urn:microsoft.com/office/officeart/2005/8/layout/vProcess5"/>
    <dgm:cxn modelId="{87121676-AECF-4C9F-8E0C-4E4493014F60}" type="presParOf" srcId="{7BD00C64-CEE2-41C4-9D08-76362C86A3A7}" destId="{F0558C6B-A700-479B-9DB4-DE31A12F766E}" srcOrd="6" destOrd="0" presId="urn:microsoft.com/office/officeart/2005/8/layout/vProcess5"/>
    <dgm:cxn modelId="{A501F3B7-F0E9-41A1-BEAF-BCE5B0CD62B4}" type="presParOf" srcId="{7BD00C64-CEE2-41C4-9D08-76362C86A3A7}" destId="{5DD0E11B-9953-455D-A197-0139A6226E45}" srcOrd="7" destOrd="0" presId="urn:microsoft.com/office/officeart/2005/8/layout/vProcess5"/>
    <dgm:cxn modelId="{AA15D202-193D-4A23-A491-64D84A7975D6}" type="presParOf" srcId="{7BD00C64-CEE2-41C4-9D08-76362C86A3A7}" destId="{4DF51F80-133F-484F-9B58-0F78EC5C6C15}" srcOrd="8" destOrd="0" presId="urn:microsoft.com/office/officeart/2005/8/layout/vProcess5"/>
    <dgm:cxn modelId="{8E034237-5224-4252-B383-3D212FA17680}" type="presParOf" srcId="{7BD00C64-CEE2-41C4-9D08-76362C86A3A7}" destId="{CD0223C0-0A51-46B9-92F3-88AD002F6F5B}" srcOrd="9" destOrd="0" presId="urn:microsoft.com/office/officeart/2005/8/layout/vProcess5"/>
    <dgm:cxn modelId="{24C6945F-0FC5-4804-A0BA-C2EF83AAB4B6}" type="presParOf" srcId="{7BD00C64-CEE2-41C4-9D08-76362C86A3A7}" destId="{06D9432E-BDAB-4C38-940D-2F9D367FAD80}" srcOrd="10" destOrd="0" presId="urn:microsoft.com/office/officeart/2005/8/layout/vProcess5"/>
    <dgm:cxn modelId="{9BE78F72-22D4-4E7C-8D22-150DB01B61EE}" type="presParOf" srcId="{7BD00C64-CEE2-41C4-9D08-76362C86A3A7}" destId="{DEAC9EC5-1CB0-4054-942A-F13DA06A6C1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24F1A-CED0-4098-8B69-DC069AFF1F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004896-2F36-447F-99E4-5038DE0C061F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Attend</a:t>
          </a:r>
          <a:r>
            <a:rPr lang="en-US" dirty="0"/>
            <a:t> </a:t>
          </a:r>
          <a:r>
            <a:rPr lang="en-US" dirty="0">
              <a:latin typeface="Aptos Display" panose="020F0302020204030204"/>
            </a:rPr>
            <a:t>ASD group events</a:t>
          </a:r>
          <a:endParaRPr lang="en-US" dirty="0"/>
        </a:p>
      </dgm:t>
    </dgm:pt>
    <dgm:pt modelId="{DB86E3FA-21C1-434B-92E5-D683373BECDA}" type="parTrans" cxnId="{66C67716-AD85-4F5C-BA5E-FCAFAB0879DA}">
      <dgm:prSet/>
      <dgm:spPr/>
      <dgm:t>
        <a:bodyPr/>
        <a:lstStyle/>
        <a:p>
          <a:endParaRPr lang="en-US"/>
        </a:p>
      </dgm:t>
    </dgm:pt>
    <dgm:pt modelId="{BC84DAC6-1B2E-4929-946C-CA62551DA175}" type="sibTrans" cxnId="{66C67716-AD85-4F5C-BA5E-FCAFAB0879DA}">
      <dgm:prSet/>
      <dgm:spPr/>
      <dgm:t>
        <a:bodyPr/>
        <a:lstStyle/>
        <a:p>
          <a:endParaRPr lang="en-US"/>
        </a:p>
      </dgm:t>
    </dgm:pt>
    <dgm:pt modelId="{B85A0541-8798-4452-B8F5-9EFE153BA6C9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Participate</a:t>
          </a:r>
          <a:r>
            <a:rPr lang="en-US" dirty="0"/>
            <a:t> </a:t>
          </a:r>
          <a:r>
            <a:rPr lang="en-US" dirty="0">
              <a:latin typeface="Aptos Display" panose="020F0302020204030204"/>
            </a:rPr>
            <a:t>in </a:t>
          </a:r>
          <a:r>
            <a:rPr lang="en-US" dirty="0"/>
            <a:t>recruitment</a:t>
          </a:r>
        </a:p>
      </dgm:t>
    </dgm:pt>
    <dgm:pt modelId="{14FF2D71-8281-4774-A231-9C63689A4745}" type="parTrans" cxnId="{F3170458-02E4-43A4-94FD-7D32B43885C2}">
      <dgm:prSet/>
      <dgm:spPr/>
      <dgm:t>
        <a:bodyPr/>
        <a:lstStyle/>
        <a:p>
          <a:endParaRPr lang="en-US"/>
        </a:p>
      </dgm:t>
    </dgm:pt>
    <dgm:pt modelId="{E31A8323-D5E2-431F-8E5B-81C48C4D73B2}" type="sibTrans" cxnId="{F3170458-02E4-43A4-94FD-7D32B43885C2}">
      <dgm:prSet/>
      <dgm:spPr/>
      <dgm:t>
        <a:bodyPr/>
        <a:lstStyle/>
        <a:p>
          <a:endParaRPr lang="en-US"/>
        </a:p>
      </dgm:t>
    </dgm:pt>
    <dgm:pt modelId="{FC00EE10-A7E6-4C50-99A3-73E0771FF821}">
      <dgm:prSet/>
      <dgm:spPr/>
      <dgm:t>
        <a:bodyPr/>
        <a:lstStyle/>
        <a:p>
          <a:pPr rtl="0"/>
          <a:r>
            <a:rPr lang="en-US" dirty="0"/>
            <a:t> </a:t>
          </a:r>
          <a:r>
            <a:rPr lang="en-US" dirty="0">
              <a:latin typeface="Aptos Display" panose="020F0302020204030204"/>
            </a:rPr>
            <a:t>Student</a:t>
          </a:r>
          <a:r>
            <a:rPr lang="en-US" dirty="0"/>
            <a:t> Panel, </a:t>
          </a:r>
          <a:r>
            <a:rPr lang="en-US" dirty="0">
              <a:latin typeface="Aptos Display" panose="020F0302020204030204"/>
            </a:rPr>
            <a:t>Interviewing</a:t>
          </a:r>
          <a:r>
            <a:rPr lang="en-US" dirty="0"/>
            <a:t>, Welcoming Committee, </a:t>
          </a:r>
          <a:r>
            <a:rPr lang="en-US" dirty="0">
              <a:latin typeface="Aptos Display" panose="020F0302020204030204"/>
            </a:rPr>
            <a:t>student hosting</a:t>
          </a:r>
          <a:r>
            <a:rPr lang="en-US" dirty="0"/>
            <a:t>, campus tours</a:t>
          </a:r>
          <a:r>
            <a:rPr lang="en-US" dirty="0">
              <a:latin typeface="Aptos Display" panose="020F0302020204030204"/>
            </a:rPr>
            <a:t> </a:t>
          </a:r>
          <a:endParaRPr lang="en-US" dirty="0"/>
        </a:p>
      </dgm:t>
    </dgm:pt>
    <dgm:pt modelId="{209FEFF4-087C-4CE9-9A2D-46B24C4B914C}" type="parTrans" cxnId="{6F93D6FE-A865-4842-95D2-43513B3701DA}">
      <dgm:prSet/>
      <dgm:spPr/>
      <dgm:t>
        <a:bodyPr/>
        <a:lstStyle/>
        <a:p>
          <a:endParaRPr lang="en-US"/>
        </a:p>
      </dgm:t>
    </dgm:pt>
    <dgm:pt modelId="{60DB24F8-9BE7-46F4-812A-6EAA332389B7}" type="sibTrans" cxnId="{6F93D6FE-A865-4842-95D2-43513B3701DA}">
      <dgm:prSet/>
      <dgm:spPr/>
      <dgm:t>
        <a:bodyPr/>
        <a:lstStyle/>
        <a:p>
          <a:endParaRPr lang="en-US"/>
        </a:p>
      </dgm:t>
    </dgm:pt>
    <dgm:pt modelId="{97E548CF-2CE7-4F66-90B0-AF2E7568900C}" type="pres">
      <dgm:prSet presAssocID="{B7024F1A-CED0-4098-8B69-DC069AFF1F69}" presName="linear" presStyleCnt="0">
        <dgm:presLayoutVars>
          <dgm:animLvl val="lvl"/>
          <dgm:resizeHandles val="exact"/>
        </dgm:presLayoutVars>
      </dgm:prSet>
      <dgm:spPr/>
    </dgm:pt>
    <dgm:pt modelId="{EEBB96EB-686D-4F62-94DB-CAA0F80187E1}" type="pres">
      <dgm:prSet presAssocID="{5C004896-2F36-447F-99E4-5038DE0C061F}" presName="parentText" presStyleLbl="node1" presStyleIdx="0" presStyleCnt="2" custLinFactNeighborX="-15" custLinFactNeighborY="7411">
        <dgm:presLayoutVars>
          <dgm:chMax val="0"/>
          <dgm:bulletEnabled val="1"/>
        </dgm:presLayoutVars>
      </dgm:prSet>
      <dgm:spPr/>
    </dgm:pt>
    <dgm:pt modelId="{23AD5E60-68DF-463E-AA0B-C6441DF3B2DA}" type="pres">
      <dgm:prSet presAssocID="{BC84DAC6-1B2E-4929-946C-CA62551DA175}" presName="spacer" presStyleCnt="0"/>
      <dgm:spPr/>
    </dgm:pt>
    <dgm:pt modelId="{7DE521C7-A598-42EA-AF93-EABFE6F2FFB1}" type="pres">
      <dgm:prSet presAssocID="{B85A0541-8798-4452-B8F5-9EFE153BA6C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199CA8-1241-417A-95A3-A527D0DBC5A8}" type="pres">
      <dgm:prSet presAssocID="{B85A0541-8798-4452-B8F5-9EFE153BA6C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6C67716-AD85-4F5C-BA5E-FCAFAB0879DA}" srcId="{B7024F1A-CED0-4098-8B69-DC069AFF1F69}" destId="{5C004896-2F36-447F-99E4-5038DE0C061F}" srcOrd="0" destOrd="0" parTransId="{DB86E3FA-21C1-434B-92E5-D683373BECDA}" sibTransId="{BC84DAC6-1B2E-4929-946C-CA62551DA175}"/>
    <dgm:cxn modelId="{0ED35A52-0DCE-4F5A-93B4-B14BF8B9BC0A}" type="presOf" srcId="{5C004896-2F36-447F-99E4-5038DE0C061F}" destId="{EEBB96EB-686D-4F62-94DB-CAA0F80187E1}" srcOrd="0" destOrd="0" presId="urn:microsoft.com/office/officeart/2005/8/layout/vList2"/>
    <dgm:cxn modelId="{F3170458-02E4-43A4-94FD-7D32B43885C2}" srcId="{B7024F1A-CED0-4098-8B69-DC069AFF1F69}" destId="{B85A0541-8798-4452-B8F5-9EFE153BA6C9}" srcOrd="1" destOrd="0" parTransId="{14FF2D71-8281-4774-A231-9C63689A4745}" sibTransId="{E31A8323-D5E2-431F-8E5B-81C48C4D73B2}"/>
    <dgm:cxn modelId="{635E9A62-6EBD-4647-87BB-4B4832D7E854}" type="presOf" srcId="{B85A0541-8798-4452-B8F5-9EFE153BA6C9}" destId="{7DE521C7-A598-42EA-AF93-EABFE6F2FFB1}" srcOrd="0" destOrd="0" presId="urn:microsoft.com/office/officeart/2005/8/layout/vList2"/>
    <dgm:cxn modelId="{7C325573-D9FC-411A-BD0F-BF0606BF1EEC}" type="presOf" srcId="{B7024F1A-CED0-4098-8B69-DC069AFF1F69}" destId="{97E548CF-2CE7-4F66-90B0-AF2E7568900C}" srcOrd="0" destOrd="0" presId="urn:microsoft.com/office/officeart/2005/8/layout/vList2"/>
    <dgm:cxn modelId="{CF5DFAE9-8F12-404A-9A2C-7A9A47EF5FE7}" type="presOf" srcId="{FC00EE10-A7E6-4C50-99A3-73E0771FF821}" destId="{83199CA8-1241-417A-95A3-A527D0DBC5A8}" srcOrd="0" destOrd="0" presId="urn:microsoft.com/office/officeart/2005/8/layout/vList2"/>
    <dgm:cxn modelId="{6F93D6FE-A865-4842-95D2-43513B3701DA}" srcId="{B85A0541-8798-4452-B8F5-9EFE153BA6C9}" destId="{FC00EE10-A7E6-4C50-99A3-73E0771FF821}" srcOrd="0" destOrd="0" parTransId="{209FEFF4-087C-4CE9-9A2D-46B24C4B914C}" sibTransId="{60DB24F8-9BE7-46F4-812A-6EAA332389B7}"/>
    <dgm:cxn modelId="{BEFBAC67-E432-434A-A335-C7DCBC35BD66}" type="presParOf" srcId="{97E548CF-2CE7-4F66-90B0-AF2E7568900C}" destId="{EEBB96EB-686D-4F62-94DB-CAA0F80187E1}" srcOrd="0" destOrd="0" presId="urn:microsoft.com/office/officeart/2005/8/layout/vList2"/>
    <dgm:cxn modelId="{FC5E6528-9A24-44F4-8BE4-833CBE8224E5}" type="presParOf" srcId="{97E548CF-2CE7-4F66-90B0-AF2E7568900C}" destId="{23AD5E60-68DF-463E-AA0B-C6441DF3B2DA}" srcOrd="1" destOrd="0" presId="urn:microsoft.com/office/officeart/2005/8/layout/vList2"/>
    <dgm:cxn modelId="{8762BFE9-FD3B-4F3B-8258-22131A128B85}" type="presParOf" srcId="{97E548CF-2CE7-4F66-90B0-AF2E7568900C}" destId="{7DE521C7-A598-42EA-AF93-EABFE6F2FFB1}" srcOrd="2" destOrd="0" presId="urn:microsoft.com/office/officeart/2005/8/layout/vList2"/>
    <dgm:cxn modelId="{CFD43A18-4BB5-4F72-A05C-8A501889B526}" type="presParOf" srcId="{97E548CF-2CE7-4F66-90B0-AF2E7568900C}" destId="{83199CA8-1241-417A-95A3-A527D0DBC5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BC594-28EE-40E7-930B-405C82EBDA85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7F109A-6B2F-4FD0-942C-93479769F571}">
      <dgm:prSet/>
      <dgm:spPr/>
      <dgm:t>
        <a:bodyPr/>
        <a:lstStyle/>
        <a:p>
          <a:r>
            <a:rPr lang="en-US" dirty="0"/>
            <a:t>MDPH602 MD/PhD Grand Rounds </a:t>
          </a:r>
        </a:p>
      </dgm:t>
    </dgm:pt>
    <dgm:pt modelId="{D2974AD4-DFCB-4E74-B851-FAB31AD2D56A}" type="parTrans" cxnId="{F6F3D6FE-5319-43A7-92CF-1BAF0447E12F}">
      <dgm:prSet/>
      <dgm:spPr/>
      <dgm:t>
        <a:bodyPr/>
        <a:lstStyle/>
        <a:p>
          <a:endParaRPr lang="en-US"/>
        </a:p>
      </dgm:t>
    </dgm:pt>
    <dgm:pt modelId="{9D4A12B4-FD22-4A16-A35E-413CBE13D095}" type="sibTrans" cxnId="{F6F3D6FE-5319-43A7-92CF-1BAF0447E12F}">
      <dgm:prSet/>
      <dgm:spPr/>
      <dgm:t>
        <a:bodyPr/>
        <a:lstStyle/>
        <a:p>
          <a:endParaRPr lang="en-US"/>
        </a:p>
      </dgm:t>
    </dgm:pt>
    <dgm:pt modelId="{2B803296-F732-4F9A-9590-64921C0CF372}">
      <dgm:prSet/>
      <dgm:spPr/>
      <dgm:t>
        <a:bodyPr/>
        <a:lstStyle/>
        <a:p>
          <a:pPr rtl="0"/>
          <a:r>
            <a:rPr lang="en-US" dirty="0"/>
            <a:t>1 credit, clinical </a:t>
          </a:r>
          <a:r>
            <a:rPr lang="en-US" dirty="0">
              <a:latin typeface="Aptos Display" panose="020F0302020204030204"/>
            </a:rPr>
            <a:t>requirement removed</a:t>
          </a:r>
          <a:endParaRPr lang="en-US" dirty="0"/>
        </a:p>
      </dgm:t>
    </dgm:pt>
    <dgm:pt modelId="{FFFBE391-37D8-4979-9B54-3A55C01F3328}" type="parTrans" cxnId="{0B5F2105-FE33-47AE-81EA-A08E20FD6075}">
      <dgm:prSet/>
      <dgm:spPr/>
      <dgm:t>
        <a:bodyPr/>
        <a:lstStyle/>
        <a:p>
          <a:endParaRPr lang="en-US"/>
        </a:p>
      </dgm:t>
    </dgm:pt>
    <dgm:pt modelId="{20F9C96D-AC93-4E24-9F15-8E83A8A2EA86}" type="sibTrans" cxnId="{0B5F2105-FE33-47AE-81EA-A08E20FD6075}">
      <dgm:prSet/>
      <dgm:spPr/>
      <dgm:t>
        <a:bodyPr/>
        <a:lstStyle/>
        <a:p>
          <a:endParaRPr lang="en-US"/>
        </a:p>
      </dgm:t>
    </dgm:pt>
    <dgm:pt modelId="{2238C98E-2FF2-42B2-9057-B775E02B1BB1}">
      <dgm:prSet/>
      <dgm:spPr/>
      <dgm:t>
        <a:bodyPr/>
        <a:lstStyle/>
        <a:p>
          <a:r>
            <a:rPr lang="en-US" dirty="0"/>
            <a:t>MDPH 603 MD/PhD Clinical Skills and Patient Care</a:t>
          </a:r>
        </a:p>
      </dgm:t>
    </dgm:pt>
    <dgm:pt modelId="{15591F4C-3A10-4F3D-9BA7-A80D30356508}" type="parTrans" cxnId="{EFB3FB75-46EA-4F58-A41D-9142F4B2288B}">
      <dgm:prSet/>
      <dgm:spPr/>
      <dgm:t>
        <a:bodyPr/>
        <a:lstStyle/>
        <a:p>
          <a:endParaRPr lang="en-US"/>
        </a:p>
      </dgm:t>
    </dgm:pt>
    <dgm:pt modelId="{235F8838-EED5-4C78-B3DC-CAE4E007CA49}" type="sibTrans" cxnId="{EFB3FB75-46EA-4F58-A41D-9142F4B2288B}">
      <dgm:prSet/>
      <dgm:spPr/>
      <dgm:t>
        <a:bodyPr/>
        <a:lstStyle/>
        <a:p>
          <a:endParaRPr lang="en-US"/>
        </a:p>
      </dgm:t>
    </dgm:pt>
    <dgm:pt modelId="{873AE97F-56FF-4D5F-8427-6C1DC83DC154}">
      <dgm:prSet/>
      <dgm:spPr/>
      <dgm:t>
        <a:bodyPr/>
        <a:lstStyle/>
        <a:p>
          <a:r>
            <a:rPr lang="en-US" dirty="0">
              <a:latin typeface="Aptos Display" panose="020F0302020204030204"/>
            </a:rPr>
            <a:t>Approval needed to become a separate</a:t>
          </a:r>
          <a:r>
            <a:rPr lang="en-US" dirty="0"/>
            <a:t> course</a:t>
          </a:r>
          <a:r>
            <a:rPr lang="en-US" dirty="0">
              <a:latin typeface="Aptos Display" panose="020F0302020204030204"/>
            </a:rPr>
            <a:t> from Grand Rounds</a:t>
          </a:r>
          <a:endParaRPr lang="en-US" dirty="0"/>
        </a:p>
      </dgm:t>
    </dgm:pt>
    <dgm:pt modelId="{5BDFECA7-2D4B-45FC-9086-BFEF00A675BD}" type="parTrans" cxnId="{07B94119-C18E-4F9F-8DC1-50702BF07599}">
      <dgm:prSet/>
      <dgm:spPr/>
      <dgm:t>
        <a:bodyPr/>
        <a:lstStyle/>
        <a:p>
          <a:endParaRPr lang="en-US"/>
        </a:p>
      </dgm:t>
    </dgm:pt>
    <dgm:pt modelId="{FAC00AF5-5E7B-40ED-AE38-2188131A3E1B}" type="sibTrans" cxnId="{07B94119-C18E-4F9F-8DC1-50702BF07599}">
      <dgm:prSet/>
      <dgm:spPr/>
      <dgm:t>
        <a:bodyPr/>
        <a:lstStyle/>
        <a:p>
          <a:endParaRPr lang="en-US"/>
        </a:p>
      </dgm:t>
    </dgm:pt>
    <dgm:pt modelId="{6F78ADAD-A5E5-473A-B437-D3B1A0DEB37B}">
      <dgm:prSet/>
      <dgm:spPr/>
      <dgm:t>
        <a:bodyPr/>
        <a:lstStyle/>
        <a:p>
          <a:r>
            <a:rPr lang="en-US" dirty="0"/>
            <a:t>Monthly clinical work (shadowing or SP Training)</a:t>
          </a:r>
        </a:p>
      </dgm:t>
    </dgm:pt>
    <dgm:pt modelId="{CE02DE40-AC2C-4AA7-952A-9F6B2E913065}" type="parTrans" cxnId="{31B90B19-6D83-4B06-AF83-97DAF89296B3}">
      <dgm:prSet/>
      <dgm:spPr/>
      <dgm:t>
        <a:bodyPr/>
        <a:lstStyle/>
        <a:p>
          <a:endParaRPr lang="en-US"/>
        </a:p>
      </dgm:t>
    </dgm:pt>
    <dgm:pt modelId="{3BF99EC8-E97B-46F1-BF9C-31B85A13F659}" type="sibTrans" cxnId="{31B90B19-6D83-4B06-AF83-97DAF89296B3}">
      <dgm:prSet/>
      <dgm:spPr/>
      <dgm:t>
        <a:bodyPr/>
        <a:lstStyle/>
        <a:p>
          <a:endParaRPr lang="en-US"/>
        </a:p>
      </dgm:t>
    </dgm:pt>
    <dgm:pt modelId="{5CB1633C-AE49-439C-B3C4-1C164E49F3A5}">
      <dgm:prSet/>
      <dgm:spPr/>
      <dgm:t>
        <a:bodyPr/>
        <a:lstStyle/>
        <a:p>
          <a:r>
            <a:rPr lang="en-US" dirty="0"/>
            <a:t>Timeline aligns with </a:t>
          </a:r>
          <a:r>
            <a:rPr lang="en-US" dirty="0">
              <a:latin typeface="Aptos Display" panose="020F0302020204030204"/>
            </a:rPr>
            <a:t>Grand</a:t>
          </a:r>
          <a:r>
            <a:rPr lang="en-US" dirty="0"/>
            <a:t> Rounds </a:t>
          </a:r>
        </a:p>
      </dgm:t>
    </dgm:pt>
    <dgm:pt modelId="{4A7662E3-5460-4B86-A956-34F0D05613E6}" type="parTrans" cxnId="{4852F5F7-6619-4A26-9064-442FAFB12F74}">
      <dgm:prSet/>
      <dgm:spPr/>
      <dgm:t>
        <a:bodyPr/>
        <a:lstStyle/>
        <a:p>
          <a:endParaRPr lang="en-US"/>
        </a:p>
      </dgm:t>
    </dgm:pt>
    <dgm:pt modelId="{51EB7F3B-AD5C-4534-ABD1-2C62647BAB3C}" type="sibTrans" cxnId="{4852F5F7-6619-4A26-9064-442FAFB12F74}">
      <dgm:prSet/>
      <dgm:spPr/>
      <dgm:t>
        <a:bodyPr/>
        <a:lstStyle/>
        <a:p>
          <a:endParaRPr lang="en-US"/>
        </a:p>
      </dgm:t>
    </dgm:pt>
    <dgm:pt modelId="{4DEA4166-7D1E-4FC5-BDCB-5BD0F8424A70}">
      <dgm:prSet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Each year of training </a:t>
          </a:r>
        </a:p>
      </dgm:t>
    </dgm:pt>
    <dgm:pt modelId="{5DABBF4F-35E0-4CCC-B943-AAAED45B75C3}" type="parTrans" cxnId="{48CCFD44-9402-4F43-86DE-85FE6D5E03E0}">
      <dgm:prSet/>
      <dgm:spPr/>
      <dgm:t>
        <a:bodyPr/>
        <a:lstStyle/>
        <a:p>
          <a:endParaRPr lang="en-US"/>
        </a:p>
      </dgm:t>
    </dgm:pt>
    <dgm:pt modelId="{A459C204-EFCD-4E9A-9562-BD84DD428BB2}" type="sibTrans" cxnId="{48CCFD44-9402-4F43-86DE-85FE6D5E03E0}">
      <dgm:prSet/>
      <dgm:spPr/>
      <dgm:t>
        <a:bodyPr/>
        <a:lstStyle/>
        <a:p>
          <a:endParaRPr lang="en-US"/>
        </a:p>
      </dgm:t>
    </dgm:pt>
    <dgm:pt modelId="{657D649E-5BCF-4747-AC25-BA31656B2054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1 credit</a:t>
          </a:r>
        </a:p>
      </dgm:t>
    </dgm:pt>
    <dgm:pt modelId="{241308BF-EFFD-457B-AD0A-07DBD8F3E7C0}" type="parTrans" cxnId="{AB88EE26-A7A9-498E-B430-1B03952FF944}">
      <dgm:prSet/>
      <dgm:spPr/>
      <dgm:t>
        <a:bodyPr/>
        <a:lstStyle/>
        <a:p>
          <a:endParaRPr lang="en-US"/>
        </a:p>
      </dgm:t>
    </dgm:pt>
    <dgm:pt modelId="{47B3707B-7636-4DD9-A35B-514B005F4ECC}" type="sibTrans" cxnId="{AB88EE26-A7A9-498E-B430-1B03952FF944}">
      <dgm:prSet/>
      <dgm:spPr/>
      <dgm:t>
        <a:bodyPr/>
        <a:lstStyle/>
        <a:p>
          <a:endParaRPr lang="en-US"/>
        </a:p>
      </dgm:t>
    </dgm:pt>
    <dgm:pt modelId="{4439EA41-ECA4-4CEF-BCD5-C622429A6FB8}">
      <dgm:prSet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PhD years</a:t>
          </a:r>
        </a:p>
      </dgm:t>
    </dgm:pt>
    <dgm:pt modelId="{1BE54FAE-4C4E-49D4-9E24-F2548ACCCF3D}" type="parTrans" cxnId="{BFD0E9F9-3096-4D19-BF6C-62C348BE81C2}">
      <dgm:prSet/>
      <dgm:spPr/>
      <dgm:t>
        <a:bodyPr/>
        <a:lstStyle/>
        <a:p>
          <a:endParaRPr lang="en-US"/>
        </a:p>
      </dgm:t>
    </dgm:pt>
    <dgm:pt modelId="{966C3922-B59A-4C6D-8CFD-B81F34D4826B}" type="sibTrans" cxnId="{BFD0E9F9-3096-4D19-BF6C-62C348BE81C2}">
      <dgm:prSet/>
      <dgm:spPr/>
      <dgm:t>
        <a:bodyPr/>
        <a:lstStyle/>
        <a:p>
          <a:endParaRPr lang="en-US"/>
        </a:p>
      </dgm:t>
    </dgm:pt>
    <dgm:pt modelId="{4794AF5B-141E-4F1F-A755-0D1534222C1B}" type="pres">
      <dgm:prSet presAssocID="{EF2BC594-28EE-40E7-930B-405C82EBDA85}" presName="Name0" presStyleCnt="0">
        <dgm:presLayoutVars>
          <dgm:dir/>
          <dgm:animLvl val="lvl"/>
          <dgm:resizeHandles val="exact"/>
        </dgm:presLayoutVars>
      </dgm:prSet>
      <dgm:spPr/>
    </dgm:pt>
    <dgm:pt modelId="{9D56DFD0-0CA2-46E2-ABAF-25A35664398D}" type="pres">
      <dgm:prSet presAssocID="{F07F109A-6B2F-4FD0-942C-93479769F571}" presName="composite" presStyleCnt="0"/>
      <dgm:spPr/>
    </dgm:pt>
    <dgm:pt modelId="{B6F5280B-018A-41DD-87C7-8910A5B24452}" type="pres">
      <dgm:prSet presAssocID="{F07F109A-6B2F-4FD0-942C-93479769F5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E6DB95E-8C3D-45B6-B616-479336C8E796}" type="pres">
      <dgm:prSet presAssocID="{F07F109A-6B2F-4FD0-942C-93479769F571}" presName="desTx" presStyleLbl="alignAccFollowNode1" presStyleIdx="0" presStyleCnt="2">
        <dgm:presLayoutVars>
          <dgm:bulletEnabled val="1"/>
        </dgm:presLayoutVars>
      </dgm:prSet>
      <dgm:spPr/>
    </dgm:pt>
    <dgm:pt modelId="{D7B2A9CD-8CDE-49D7-84B9-6AF1B02BD674}" type="pres">
      <dgm:prSet presAssocID="{9D4A12B4-FD22-4A16-A35E-413CBE13D095}" presName="space" presStyleCnt="0"/>
      <dgm:spPr/>
    </dgm:pt>
    <dgm:pt modelId="{5F7A72E8-BC8B-4FA7-8FD4-56994ED0AC9C}" type="pres">
      <dgm:prSet presAssocID="{2238C98E-2FF2-42B2-9057-B775E02B1BB1}" presName="composite" presStyleCnt="0"/>
      <dgm:spPr/>
    </dgm:pt>
    <dgm:pt modelId="{64A14E07-8A2E-423D-8940-AD0053D68E50}" type="pres">
      <dgm:prSet presAssocID="{2238C98E-2FF2-42B2-9057-B775E02B1BB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A975460-B142-47BD-A089-E81F4F35949B}" type="pres">
      <dgm:prSet presAssocID="{2238C98E-2FF2-42B2-9057-B775E02B1BB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B5F2105-FE33-47AE-81EA-A08E20FD6075}" srcId="{F07F109A-6B2F-4FD0-942C-93479769F571}" destId="{2B803296-F732-4F9A-9590-64921C0CF372}" srcOrd="1" destOrd="0" parTransId="{FFFBE391-37D8-4979-9B54-3A55C01F3328}" sibTransId="{20F9C96D-AC93-4E24-9F15-8E83A8A2EA86}"/>
    <dgm:cxn modelId="{9F0D2E0C-25AE-4F86-95D4-4329F774FA24}" type="presOf" srcId="{EF2BC594-28EE-40E7-930B-405C82EBDA85}" destId="{4794AF5B-141E-4F1F-A755-0D1534222C1B}" srcOrd="0" destOrd="0" presId="urn:microsoft.com/office/officeart/2005/8/layout/hList1"/>
    <dgm:cxn modelId="{54FFE40D-CA73-43F3-829B-A7CA7DBEA1CE}" type="presOf" srcId="{2B803296-F732-4F9A-9590-64921C0CF372}" destId="{FE6DB95E-8C3D-45B6-B616-479336C8E796}" srcOrd="0" destOrd="1" presId="urn:microsoft.com/office/officeart/2005/8/layout/hList1"/>
    <dgm:cxn modelId="{31B90B19-6D83-4B06-AF83-97DAF89296B3}" srcId="{2238C98E-2FF2-42B2-9057-B775E02B1BB1}" destId="{6F78ADAD-A5E5-473A-B437-D3B1A0DEB37B}" srcOrd="3" destOrd="0" parTransId="{CE02DE40-AC2C-4AA7-952A-9F6B2E913065}" sibTransId="{3BF99EC8-E97B-46F1-BF9C-31B85A13F659}"/>
    <dgm:cxn modelId="{07B94119-C18E-4F9F-8DC1-50702BF07599}" srcId="{2238C98E-2FF2-42B2-9057-B775E02B1BB1}" destId="{873AE97F-56FF-4D5F-8427-6C1DC83DC154}" srcOrd="2" destOrd="0" parTransId="{5BDFECA7-2D4B-45FC-9086-BFEF00A675BD}" sibTransId="{FAC00AF5-5E7B-40ED-AE38-2188131A3E1B}"/>
    <dgm:cxn modelId="{AB88EE26-A7A9-498E-B430-1B03952FF944}" srcId="{2238C98E-2FF2-42B2-9057-B775E02B1BB1}" destId="{657D649E-5BCF-4747-AC25-BA31656B2054}" srcOrd="1" destOrd="0" parTransId="{241308BF-EFFD-457B-AD0A-07DBD8F3E7C0}" sibTransId="{47B3707B-7636-4DD9-A35B-514B005F4ECC}"/>
    <dgm:cxn modelId="{0744FC2E-62B1-4AFB-AB99-C277DCC7EC04}" type="presOf" srcId="{4DEA4166-7D1E-4FC5-BDCB-5BD0F8424A70}" destId="{FE6DB95E-8C3D-45B6-B616-479336C8E796}" srcOrd="0" destOrd="0" presId="urn:microsoft.com/office/officeart/2005/8/layout/hList1"/>
    <dgm:cxn modelId="{48CCFD44-9402-4F43-86DE-85FE6D5E03E0}" srcId="{F07F109A-6B2F-4FD0-942C-93479769F571}" destId="{4DEA4166-7D1E-4FC5-BDCB-5BD0F8424A70}" srcOrd="0" destOrd="0" parTransId="{5DABBF4F-35E0-4CCC-B943-AAAED45B75C3}" sibTransId="{A459C204-EFCD-4E9A-9562-BD84DD428BB2}"/>
    <dgm:cxn modelId="{336A504C-3AE4-4AA7-B1FC-71B4C5703615}" type="presOf" srcId="{873AE97F-56FF-4D5F-8427-6C1DC83DC154}" destId="{5A975460-B142-47BD-A089-E81F4F35949B}" srcOrd="0" destOrd="2" presId="urn:microsoft.com/office/officeart/2005/8/layout/hList1"/>
    <dgm:cxn modelId="{73A6F957-F3B7-4A0F-8BD2-4AE31B503778}" type="presOf" srcId="{5CB1633C-AE49-439C-B3C4-1C164E49F3A5}" destId="{5A975460-B142-47BD-A089-E81F4F35949B}" srcOrd="0" destOrd="4" presId="urn:microsoft.com/office/officeart/2005/8/layout/hList1"/>
    <dgm:cxn modelId="{9BC2655A-674C-4BD3-BE66-92E08B805FD4}" type="presOf" srcId="{657D649E-5BCF-4747-AC25-BA31656B2054}" destId="{5A975460-B142-47BD-A089-E81F4F35949B}" srcOrd="0" destOrd="1" presId="urn:microsoft.com/office/officeart/2005/8/layout/hList1"/>
    <dgm:cxn modelId="{B5B11173-B042-4910-8516-EEFA1410F5C2}" type="presOf" srcId="{4439EA41-ECA4-4CEF-BCD5-C622429A6FB8}" destId="{5A975460-B142-47BD-A089-E81F4F35949B}" srcOrd="0" destOrd="0" presId="urn:microsoft.com/office/officeart/2005/8/layout/hList1"/>
    <dgm:cxn modelId="{EFB3FB75-46EA-4F58-A41D-9142F4B2288B}" srcId="{EF2BC594-28EE-40E7-930B-405C82EBDA85}" destId="{2238C98E-2FF2-42B2-9057-B775E02B1BB1}" srcOrd="1" destOrd="0" parTransId="{15591F4C-3A10-4F3D-9BA7-A80D30356508}" sibTransId="{235F8838-EED5-4C78-B3DC-CAE4E007CA49}"/>
    <dgm:cxn modelId="{7BBF368E-3FBD-4580-9565-ACC093740E2C}" type="presOf" srcId="{6F78ADAD-A5E5-473A-B437-D3B1A0DEB37B}" destId="{5A975460-B142-47BD-A089-E81F4F35949B}" srcOrd="0" destOrd="3" presId="urn:microsoft.com/office/officeart/2005/8/layout/hList1"/>
    <dgm:cxn modelId="{349FC6BC-631E-448D-8DAF-756EDA1CB8F2}" type="presOf" srcId="{2238C98E-2FF2-42B2-9057-B775E02B1BB1}" destId="{64A14E07-8A2E-423D-8940-AD0053D68E50}" srcOrd="0" destOrd="0" presId="urn:microsoft.com/office/officeart/2005/8/layout/hList1"/>
    <dgm:cxn modelId="{05D003F7-1D52-4F71-B1D3-0893505EFC61}" type="presOf" srcId="{F07F109A-6B2F-4FD0-942C-93479769F571}" destId="{B6F5280B-018A-41DD-87C7-8910A5B24452}" srcOrd="0" destOrd="0" presId="urn:microsoft.com/office/officeart/2005/8/layout/hList1"/>
    <dgm:cxn modelId="{4852F5F7-6619-4A26-9064-442FAFB12F74}" srcId="{2238C98E-2FF2-42B2-9057-B775E02B1BB1}" destId="{5CB1633C-AE49-439C-B3C4-1C164E49F3A5}" srcOrd="4" destOrd="0" parTransId="{4A7662E3-5460-4B86-A956-34F0D05613E6}" sibTransId="{51EB7F3B-AD5C-4534-ABD1-2C62647BAB3C}"/>
    <dgm:cxn modelId="{BFD0E9F9-3096-4D19-BF6C-62C348BE81C2}" srcId="{2238C98E-2FF2-42B2-9057-B775E02B1BB1}" destId="{4439EA41-ECA4-4CEF-BCD5-C622429A6FB8}" srcOrd="0" destOrd="0" parTransId="{1BE54FAE-4C4E-49D4-9E24-F2548ACCCF3D}" sibTransId="{966C3922-B59A-4C6D-8CFD-B81F34D4826B}"/>
    <dgm:cxn modelId="{F6F3D6FE-5319-43A7-92CF-1BAF0447E12F}" srcId="{EF2BC594-28EE-40E7-930B-405C82EBDA85}" destId="{F07F109A-6B2F-4FD0-942C-93479769F571}" srcOrd="0" destOrd="0" parTransId="{D2974AD4-DFCB-4E74-B851-FAB31AD2D56A}" sibTransId="{9D4A12B4-FD22-4A16-A35E-413CBE13D095}"/>
    <dgm:cxn modelId="{7DD2CF0C-F514-473F-A255-47EFB1C3E3FE}" type="presParOf" srcId="{4794AF5B-141E-4F1F-A755-0D1534222C1B}" destId="{9D56DFD0-0CA2-46E2-ABAF-25A35664398D}" srcOrd="0" destOrd="0" presId="urn:microsoft.com/office/officeart/2005/8/layout/hList1"/>
    <dgm:cxn modelId="{9AF449F9-85A6-4D57-8852-C00246D9FDDF}" type="presParOf" srcId="{9D56DFD0-0CA2-46E2-ABAF-25A35664398D}" destId="{B6F5280B-018A-41DD-87C7-8910A5B24452}" srcOrd="0" destOrd="0" presId="urn:microsoft.com/office/officeart/2005/8/layout/hList1"/>
    <dgm:cxn modelId="{1309F988-B101-480E-820C-4C294D88F4F5}" type="presParOf" srcId="{9D56DFD0-0CA2-46E2-ABAF-25A35664398D}" destId="{FE6DB95E-8C3D-45B6-B616-479336C8E796}" srcOrd="1" destOrd="0" presId="urn:microsoft.com/office/officeart/2005/8/layout/hList1"/>
    <dgm:cxn modelId="{A7CA3410-9BBE-487C-9140-CF32EC9D44C2}" type="presParOf" srcId="{4794AF5B-141E-4F1F-A755-0D1534222C1B}" destId="{D7B2A9CD-8CDE-49D7-84B9-6AF1B02BD674}" srcOrd="1" destOrd="0" presId="urn:microsoft.com/office/officeart/2005/8/layout/hList1"/>
    <dgm:cxn modelId="{548A35CD-8D40-4EA7-BF1F-16C34C56636B}" type="presParOf" srcId="{4794AF5B-141E-4F1F-A755-0D1534222C1B}" destId="{5F7A72E8-BC8B-4FA7-8FD4-56994ED0AC9C}" srcOrd="2" destOrd="0" presId="urn:microsoft.com/office/officeart/2005/8/layout/hList1"/>
    <dgm:cxn modelId="{39B8595A-D5D6-4EDE-9363-F84E251B310D}" type="presParOf" srcId="{5F7A72E8-BC8B-4FA7-8FD4-56994ED0AC9C}" destId="{64A14E07-8A2E-423D-8940-AD0053D68E50}" srcOrd="0" destOrd="0" presId="urn:microsoft.com/office/officeart/2005/8/layout/hList1"/>
    <dgm:cxn modelId="{9A8339E4-5E2B-46AE-9716-0B007FBDA4BF}" type="presParOf" srcId="{5F7A72E8-BC8B-4FA7-8FD4-56994ED0AC9C}" destId="{5A975460-B142-47BD-A089-E81F4F359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5341C-6D21-4353-A778-4862B4F876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B368F6-16A0-4F3B-9CB5-2EC1C1DB5F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clinical reasoning skills for patient care</a:t>
          </a:r>
        </a:p>
      </dgm:t>
    </dgm:pt>
    <dgm:pt modelId="{1F6B5C6A-625D-4A1B-89C8-1DE359A9D6CC}" type="parTrans" cxnId="{324900D0-326E-4B07-B299-23AF184AFB40}">
      <dgm:prSet/>
      <dgm:spPr/>
      <dgm:t>
        <a:bodyPr/>
        <a:lstStyle/>
        <a:p>
          <a:endParaRPr lang="en-US"/>
        </a:p>
      </dgm:t>
    </dgm:pt>
    <dgm:pt modelId="{FD766E4B-52B5-4949-B813-0ABA8A4DFC06}" type="sibTrans" cxnId="{324900D0-326E-4B07-B299-23AF184AFB40}">
      <dgm:prSet/>
      <dgm:spPr/>
      <dgm:t>
        <a:bodyPr/>
        <a:lstStyle/>
        <a:p>
          <a:endParaRPr lang="en-US"/>
        </a:p>
      </dgm:t>
    </dgm:pt>
    <dgm:pt modelId="{AC5E4C39-2F69-4179-A13B-1413D207B7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Reinforce basic science concepts in the context of clinical care</a:t>
          </a:r>
        </a:p>
      </dgm:t>
    </dgm:pt>
    <dgm:pt modelId="{2920184C-ECDB-4E04-AD89-5C8C97B54572}" type="parTrans" cxnId="{2235DF14-6B04-4077-A147-F04A5A5B6A58}">
      <dgm:prSet/>
      <dgm:spPr/>
      <dgm:t>
        <a:bodyPr/>
        <a:lstStyle/>
        <a:p>
          <a:endParaRPr lang="en-US"/>
        </a:p>
      </dgm:t>
    </dgm:pt>
    <dgm:pt modelId="{EE2DD7CF-E22D-41A1-BCA8-E8A859596385}" type="sibTrans" cxnId="{2235DF14-6B04-4077-A147-F04A5A5B6A58}">
      <dgm:prSet/>
      <dgm:spPr/>
      <dgm:t>
        <a:bodyPr/>
        <a:lstStyle/>
        <a:p>
          <a:endParaRPr lang="en-US"/>
        </a:p>
      </dgm:t>
    </dgm:pt>
    <dgm:pt modelId="{0BE5845D-45FE-4739-A2E5-9D87BA5225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critical thinking skills in the interpretation of clinical studies</a:t>
          </a:r>
        </a:p>
      </dgm:t>
    </dgm:pt>
    <dgm:pt modelId="{29C70B14-4B6C-46F2-BA7D-F3AC6E807B22}" type="parTrans" cxnId="{C542FD4B-0C8B-4939-B32D-F06BB018964D}">
      <dgm:prSet/>
      <dgm:spPr/>
      <dgm:t>
        <a:bodyPr/>
        <a:lstStyle/>
        <a:p>
          <a:endParaRPr lang="en-US"/>
        </a:p>
      </dgm:t>
    </dgm:pt>
    <dgm:pt modelId="{5E9F8EB0-ACAA-4BAB-9516-04E722E7D997}" type="sibTrans" cxnId="{C542FD4B-0C8B-4939-B32D-F06BB018964D}">
      <dgm:prSet/>
      <dgm:spPr/>
      <dgm:t>
        <a:bodyPr/>
        <a:lstStyle/>
        <a:p>
          <a:endParaRPr lang="en-US"/>
        </a:p>
      </dgm:t>
    </dgm:pt>
    <dgm:pt modelId="{86D9F220-6E3A-4407-BE7E-B4280DA471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communication/presentation skills</a:t>
          </a:r>
        </a:p>
      </dgm:t>
    </dgm:pt>
    <dgm:pt modelId="{0DC43D48-5C20-44FD-BE30-2E230A885BF8}" type="parTrans" cxnId="{1CEFCCEB-7C49-4A5C-B082-54177C2D3EA7}">
      <dgm:prSet/>
      <dgm:spPr/>
      <dgm:t>
        <a:bodyPr/>
        <a:lstStyle/>
        <a:p>
          <a:endParaRPr lang="en-US"/>
        </a:p>
      </dgm:t>
    </dgm:pt>
    <dgm:pt modelId="{4343970A-C5BF-4C6F-B253-3015A473117E}" type="sibTrans" cxnId="{1CEFCCEB-7C49-4A5C-B082-54177C2D3EA7}">
      <dgm:prSet/>
      <dgm:spPr/>
      <dgm:t>
        <a:bodyPr/>
        <a:lstStyle/>
        <a:p>
          <a:endParaRPr lang="en-US"/>
        </a:p>
      </dgm:t>
    </dgm:pt>
    <dgm:pt modelId="{B74E5811-2DE4-498A-9D72-0946ABC51075}" type="pres">
      <dgm:prSet presAssocID="{B865341C-6D21-4353-A778-4862B4F87695}" presName="root" presStyleCnt="0">
        <dgm:presLayoutVars>
          <dgm:dir/>
          <dgm:resizeHandles val="exact"/>
        </dgm:presLayoutVars>
      </dgm:prSet>
      <dgm:spPr/>
    </dgm:pt>
    <dgm:pt modelId="{C499B018-D539-4726-9BA7-604D825043DC}" type="pres">
      <dgm:prSet presAssocID="{22B368F6-16A0-4F3B-9CB5-2EC1C1DB5F27}" presName="compNode" presStyleCnt="0"/>
      <dgm:spPr/>
    </dgm:pt>
    <dgm:pt modelId="{E8B98FA4-1C89-4A2D-BD9A-50CE7C53BA7C}" type="pres">
      <dgm:prSet presAssocID="{22B368F6-16A0-4F3B-9CB5-2EC1C1DB5F27}" presName="bgRect" presStyleLbl="bgShp" presStyleIdx="0" presStyleCnt="4"/>
      <dgm:spPr/>
    </dgm:pt>
    <dgm:pt modelId="{4E273ACD-E2B9-4802-9BDD-AE22797003C1}" type="pres">
      <dgm:prSet presAssocID="{22B368F6-16A0-4F3B-9CB5-2EC1C1DB5F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5253428-4C0E-459C-BA55-2F2B07AD5C9C}" type="pres">
      <dgm:prSet presAssocID="{22B368F6-16A0-4F3B-9CB5-2EC1C1DB5F27}" presName="spaceRect" presStyleCnt="0"/>
      <dgm:spPr/>
    </dgm:pt>
    <dgm:pt modelId="{0B494E30-EE41-48A2-8492-0FF59BBE3B72}" type="pres">
      <dgm:prSet presAssocID="{22B368F6-16A0-4F3B-9CB5-2EC1C1DB5F27}" presName="parTx" presStyleLbl="revTx" presStyleIdx="0" presStyleCnt="4">
        <dgm:presLayoutVars>
          <dgm:chMax val="0"/>
          <dgm:chPref val="0"/>
        </dgm:presLayoutVars>
      </dgm:prSet>
      <dgm:spPr/>
    </dgm:pt>
    <dgm:pt modelId="{7E1CADAE-9B07-4797-A1C9-3F891E7351E9}" type="pres">
      <dgm:prSet presAssocID="{FD766E4B-52B5-4949-B813-0ABA8A4DFC06}" presName="sibTrans" presStyleCnt="0"/>
      <dgm:spPr/>
    </dgm:pt>
    <dgm:pt modelId="{6C092FB8-A897-4EFD-A1CC-AE5AA98F866F}" type="pres">
      <dgm:prSet presAssocID="{AC5E4C39-2F69-4179-A13B-1413D207B766}" presName="compNode" presStyleCnt="0"/>
      <dgm:spPr/>
    </dgm:pt>
    <dgm:pt modelId="{713DD8D1-300E-43D3-9641-372D5AA68010}" type="pres">
      <dgm:prSet presAssocID="{AC5E4C39-2F69-4179-A13B-1413D207B766}" presName="bgRect" presStyleLbl="bgShp" presStyleIdx="1" presStyleCnt="4"/>
      <dgm:spPr/>
    </dgm:pt>
    <dgm:pt modelId="{4EC0800A-4F0C-435E-BBF9-3F9CFB7CE53F}" type="pres">
      <dgm:prSet presAssocID="{AC5E4C39-2F69-4179-A13B-1413D207B76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FF07415-2DDB-4ECA-8FD4-74B42EB7FC3F}" type="pres">
      <dgm:prSet presAssocID="{AC5E4C39-2F69-4179-A13B-1413D207B766}" presName="spaceRect" presStyleCnt="0"/>
      <dgm:spPr/>
    </dgm:pt>
    <dgm:pt modelId="{F99C3E7F-EA3D-48B4-B00F-82A316E5380A}" type="pres">
      <dgm:prSet presAssocID="{AC5E4C39-2F69-4179-A13B-1413D207B766}" presName="parTx" presStyleLbl="revTx" presStyleIdx="1" presStyleCnt="4">
        <dgm:presLayoutVars>
          <dgm:chMax val="0"/>
          <dgm:chPref val="0"/>
        </dgm:presLayoutVars>
      </dgm:prSet>
      <dgm:spPr/>
    </dgm:pt>
    <dgm:pt modelId="{F7239D47-3405-49B0-9424-CEEC70217BB5}" type="pres">
      <dgm:prSet presAssocID="{EE2DD7CF-E22D-41A1-BCA8-E8A859596385}" presName="sibTrans" presStyleCnt="0"/>
      <dgm:spPr/>
    </dgm:pt>
    <dgm:pt modelId="{2775A18D-E201-4580-BFD0-9285757CEB62}" type="pres">
      <dgm:prSet presAssocID="{0BE5845D-45FE-4739-A2E5-9D87BA52255F}" presName="compNode" presStyleCnt="0"/>
      <dgm:spPr/>
    </dgm:pt>
    <dgm:pt modelId="{EB5DA571-18C7-402A-A150-627D597579EF}" type="pres">
      <dgm:prSet presAssocID="{0BE5845D-45FE-4739-A2E5-9D87BA52255F}" presName="bgRect" presStyleLbl="bgShp" presStyleIdx="2" presStyleCnt="4"/>
      <dgm:spPr/>
    </dgm:pt>
    <dgm:pt modelId="{110E9543-5889-4834-911D-54E9B22E11D8}" type="pres">
      <dgm:prSet presAssocID="{0BE5845D-45FE-4739-A2E5-9D87BA52255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615B03A-714C-4C8D-B217-C8CE09FC3CFE}" type="pres">
      <dgm:prSet presAssocID="{0BE5845D-45FE-4739-A2E5-9D87BA52255F}" presName="spaceRect" presStyleCnt="0"/>
      <dgm:spPr/>
    </dgm:pt>
    <dgm:pt modelId="{F30D29A7-BAC5-426A-8644-D7D8F3C7E0BF}" type="pres">
      <dgm:prSet presAssocID="{0BE5845D-45FE-4739-A2E5-9D87BA52255F}" presName="parTx" presStyleLbl="revTx" presStyleIdx="2" presStyleCnt="4">
        <dgm:presLayoutVars>
          <dgm:chMax val="0"/>
          <dgm:chPref val="0"/>
        </dgm:presLayoutVars>
      </dgm:prSet>
      <dgm:spPr/>
    </dgm:pt>
    <dgm:pt modelId="{1B017C27-0899-45FC-857E-58683B63BDAB}" type="pres">
      <dgm:prSet presAssocID="{5E9F8EB0-ACAA-4BAB-9516-04E722E7D997}" presName="sibTrans" presStyleCnt="0"/>
      <dgm:spPr/>
    </dgm:pt>
    <dgm:pt modelId="{6D07E8D9-391F-49EC-B04D-5646C2231775}" type="pres">
      <dgm:prSet presAssocID="{86D9F220-6E3A-4407-BE7E-B4280DA4713C}" presName="compNode" presStyleCnt="0"/>
      <dgm:spPr/>
    </dgm:pt>
    <dgm:pt modelId="{1224F2A8-BD9C-476B-BD99-E0448301479F}" type="pres">
      <dgm:prSet presAssocID="{86D9F220-6E3A-4407-BE7E-B4280DA4713C}" presName="bgRect" presStyleLbl="bgShp" presStyleIdx="3" presStyleCnt="4"/>
      <dgm:spPr/>
    </dgm:pt>
    <dgm:pt modelId="{17BE7548-8A70-41BB-A257-AC84C08AD4F7}" type="pres">
      <dgm:prSet presAssocID="{86D9F220-6E3A-4407-BE7E-B4280DA471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5D9FA21-5DBB-43A5-B941-F32FCD256860}" type="pres">
      <dgm:prSet presAssocID="{86D9F220-6E3A-4407-BE7E-B4280DA4713C}" presName="spaceRect" presStyleCnt="0"/>
      <dgm:spPr/>
    </dgm:pt>
    <dgm:pt modelId="{5AE4D870-3419-4334-ABE6-B832FEC19E04}" type="pres">
      <dgm:prSet presAssocID="{86D9F220-6E3A-4407-BE7E-B4280DA4713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235DF14-6B04-4077-A147-F04A5A5B6A58}" srcId="{B865341C-6D21-4353-A778-4862B4F87695}" destId="{AC5E4C39-2F69-4179-A13B-1413D207B766}" srcOrd="1" destOrd="0" parTransId="{2920184C-ECDB-4E04-AD89-5C8C97B54572}" sibTransId="{EE2DD7CF-E22D-41A1-BCA8-E8A859596385}"/>
    <dgm:cxn modelId="{3A7CE51E-C2FC-4D97-BE29-B88ED8DCAF12}" type="presOf" srcId="{22B368F6-16A0-4F3B-9CB5-2EC1C1DB5F27}" destId="{0B494E30-EE41-48A2-8492-0FF59BBE3B72}" srcOrd="0" destOrd="0" presId="urn:microsoft.com/office/officeart/2018/2/layout/IconVerticalSolidList"/>
    <dgm:cxn modelId="{C542FD4B-0C8B-4939-B32D-F06BB018964D}" srcId="{B865341C-6D21-4353-A778-4862B4F87695}" destId="{0BE5845D-45FE-4739-A2E5-9D87BA52255F}" srcOrd="2" destOrd="0" parTransId="{29C70B14-4B6C-46F2-BA7D-F3AC6E807B22}" sibTransId="{5E9F8EB0-ACAA-4BAB-9516-04E722E7D997}"/>
    <dgm:cxn modelId="{F2C39D6B-0A28-4CD6-88F1-E702C73DB6F2}" type="presOf" srcId="{0BE5845D-45FE-4739-A2E5-9D87BA52255F}" destId="{F30D29A7-BAC5-426A-8644-D7D8F3C7E0BF}" srcOrd="0" destOrd="0" presId="urn:microsoft.com/office/officeart/2018/2/layout/IconVerticalSolidList"/>
    <dgm:cxn modelId="{5F91718A-6772-4D52-A250-0C942CF52826}" type="presOf" srcId="{86D9F220-6E3A-4407-BE7E-B4280DA4713C}" destId="{5AE4D870-3419-4334-ABE6-B832FEC19E04}" srcOrd="0" destOrd="0" presId="urn:microsoft.com/office/officeart/2018/2/layout/IconVerticalSolidList"/>
    <dgm:cxn modelId="{042EB999-9C6A-4677-A38A-428855389600}" type="presOf" srcId="{B865341C-6D21-4353-A778-4862B4F87695}" destId="{B74E5811-2DE4-498A-9D72-0946ABC51075}" srcOrd="0" destOrd="0" presId="urn:microsoft.com/office/officeart/2018/2/layout/IconVerticalSolidList"/>
    <dgm:cxn modelId="{D1421BB5-2B77-4395-A71D-6E7A2136DD5B}" type="presOf" srcId="{AC5E4C39-2F69-4179-A13B-1413D207B766}" destId="{F99C3E7F-EA3D-48B4-B00F-82A316E5380A}" srcOrd="0" destOrd="0" presId="urn:microsoft.com/office/officeart/2018/2/layout/IconVerticalSolidList"/>
    <dgm:cxn modelId="{324900D0-326E-4B07-B299-23AF184AFB40}" srcId="{B865341C-6D21-4353-A778-4862B4F87695}" destId="{22B368F6-16A0-4F3B-9CB5-2EC1C1DB5F27}" srcOrd="0" destOrd="0" parTransId="{1F6B5C6A-625D-4A1B-89C8-1DE359A9D6CC}" sibTransId="{FD766E4B-52B5-4949-B813-0ABA8A4DFC06}"/>
    <dgm:cxn modelId="{1CEFCCEB-7C49-4A5C-B082-54177C2D3EA7}" srcId="{B865341C-6D21-4353-A778-4862B4F87695}" destId="{86D9F220-6E3A-4407-BE7E-B4280DA4713C}" srcOrd="3" destOrd="0" parTransId="{0DC43D48-5C20-44FD-BE30-2E230A885BF8}" sibTransId="{4343970A-C5BF-4C6F-B253-3015A473117E}"/>
    <dgm:cxn modelId="{B9740F18-22A9-4605-8C55-1C6CF8D2C797}" type="presParOf" srcId="{B74E5811-2DE4-498A-9D72-0946ABC51075}" destId="{C499B018-D539-4726-9BA7-604D825043DC}" srcOrd="0" destOrd="0" presId="urn:microsoft.com/office/officeart/2018/2/layout/IconVerticalSolidList"/>
    <dgm:cxn modelId="{873095EB-EB68-4B3E-BC92-524D0FA90609}" type="presParOf" srcId="{C499B018-D539-4726-9BA7-604D825043DC}" destId="{E8B98FA4-1C89-4A2D-BD9A-50CE7C53BA7C}" srcOrd="0" destOrd="0" presId="urn:microsoft.com/office/officeart/2018/2/layout/IconVerticalSolidList"/>
    <dgm:cxn modelId="{FBFFC985-C167-40E8-B442-B6AB8B6A0033}" type="presParOf" srcId="{C499B018-D539-4726-9BA7-604D825043DC}" destId="{4E273ACD-E2B9-4802-9BDD-AE22797003C1}" srcOrd="1" destOrd="0" presId="urn:microsoft.com/office/officeart/2018/2/layout/IconVerticalSolidList"/>
    <dgm:cxn modelId="{49F50F3C-FA71-43F7-9A50-923599D2642F}" type="presParOf" srcId="{C499B018-D539-4726-9BA7-604D825043DC}" destId="{B5253428-4C0E-459C-BA55-2F2B07AD5C9C}" srcOrd="2" destOrd="0" presId="urn:microsoft.com/office/officeart/2018/2/layout/IconVerticalSolidList"/>
    <dgm:cxn modelId="{40866434-B14B-4292-A651-63835F19E559}" type="presParOf" srcId="{C499B018-D539-4726-9BA7-604D825043DC}" destId="{0B494E30-EE41-48A2-8492-0FF59BBE3B72}" srcOrd="3" destOrd="0" presId="urn:microsoft.com/office/officeart/2018/2/layout/IconVerticalSolidList"/>
    <dgm:cxn modelId="{47D2E41C-F8BB-4122-A375-0C989BF5D421}" type="presParOf" srcId="{B74E5811-2DE4-498A-9D72-0946ABC51075}" destId="{7E1CADAE-9B07-4797-A1C9-3F891E7351E9}" srcOrd="1" destOrd="0" presId="urn:microsoft.com/office/officeart/2018/2/layout/IconVerticalSolidList"/>
    <dgm:cxn modelId="{4F15FFBE-70A5-4A5B-9B54-2B65B9C6E910}" type="presParOf" srcId="{B74E5811-2DE4-498A-9D72-0946ABC51075}" destId="{6C092FB8-A897-4EFD-A1CC-AE5AA98F866F}" srcOrd="2" destOrd="0" presId="urn:microsoft.com/office/officeart/2018/2/layout/IconVerticalSolidList"/>
    <dgm:cxn modelId="{AC57BEF9-C991-432D-9C7E-24E13AAD1D91}" type="presParOf" srcId="{6C092FB8-A897-4EFD-A1CC-AE5AA98F866F}" destId="{713DD8D1-300E-43D3-9641-372D5AA68010}" srcOrd="0" destOrd="0" presId="urn:microsoft.com/office/officeart/2018/2/layout/IconVerticalSolidList"/>
    <dgm:cxn modelId="{9C9CBA76-B738-4680-8752-61870A14F1F6}" type="presParOf" srcId="{6C092FB8-A897-4EFD-A1CC-AE5AA98F866F}" destId="{4EC0800A-4F0C-435E-BBF9-3F9CFB7CE53F}" srcOrd="1" destOrd="0" presId="urn:microsoft.com/office/officeart/2018/2/layout/IconVerticalSolidList"/>
    <dgm:cxn modelId="{7DE3CBA5-47E1-4F6F-BD2F-AF125877E50F}" type="presParOf" srcId="{6C092FB8-A897-4EFD-A1CC-AE5AA98F866F}" destId="{7FF07415-2DDB-4ECA-8FD4-74B42EB7FC3F}" srcOrd="2" destOrd="0" presId="urn:microsoft.com/office/officeart/2018/2/layout/IconVerticalSolidList"/>
    <dgm:cxn modelId="{7F770850-E5DC-4E21-8EF5-8B1C1E25F629}" type="presParOf" srcId="{6C092FB8-A897-4EFD-A1CC-AE5AA98F866F}" destId="{F99C3E7F-EA3D-48B4-B00F-82A316E5380A}" srcOrd="3" destOrd="0" presId="urn:microsoft.com/office/officeart/2018/2/layout/IconVerticalSolidList"/>
    <dgm:cxn modelId="{19E6E7AA-249C-430A-9FF2-D5F72037514B}" type="presParOf" srcId="{B74E5811-2DE4-498A-9D72-0946ABC51075}" destId="{F7239D47-3405-49B0-9424-CEEC70217BB5}" srcOrd="3" destOrd="0" presId="urn:microsoft.com/office/officeart/2018/2/layout/IconVerticalSolidList"/>
    <dgm:cxn modelId="{59190FEC-B5BA-4A15-BCC0-CD91305AC0DE}" type="presParOf" srcId="{B74E5811-2DE4-498A-9D72-0946ABC51075}" destId="{2775A18D-E201-4580-BFD0-9285757CEB62}" srcOrd="4" destOrd="0" presId="urn:microsoft.com/office/officeart/2018/2/layout/IconVerticalSolidList"/>
    <dgm:cxn modelId="{576CC83C-DDCE-4322-907F-DD18CE27BE73}" type="presParOf" srcId="{2775A18D-E201-4580-BFD0-9285757CEB62}" destId="{EB5DA571-18C7-402A-A150-627D597579EF}" srcOrd="0" destOrd="0" presId="urn:microsoft.com/office/officeart/2018/2/layout/IconVerticalSolidList"/>
    <dgm:cxn modelId="{2E995DE2-9BD8-4F56-976A-A13B0991EF6A}" type="presParOf" srcId="{2775A18D-E201-4580-BFD0-9285757CEB62}" destId="{110E9543-5889-4834-911D-54E9B22E11D8}" srcOrd="1" destOrd="0" presId="urn:microsoft.com/office/officeart/2018/2/layout/IconVerticalSolidList"/>
    <dgm:cxn modelId="{0F8F6044-D7F4-4B07-95ED-35ECFB0F2F8B}" type="presParOf" srcId="{2775A18D-E201-4580-BFD0-9285757CEB62}" destId="{5615B03A-714C-4C8D-B217-C8CE09FC3CFE}" srcOrd="2" destOrd="0" presId="urn:microsoft.com/office/officeart/2018/2/layout/IconVerticalSolidList"/>
    <dgm:cxn modelId="{601A6197-EDAB-4C8C-9ECC-B47C8A09BCDA}" type="presParOf" srcId="{2775A18D-E201-4580-BFD0-9285757CEB62}" destId="{F30D29A7-BAC5-426A-8644-D7D8F3C7E0BF}" srcOrd="3" destOrd="0" presId="urn:microsoft.com/office/officeart/2018/2/layout/IconVerticalSolidList"/>
    <dgm:cxn modelId="{B57D4188-F41F-4360-9EA9-85D358B4EC32}" type="presParOf" srcId="{B74E5811-2DE4-498A-9D72-0946ABC51075}" destId="{1B017C27-0899-45FC-857E-58683B63BDAB}" srcOrd="5" destOrd="0" presId="urn:microsoft.com/office/officeart/2018/2/layout/IconVerticalSolidList"/>
    <dgm:cxn modelId="{7F99C340-4C71-4E41-8172-D7490A47277F}" type="presParOf" srcId="{B74E5811-2DE4-498A-9D72-0946ABC51075}" destId="{6D07E8D9-391F-49EC-B04D-5646C2231775}" srcOrd="6" destOrd="0" presId="urn:microsoft.com/office/officeart/2018/2/layout/IconVerticalSolidList"/>
    <dgm:cxn modelId="{537FA930-9A7E-4C17-B5E6-932E54BCE028}" type="presParOf" srcId="{6D07E8D9-391F-49EC-B04D-5646C2231775}" destId="{1224F2A8-BD9C-476B-BD99-E0448301479F}" srcOrd="0" destOrd="0" presId="urn:microsoft.com/office/officeart/2018/2/layout/IconVerticalSolidList"/>
    <dgm:cxn modelId="{33F34A10-CDBE-49B0-8424-91D6562C901A}" type="presParOf" srcId="{6D07E8D9-391F-49EC-B04D-5646C2231775}" destId="{17BE7548-8A70-41BB-A257-AC84C08AD4F7}" srcOrd="1" destOrd="0" presId="urn:microsoft.com/office/officeart/2018/2/layout/IconVerticalSolidList"/>
    <dgm:cxn modelId="{EF2F59AA-91B4-4B85-95F8-98FCE4FA445F}" type="presParOf" srcId="{6D07E8D9-391F-49EC-B04D-5646C2231775}" destId="{E5D9FA21-5DBB-43A5-B941-F32FCD256860}" srcOrd="2" destOrd="0" presId="urn:microsoft.com/office/officeart/2018/2/layout/IconVerticalSolidList"/>
    <dgm:cxn modelId="{D44F77F7-2525-4CB1-B04C-E40BECFF1043}" type="presParOf" srcId="{6D07E8D9-391F-49EC-B04D-5646C2231775}" destId="{5AE4D870-3419-4334-ABE6-B832FEC19E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863B88-3400-4C74-8DFD-9F9604FCDC36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F50DE70-F1E5-40B9-A278-71ADAEC73A93}">
      <dgm:prSet/>
      <dgm:spPr/>
      <dgm:t>
        <a:bodyPr/>
        <a:lstStyle/>
        <a:p>
          <a:pPr rtl="0"/>
          <a:r>
            <a:rPr lang="en-US" dirty="0"/>
            <a:t>MS1 </a:t>
          </a:r>
          <a:r>
            <a:rPr lang="en-US" dirty="0">
              <a:latin typeface="Aptos Display" panose="020F0302020204030204"/>
            </a:rPr>
            <a:t>+ 2</a:t>
          </a:r>
          <a:r>
            <a:rPr lang="en-US" dirty="0"/>
            <a:t> Participation: </a:t>
          </a:r>
        </a:p>
      </dgm:t>
    </dgm:pt>
    <dgm:pt modelId="{6179B31D-D818-41DB-BF60-B8969A1A2984}" type="parTrans" cxnId="{D2A3FA6A-CF6F-47D1-BECB-F2152D2BCDF6}">
      <dgm:prSet/>
      <dgm:spPr/>
      <dgm:t>
        <a:bodyPr/>
        <a:lstStyle/>
        <a:p>
          <a:endParaRPr lang="en-US"/>
        </a:p>
      </dgm:t>
    </dgm:pt>
    <dgm:pt modelId="{C33FC2F1-10CE-4F1B-8C64-25ADD5E5DF71}" type="sibTrans" cxnId="{D2A3FA6A-CF6F-47D1-BECB-F2152D2BCDF6}">
      <dgm:prSet/>
      <dgm:spPr/>
      <dgm:t>
        <a:bodyPr/>
        <a:lstStyle/>
        <a:p>
          <a:endParaRPr lang="en-US"/>
        </a:p>
      </dgm:t>
    </dgm:pt>
    <dgm:pt modelId="{77309A19-DB71-4878-950E-4E0FD954032B}">
      <dgm:prSet/>
      <dgm:spPr/>
      <dgm:t>
        <a:bodyPr/>
        <a:lstStyle/>
        <a:p>
          <a:r>
            <a:rPr lang="en-US" dirty="0"/>
            <a:t>10-minute Summer Lab presentations – 10 minutes </a:t>
          </a:r>
        </a:p>
      </dgm:t>
    </dgm:pt>
    <dgm:pt modelId="{EC0B8D5F-C947-407C-907C-7ED1AB183E19}" type="parTrans" cxnId="{83C7D828-9507-40EC-994F-1D70C8CB2EFB}">
      <dgm:prSet/>
      <dgm:spPr/>
      <dgm:t>
        <a:bodyPr/>
        <a:lstStyle/>
        <a:p>
          <a:endParaRPr lang="en-US"/>
        </a:p>
      </dgm:t>
    </dgm:pt>
    <dgm:pt modelId="{58325372-4A6F-432F-B00B-21AB909137E0}" type="sibTrans" cxnId="{83C7D828-9507-40EC-994F-1D70C8CB2EFB}">
      <dgm:prSet/>
      <dgm:spPr/>
      <dgm:t>
        <a:bodyPr/>
        <a:lstStyle/>
        <a:p>
          <a:endParaRPr lang="en-US"/>
        </a:p>
      </dgm:t>
    </dgm:pt>
    <dgm:pt modelId="{66B56EC1-1210-4EA9-ADE0-DE9A24B29D77}">
      <dgm:prSet/>
      <dgm:spPr/>
      <dgm:t>
        <a:bodyPr/>
        <a:lstStyle/>
        <a:p>
          <a:r>
            <a:rPr lang="en-US" dirty="0"/>
            <a:t>Image of the Day/</a:t>
          </a:r>
          <a:r>
            <a:rPr lang="en-US" dirty="0">
              <a:solidFill>
                <a:srgbClr val="FF0000"/>
              </a:solidFill>
            </a:rPr>
            <a:t>Question of the Day throughout the year</a:t>
          </a:r>
        </a:p>
      </dgm:t>
    </dgm:pt>
    <dgm:pt modelId="{9CE8E5F0-ED32-4A23-AF9E-14688AAEB33C}" type="parTrans" cxnId="{3449B261-9335-47C0-8443-D50E4C1DB4B4}">
      <dgm:prSet/>
      <dgm:spPr/>
      <dgm:t>
        <a:bodyPr/>
        <a:lstStyle/>
        <a:p>
          <a:endParaRPr lang="en-US"/>
        </a:p>
      </dgm:t>
    </dgm:pt>
    <dgm:pt modelId="{1163E1BB-7646-46DF-B762-446DD9C2DFB2}" type="sibTrans" cxnId="{3449B261-9335-47C0-8443-D50E4C1DB4B4}">
      <dgm:prSet/>
      <dgm:spPr/>
      <dgm:t>
        <a:bodyPr/>
        <a:lstStyle/>
        <a:p>
          <a:endParaRPr lang="en-US"/>
        </a:p>
      </dgm:t>
    </dgm:pt>
    <dgm:pt modelId="{952F80BA-1113-40F3-9432-CBB292C72335}">
      <dgm:prSet/>
      <dgm:spPr/>
      <dgm:t>
        <a:bodyPr/>
        <a:lstStyle/>
        <a:p>
          <a:r>
            <a:rPr lang="en-US" dirty="0"/>
            <a:t>embed into feedback form vs front of presentations? </a:t>
          </a:r>
        </a:p>
      </dgm:t>
    </dgm:pt>
    <dgm:pt modelId="{9C69DC22-1795-4990-8077-A06DA16E61CF}" type="parTrans" cxnId="{0D3A6440-0AAA-4DC5-A84F-E998C97263E7}">
      <dgm:prSet/>
      <dgm:spPr/>
      <dgm:t>
        <a:bodyPr/>
        <a:lstStyle/>
        <a:p>
          <a:endParaRPr lang="en-US"/>
        </a:p>
      </dgm:t>
    </dgm:pt>
    <dgm:pt modelId="{D96C520E-5E1A-4657-9CC4-68B0367CAE8F}" type="sibTrans" cxnId="{0D3A6440-0AAA-4DC5-A84F-E998C97263E7}">
      <dgm:prSet/>
      <dgm:spPr/>
      <dgm:t>
        <a:bodyPr/>
        <a:lstStyle/>
        <a:p>
          <a:endParaRPr lang="en-US"/>
        </a:p>
      </dgm:t>
    </dgm:pt>
    <dgm:pt modelId="{69BEB4B8-51D5-4117-AD95-80E181C5A804}">
      <dgm:prSet/>
      <dgm:spPr/>
      <dgm:t>
        <a:bodyPr/>
        <a:lstStyle/>
        <a:p>
          <a:r>
            <a:rPr lang="en-US" dirty="0"/>
            <a:t>PhD Participation</a:t>
          </a:r>
        </a:p>
      </dgm:t>
    </dgm:pt>
    <dgm:pt modelId="{E5F0D4D2-1D49-4643-A640-EAD044A211AE}" type="parTrans" cxnId="{D7204644-1568-4AEB-B99A-288935368225}">
      <dgm:prSet/>
      <dgm:spPr/>
      <dgm:t>
        <a:bodyPr/>
        <a:lstStyle/>
        <a:p>
          <a:endParaRPr lang="en-US"/>
        </a:p>
      </dgm:t>
    </dgm:pt>
    <dgm:pt modelId="{28BC3AB6-E084-4E75-843A-C9C5B2CEFC9C}" type="sibTrans" cxnId="{D7204644-1568-4AEB-B99A-288935368225}">
      <dgm:prSet/>
      <dgm:spPr/>
      <dgm:t>
        <a:bodyPr/>
        <a:lstStyle/>
        <a:p>
          <a:endParaRPr lang="en-US"/>
        </a:p>
      </dgm:t>
    </dgm:pt>
    <dgm:pt modelId="{6E274943-52C6-4048-AE68-AF4D166B14C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Year 1: NEJM Clinical Case – 50 minutes</a:t>
          </a:r>
        </a:p>
      </dgm:t>
    </dgm:pt>
    <dgm:pt modelId="{D681E4BD-8B8E-41F2-AC81-9B68391445F0}" type="parTrans" cxnId="{965C40B8-6CBF-4C6F-98FA-61D1680F2406}">
      <dgm:prSet/>
      <dgm:spPr/>
      <dgm:t>
        <a:bodyPr/>
        <a:lstStyle/>
        <a:p>
          <a:endParaRPr lang="en-US"/>
        </a:p>
      </dgm:t>
    </dgm:pt>
    <dgm:pt modelId="{BB9FE5F9-D106-4F1F-BDD8-0DEE46105316}" type="sibTrans" cxnId="{965C40B8-6CBF-4C6F-98FA-61D1680F2406}">
      <dgm:prSet/>
      <dgm:spPr/>
      <dgm:t>
        <a:bodyPr/>
        <a:lstStyle/>
        <a:p>
          <a:endParaRPr lang="en-US"/>
        </a:p>
      </dgm:t>
    </dgm:pt>
    <dgm:pt modelId="{75C9DE1C-1EBA-4507-BAD7-D1C7D64767B7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Year 2: NEJM Clinical Case – 50 minutes</a:t>
          </a:r>
        </a:p>
      </dgm:t>
    </dgm:pt>
    <dgm:pt modelId="{A02C3460-DCDF-459D-8D3E-6F4DBACAAB4C}" type="parTrans" cxnId="{86A8189C-9CFB-4ABA-9F04-3EA05E087E26}">
      <dgm:prSet/>
      <dgm:spPr/>
      <dgm:t>
        <a:bodyPr/>
        <a:lstStyle/>
        <a:p>
          <a:endParaRPr lang="en-US"/>
        </a:p>
      </dgm:t>
    </dgm:pt>
    <dgm:pt modelId="{27CA659E-26B2-4BD5-AF80-4A26AC390AA4}" type="sibTrans" cxnId="{86A8189C-9CFB-4ABA-9F04-3EA05E087E26}">
      <dgm:prSet/>
      <dgm:spPr/>
      <dgm:t>
        <a:bodyPr/>
        <a:lstStyle/>
        <a:p>
          <a:endParaRPr lang="en-US"/>
        </a:p>
      </dgm:t>
    </dgm:pt>
    <dgm:pt modelId="{B9CED4AA-E29F-4835-92BD-E8C082030725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Year 3: Dissertation Work – 20 minutes (2 </a:t>
          </a:r>
          <a:r>
            <a:rPr lang="en-US" dirty="0">
              <a:solidFill>
                <a:srgbClr val="FF0000"/>
              </a:solidFill>
              <a:latin typeface="Aptos Display" panose="020F0302020204030204"/>
            </a:rPr>
            <a:t>presenters</a:t>
          </a:r>
          <a:r>
            <a:rPr lang="en-US" dirty="0">
              <a:solidFill>
                <a:srgbClr val="FF0000"/>
              </a:solidFill>
            </a:rPr>
            <a:t>/GR)</a:t>
          </a:r>
        </a:p>
      </dgm:t>
    </dgm:pt>
    <dgm:pt modelId="{A9B74EAC-5999-4BBF-857E-3C4C3977D287}" type="parTrans" cxnId="{0ECF31FA-ECD9-4E17-B35F-6BF05CD99DAA}">
      <dgm:prSet/>
      <dgm:spPr/>
      <dgm:t>
        <a:bodyPr/>
        <a:lstStyle/>
        <a:p>
          <a:endParaRPr lang="en-US"/>
        </a:p>
      </dgm:t>
    </dgm:pt>
    <dgm:pt modelId="{70418B34-8D75-498D-BD0B-F6B663C94C69}" type="sibTrans" cxnId="{0ECF31FA-ECD9-4E17-B35F-6BF05CD99DAA}">
      <dgm:prSet/>
      <dgm:spPr/>
      <dgm:t>
        <a:bodyPr/>
        <a:lstStyle/>
        <a:p>
          <a:endParaRPr lang="en-US"/>
        </a:p>
      </dgm:t>
    </dgm:pt>
    <dgm:pt modelId="{FA2AE506-DC6B-4AA4-9615-C136782C169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Year 4: Clinical Trial – 50 minutes </a:t>
          </a:r>
        </a:p>
      </dgm:t>
    </dgm:pt>
    <dgm:pt modelId="{C6092E06-C7C4-45F3-88C4-D0BE8836C548}" type="parTrans" cxnId="{C2F038BE-E154-4D48-854B-5FA14B9BABE4}">
      <dgm:prSet/>
      <dgm:spPr/>
      <dgm:t>
        <a:bodyPr/>
        <a:lstStyle/>
        <a:p>
          <a:endParaRPr lang="en-US"/>
        </a:p>
      </dgm:t>
    </dgm:pt>
    <dgm:pt modelId="{FE8D5E0A-52C8-47D9-BCD8-139DD68F1C17}" type="sibTrans" cxnId="{C2F038BE-E154-4D48-854B-5FA14B9BABE4}">
      <dgm:prSet/>
      <dgm:spPr/>
      <dgm:t>
        <a:bodyPr/>
        <a:lstStyle/>
        <a:p>
          <a:endParaRPr lang="en-US"/>
        </a:p>
      </dgm:t>
    </dgm:pt>
    <dgm:pt modelId="{4E5F9BE3-AC5B-43E8-AF0A-B76941F954BF}">
      <dgm:prSet/>
      <dgm:spPr/>
      <dgm:t>
        <a:bodyPr/>
        <a:lstStyle/>
        <a:p>
          <a:pPr rtl="0"/>
          <a:r>
            <a:rPr lang="en-US" dirty="0"/>
            <a:t>MS 3 </a:t>
          </a:r>
          <a:r>
            <a:rPr lang="en-US" dirty="0">
              <a:latin typeface="Aptos Display" panose="020F0302020204030204"/>
            </a:rPr>
            <a:t>+ 4 </a:t>
          </a:r>
          <a:r>
            <a:rPr lang="en-US" dirty="0"/>
            <a:t>Participation</a:t>
          </a:r>
        </a:p>
      </dgm:t>
    </dgm:pt>
    <dgm:pt modelId="{13CF242F-57DD-4026-8529-674917854AB2}" type="parTrans" cxnId="{8BF22865-CC1E-4246-A3AA-716D50C08224}">
      <dgm:prSet/>
      <dgm:spPr/>
      <dgm:t>
        <a:bodyPr/>
        <a:lstStyle/>
        <a:p>
          <a:endParaRPr lang="en-US"/>
        </a:p>
      </dgm:t>
    </dgm:pt>
    <dgm:pt modelId="{63D6F53B-835F-4F83-81F3-24AD9D53A8CB}" type="sibTrans" cxnId="{8BF22865-CC1E-4246-A3AA-716D50C08224}">
      <dgm:prSet/>
      <dgm:spPr/>
      <dgm:t>
        <a:bodyPr/>
        <a:lstStyle/>
        <a:p>
          <a:endParaRPr lang="en-US"/>
        </a:p>
      </dgm:t>
    </dgm:pt>
    <dgm:pt modelId="{E6CA9C7C-69C2-45A5-92CB-3936DC7CB0B7}">
      <dgm:prSet/>
      <dgm:spPr/>
      <dgm:t>
        <a:bodyPr/>
        <a:lstStyle/>
        <a:p>
          <a:r>
            <a:rPr lang="en-US" dirty="0"/>
            <a:t>Attend as much as possible</a:t>
          </a:r>
        </a:p>
      </dgm:t>
    </dgm:pt>
    <dgm:pt modelId="{2D4630C1-E5ED-44E3-9C05-6A46EE3F4800}" type="parTrans" cxnId="{FD14DE7D-C936-4AC7-AE42-7D8FA69BEE1F}">
      <dgm:prSet/>
      <dgm:spPr/>
      <dgm:t>
        <a:bodyPr/>
        <a:lstStyle/>
        <a:p>
          <a:endParaRPr lang="en-US"/>
        </a:p>
      </dgm:t>
    </dgm:pt>
    <dgm:pt modelId="{9AB084DE-8EDD-485B-BFA4-9ADD920BC4C8}" type="sibTrans" cxnId="{FD14DE7D-C936-4AC7-AE42-7D8FA69BEE1F}">
      <dgm:prSet/>
      <dgm:spPr/>
      <dgm:t>
        <a:bodyPr/>
        <a:lstStyle/>
        <a:p>
          <a:endParaRPr lang="en-US"/>
        </a:p>
      </dgm:t>
    </dgm:pt>
    <dgm:pt modelId="{FDB06C7C-DBEA-44F6-9631-76005794829A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MS4: Capstone</a:t>
          </a:r>
          <a:r>
            <a:rPr lang="en-US" dirty="0"/>
            <a:t> Presentation – 50 minutes </a:t>
          </a:r>
          <a:br>
            <a:rPr lang="en-US" dirty="0"/>
          </a:br>
          <a:endParaRPr lang="en-US" dirty="0"/>
        </a:p>
      </dgm:t>
    </dgm:pt>
    <dgm:pt modelId="{1F799468-47B0-4AA6-88DE-5869967DF5A3}" type="parTrans" cxnId="{EA7B1289-4A03-4DEE-8F43-B41F6C91D4E1}">
      <dgm:prSet/>
      <dgm:spPr/>
      <dgm:t>
        <a:bodyPr/>
        <a:lstStyle/>
        <a:p>
          <a:endParaRPr lang="en-US"/>
        </a:p>
      </dgm:t>
    </dgm:pt>
    <dgm:pt modelId="{8EA792E7-A2B0-45D8-A62D-0E8786286200}" type="sibTrans" cxnId="{EA7B1289-4A03-4DEE-8F43-B41F6C91D4E1}">
      <dgm:prSet/>
      <dgm:spPr/>
      <dgm:t>
        <a:bodyPr/>
        <a:lstStyle/>
        <a:p>
          <a:endParaRPr lang="en-US"/>
        </a:p>
      </dgm:t>
    </dgm:pt>
    <dgm:pt modelId="{7C7B6698-E6B3-4124-B5E8-1540765E7DD1}" type="pres">
      <dgm:prSet presAssocID="{E4863B88-3400-4C74-8DFD-9F9604FCDC36}" presName="Name0" presStyleCnt="0">
        <dgm:presLayoutVars>
          <dgm:dir/>
          <dgm:animLvl val="lvl"/>
          <dgm:resizeHandles val="exact"/>
        </dgm:presLayoutVars>
      </dgm:prSet>
      <dgm:spPr/>
    </dgm:pt>
    <dgm:pt modelId="{BE2614A2-5755-4CAC-BE41-872C2CA6A30F}" type="pres">
      <dgm:prSet presAssocID="{BF50DE70-F1E5-40B9-A278-71ADAEC73A93}" presName="composite" presStyleCnt="0"/>
      <dgm:spPr/>
    </dgm:pt>
    <dgm:pt modelId="{0DC30249-1219-4DC3-BEE7-5F0AF28BB10E}" type="pres">
      <dgm:prSet presAssocID="{BF50DE70-F1E5-40B9-A278-71ADAEC73A93}" presName="parTx" presStyleLbl="alignNode1" presStyleIdx="0" presStyleCnt="3">
        <dgm:presLayoutVars>
          <dgm:chMax val="0"/>
          <dgm:chPref val="0"/>
        </dgm:presLayoutVars>
      </dgm:prSet>
      <dgm:spPr/>
    </dgm:pt>
    <dgm:pt modelId="{20E22F12-44CB-4A2C-BDDB-AC487ED1107A}" type="pres">
      <dgm:prSet presAssocID="{BF50DE70-F1E5-40B9-A278-71ADAEC73A93}" presName="desTx" presStyleLbl="alignAccFollowNode1" presStyleIdx="0" presStyleCnt="3">
        <dgm:presLayoutVars/>
      </dgm:prSet>
      <dgm:spPr/>
    </dgm:pt>
    <dgm:pt modelId="{6890A019-FBA8-4AC0-8445-A0D7CFBEC812}" type="pres">
      <dgm:prSet presAssocID="{C33FC2F1-10CE-4F1B-8C64-25ADD5E5DF71}" presName="space" presStyleCnt="0"/>
      <dgm:spPr/>
    </dgm:pt>
    <dgm:pt modelId="{C65C3C28-44F2-4236-A7FF-A0D2C5221AE3}" type="pres">
      <dgm:prSet presAssocID="{69BEB4B8-51D5-4117-AD95-80E181C5A804}" presName="composite" presStyleCnt="0"/>
      <dgm:spPr/>
    </dgm:pt>
    <dgm:pt modelId="{549C44B3-CBA7-43CF-B72E-23EB16D429A1}" type="pres">
      <dgm:prSet presAssocID="{69BEB4B8-51D5-4117-AD95-80E181C5A804}" presName="parTx" presStyleLbl="alignNode1" presStyleIdx="1" presStyleCnt="3">
        <dgm:presLayoutVars>
          <dgm:chMax val="0"/>
          <dgm:chPref val="0"/>
        </dgm:presLayoutVars>
      </dgm:prSet>
      <dgm:spPr/>
    </dgm:pt>
    <dgm:pt modelId="{086F384B-8068-4437-ACF5-0CA4A09141ED}" type="pres">
      <dgm:prSet presAssocID="{69BEB4B8-51D5-4117-AD95-80E181C5A804}" presName="desTx" presStyleLbl="alignAccFollowNode1" presStyleIdx="1" presStyleCnt="3">
        <dgm:presLayoutVars/>
      </dgm:prSet>
      <dgm:spPr/>
    </dgm:pt>
    <dgm:pt modelId="{668C0931-78DE-47D9-A588-42D3771CBAC7}" type="pres">
      <dgm:prSet presAssocID="{28BC3AB6-E084-4E75-843A-C9C5B2CEFC9C}" presName="space" presStyleCnt="0"/>
      <dgm:spPr/>
    </dgm:pt>
    <dgm:pt modelId="{6C909657-88B6-4B25-9A1A-665B506DAF9C}" type="pres">
      <dgm:prSet presAssocID="{4E5F9BE3-AC5B-43E8-AF0A-B76941F954BF}" presName="composite" presStyleCnt="0"/>
      <dgm:spPr/>
    </dgm:pt>
    <dgm:pt modelId="{1753822E-B75C-4486-B1E1-3F853ADEED54}" type="pres">
      <dgm:prSet presAssocID="{4E5F9BE3-AC5B-43E8-AF0A-B76941F954BF}" presName="parTx" presStyleLbl="alignNode1" presStyleIdx="2" presStyleCnt="3">
        <dgm:presLayoutVars>
          <dgm:chMax val="0"/>
          <dgm:chPref val="0"/>
        </dgm:presLayoutVars>
      </dgm:prSet>
      <dgm:spPr/>
    </dgm:pt>
    <dgm:pt modelId="{A5E4F998-3838-4918-9D97-8B5CA3A7D3EE}" type="pres">
      <dgm:prSet presAssocID="{4E5F9BE3-AC5B-43E8-AF0A-B76941F954BF}" presName="desTx" presStyleLbl="alignAccFollowNode1" presStyleIdx="2" presStyleCnt="3">
        <dgm:presLayoutVars/>
      </dgm:prSet>
      <dgm:spPr/>
    </dgm:pt>
  </dgm:ptLst>
  <dgm:cxnLst>
    <dgm:cxn modelId="{BBAC9E04-EBAA-4238-ADEC-5E161CB97282}" type="presOf" srcId="{4E5F9BE3-AC5B-43E8-AF0A-B76941F954BF}" destId="{1753822E-B75C-4486-B1E1-3F853ADEED54}" srcOrd="0" destOrd="0" presId="urn:microsoft.com/office/officeart/2016/7/layout/ChevronBlockProcess"/>
    <dgm:cxn modelId="{9E585A0C-01B3-4E74-AEB2-200DAEF0A7BE}" type="presOf" srcId="{BF50DE70-F1E5-40B9-A278-71ADAEC73A93}" destId="{0DC30249-1219-4DC3-BEE7-5F0AF28BB10E}" srcOrd="0" destOrd="0" presId="urn:microsoft.com/office/officeart/2016/7/layout/ChevronBlockProcess"/>
    <dgm:cxn modelId="{B5558324-6710-47BB-A4F8-4837D03C6E09}" type="presOf" srcId="{66B56EC1-1210-4EA9-ADE0-DE9A24B29D77}" destId="{20E22F12-44CB-4A2C-BDDB-AC487ED1107A}" srcOrd="0" destOrd="1" presId="urn:microsoft.com/office/officeart/2016/7/layout/ChevronBlockProcess"/>
    <dgm:cxn modelId="{83C7D828-9507-40EC-994F-1D70C8CB2EFB}" srcId="{BF50DE70-F1E5-40B9-A278-71ADAEC73A93}" destId="{77309A19-DB71-4878-950E-4E0FD954032B}" srcOrd="0" destOrd="0" parTransId="{EC0B8D5F-C947-407C-907C-7ED1AB183E19}" sibTransId="{58325372-4A6F-432F-B00B-21AB909137E0}"/>
    <dgm:cxn modelId="{0F2FA32F-F1B6-438F-9E52-1212B6CEA1C5}" type="presOf" srcId="{E6CA9C7C-69C2-45A5-92CB-3936DC7CB0B7}" destId="{A5E4F998-3838-4918-9D97-8B5CA3A7D3EE}" srcOrd="0" destOrd="0" presId="urn:microsoft.com/office/officeart/2016/7/layout/ChevronBlockProcess"/>
    <dgm:cxn modelId="{6445B037-B626-4F29-BF48-90CC0A8B4DE8}" type="presOf" srcId="{6E274943-52C6-4048-AE68-AF4D166B14CC}" destId="{086F384B-8068-4437-ACF5-0CA4A09141ED}" srcOrd="0" destOrd="0" presId="urn:microsoft.com/office/officeart/2016/7/layout/ChevronBlockProcess"/>
    <dgm:cxn modelId="{0D3A6440-0AAA-4DC5-A84F-E998C97263E7}" srcId="{66B56EC1-1210-4EA9-ADE0-DE9A24B29D77}" destId="{952F80BA-1113-40F3-9432-CBB292C72335}" srcOrd="0" destOrd="0" parTransId="{9C69DC22-1795-4990-8077-A06DA16E61CF}" sibTransId="{D96C520E-5E1A-4657-9CC4-68B0367CAE8F}"/>
    <dgm:cxn modelId="{D7204644-1568-4AEB-B99A-288935368225}" srcId="{E4863B88-3400-4C74-8DFD-9F9604FCDC36}" destId="{69BEB4B8-51D5-4117-AD95-80E181C5A804}" srcOrd="1" destOrd="0" parTransId="{E5F0D4D2-1D49-4643-A640-EAD044A211AE}" sibTransId="{28BC3AB6-E084-4E75-843A-C9C5B2CEFC9C}"/>
    <dgm:cxn modelId="{1EBA6E46-9D82-4FB2-8663-358ECC3A1240}" type="presOf" srcId="{75C9DE1C-1EBA-4507-BAD7-D1C7D64767B7}" destId="{086F384B-8068-4437-ACF5-0CA4A09141ED}" srcOrd="0" destOrd="1" presId="urn:microsoft.com/office/officeart/2016/7/layout/ChevronBlockProcess"/>
    <dgm:cxn modelId="{B0F66B50-44AC-41EC-971A-EF9390A01025}" type="presOf" srcId="{69BEB4B8-51D5-4117-AD95-80E181C5A804}" destId="{549C44B3-CBA7-43CF-B72E-23EB16D429A1}" srcOrd="0" destOrd="0" presId="urn:microsoft.com/office/officeart/2016/7/layout/ChevronBlockProcess"/>
    <dgm:cxn modelId="{3449B261-9335-47C0-8443-D50E4C1DB4B4}" srcId="{BF50DE70-F1E5-40B9-A278-71ADAEC73A93}" destId="{66B56EC1-1210-4EA9-ADE0-DE9A24B29D77}" srcOrd="1" destOrd="0" parTransId="{9CE8E5F0-ED32-4A23-AF9E-14688AAEB33C}" sibTransId="{1163E1BB-7646-46DF-B762-446DD9C2DFB2}"/>
    <dgm:cxn modelId="{8BF22865-CC1E-4246-A3AA-716D50C08224}" srcId="{E4863B88-3400-4C74-8DFD-9F9604FCDC36}" destId="{4E5F9BE3-AC5B-43E8-AF0A-B76941F954BF}" srcOrd="2" destOrd="0" parTransId="{13CF242F-57DD-4026-8529-674917854AB2}" sibTransId="{63D6F53B-835F-4F83-81F3-24AD9D53A8CB}"/>
    <dgm:cxn modelId="{D2A3FA6A-CF6F-47D1-BECB-F2152D2BCDF6}" srcId="{E4863B88-3400-4C74-8DFD-9F9604FCDC36}" destId="{BF50DE70-F1E5-40B9-A278-71ADAEC73A93}" srcOrd="0" destOrd="0" parTransId="{6179B31D-D818-41DB-BF60-B8969A1A2984}" sibTransId="{C33FC2F1-10CE-4F1B-8C64-25ADD5E5DF71}"/>
    <dgm:cxn modelId="{5F5DA56C-E391-4E89-942A-4FBDC2F4C88B}" type="presOf" srcId="{FDB06C7C-DBEA-44F6-9631-76005794829A}" destId="{A5E4F998-3838-4918-9D97-8B5CA3A7D3EE}" srcOrd="0" destOrd="1" presId="urn:microsoft.com/office/officeart/2016/7/layout/ChevronBlockProcess"/>
    <dgm:cxn modelId="{83385277-8D24-4B39-80C4-9007249775FE}" type="presOf" srcId="{77309A19-DB71-4878-950E-4E0FD954032B}" destId="{20E22F12-44CB-4A2C-BDDB-AC487ED1107A}" srcOrd="0" destOrd="0" presId="urn:microsoft.com/office/officeart/2016/7/layout/ChevronBlockProcess"/>
    <dgm:cxn modelId="{6C9AAB7D-3D76-4B55-B5B8-787CA60E46DE}" type="presOf" srcId="{E4863B88-3400-4C74-8DFD-9F9604FCDC36}" destId="{7C7B6698-E6B3-4124-B5E8-1540765E7DD1}" srcOrd="0" destOrd="0" presId="urn:microsoft.com/office/officeart/2016/7/layout/ChevronBlockProcess"/>
    <dgm:cxn modelId="{FD14DE7D-C936-4AC7-AE42-7D8FA69BEE1F}" srcId="{4E5F9BE3-AC5B-43E8-AF0A-B76941F954BF}" destId="{E6CA9C7C-69C2-45A5-92CB-3936DC7CB0B7}" srcOrd="0" destOrd="0" parTransId="{2D4630C1-E5ED-44E3-9C05-6A46EE3F4800}" sibTransId="{9AB084DE-8EDD-485B-BFA4-9ADD920BC4C8}"/>
    <dgm:cxn modelId="{EA7B1289-4A03-4DEE-8F43-B41F6C91D4E1}" srcId="{4E5F9BE3-AC5B-43E8-AF0A-B76941F954BF}" destId="{FDB06C7C-DBEA-44F6-9631-76005794829A}" srcOrd="1" destOrd="0" parTransId="{1F799468-47B0-4AA6-88DE-5869967DF5A3}" sibTransId="{8EA792E7-A2B0-45D8-A62D-0E8786286200}"/>
    <dgm:cxn modelId="{18F5B48D-2257-4F0B-9845-131E4D7CD73A}" type="presOf" srcId="{952F80BA-1113-40F3-9432-CBB292C72335}" destId="{20E22F12-44CB-4A2C-BDDB-AC487ED1107A}" srcOrd="0" destOrd="2" presId="urn:microsoft.com/office/officeart/2016/7/layout/ChevronBlockProcess"/>
    <dgm:cxn modelId="{86A8189C-9CFB-4ABA-9F04-3EA05E087E26}" srcId="{69BEB4B8-51D5-4117-AD95-80E181C5A804}" destId="{75C9DE1C-1EBA-4507-BAD7-D1C7D64767B7}" srcOrd="1" destOrd="0" parTransId="{A02C3460-DCDF-459D-8D3E-6F4DBACAAB4C}" sibTransId="{27CA659E-26B2-4BD5-AF80-4A26AC390AA4}"/>
    <dgm:cxn modelId="{965C40B8-6CBF-4C6F-98FA-61D1680F2406}" srcId="{69BEB4B8-51D5-4117-AD95-80E181C5A804}" destId="{6E274943-52C6-4048-AE68-AF4D166B14CC}" srcOrd="0" destOrd="0" parTransId="{D681E4BD-8B8E-41F2-AC81-9B68391445F0}" sibTransId="{BB9FE5F9-D106-4F1F-BDD8-0DEE46105316}"/>
    <dgm:cxn modelId="{C2F038BE-E154-4D48-854B-5FA14B9BABE4}" srcId="{69BEB4B8-51D5-4117-AD95-80E181C5A804}" destId="{FA2AE506-DC6B-4AA4-9615-C136782C169C}" srcOrd="3" destOrd="0" parTransId="{C6092E06-C7C4-45F3-88C4-D0BE8836C548}" sibTransId="{FE8D5E0A-52C8-47D9-BCD8-139DD68F1C17}"/>
    <dgm:cxn modelId="{5A5408D8-D8FB-4B9B-8E34-576E34D0E82E}" type="presOf" srcId="{B9CED4AA-E29F-4835-92BD-E8C082030725}" destId="{086F384B-8068-4437-ACF5-0CA4A09141ED}" srcOrd="0" destOrd="2" presId="urn:microsoft.com/office/officeart/2016/7/layout/ChevronBlockProcess"/>
    <dgm:cxn modelId="{730D0CE4-8B19-4431-B87A-00720094E17A}" type="presOf" srcId="{FA2AE506-DC6B-4AA4-9615-C136782C169C}" destId="{086F384B-8068-4437-ACF5-0CA4A09141ED}" srcOrd="0" destOrd="3" presId="urn:microsoft.com/office/officeart/2016/7/layout/ChevronBlockProcess"/>
    <dgm:cxn modelId="{0ECF31FA-ECD9-4E17-B35F-6BF05CD99DAA}" srcId="{69BEB4B8-51D5-4117-AD95-80E181C5A804}" destId="{B9CED4AA-E29F-4835-92BD-E8C082030725}" srcOrd="2" destOrd="0" parTransId="{A9B74EAC-5999-4BBF-857E-3C4C3977D287}" sibTransId="{70418B34-8D75-498D-BD0B-F6B663C94C69}"/>
    <dgm:cxn modelId="{C860D539-C4E1-43D0-91E2-54AF674BE32B}" type="presParOf" srcId="{7C7B6698-E6B3-4124-B5E8-1540765E7DD1}" destId="{BE2614A2-5755-4CAC-BE41-872C2CA6A30F}" srcOrd="0" destOrd="0" presId="urn:microsoft.com/office/officeart/2016/7/layout/ChevronBlockProcess"/>
    <dgm:cxn modelId="{761BAC3E-68C0-48B1-92B9-94FD475E9265}" type="presParOf" srcId="{BE2614A2-5755-4CAC-BE41-872C2CA6A30F}" destId="{0DC30249-1219-4DC3-BEE7-5F0AF28BB10E}" srcOrd="0" destOrd="0" presId="urn:microsoft.com/office/officeart/2016/7/layout/ChevronBlockProcess"/>
    <dgm:cxn modelId="{F1FE9F49-78FF-498E-ADE6-2F9B322E871F}" type="presParOf" srcId="{BE2614A2-5755-4CAC-BE41-872C2CA6A30F}" destId="{20E22F12-44CB-4A2C-BDDB-AC487ED1107A}" srcOrd="1" destOrd="0" presId="urn:microsoft.com/office/officeart/2016/7/layout/ChevronBlockProcess"/>
    <dgm:cxn modelId="{FEDE1CCD-634A-4F73-B403-5A5452CBE10A}" type="presParOf" srcId="{7C7B6698-E6B3-4124-B5E8-1540765E7DD1}" destId="{6890A019-FBA8-4AC0-8445-A0D7CFBEC812}" srcOrd="1" destOrd="0" presId="urn:microsoft.com/office/officeart/2016/7/layout/ChevronBlockProcess"/>
    <dgm:cxn modelId="{511EFC21-2C9E-41FD-BB05-7230EBC3CE59}" type="presParOf" srcId="{7C7B6698-E6B3-4124-B5E8-1540765E7DD1}" destId="{C65C3C28-44F2-4236-A7FF-A0D2C5221AE3}" srcOrd="2" destOrd="0" presId="urn:microsoft.com/office/officeart/2016/7/layout/ChevronBlockProcess"/>
    <dgm:cxn modelId="{7A6182EA-4B64-4B0F-A802-632FA510DFD8}" type="presParOf" srcId="{C65C3C28-44F2-4236-A7FF-A0D2C5221AE3}" destId="{549C44B3-CBA7-43CF-B72E-23EB16D429A1}" srcOrd="0" destOrd="0" presId="urn:microsoft.com/office/officeart/2016/7/layout/ChevronBlockProcess"/>
    <dgm:cxn modelId="{39F1564E-74C3-4132-8046-1D3C3E821D9B}" type="presParOf" srcId="{C65C3C28-44F2-4236-A7FF-A0D2C5221AE3}" destId="{086F384B-8068-4437-ACF5-0CA4A09141ED}" srcOrd="1" destOrd="0" presId="urn:microsoft.com/office/officeart/2016/7/layout/ChevronBlockProcess"/>
    <dgm:cxn modelId="{A029A4CC-BEAA-46E2-B129-D52BF1883A8B}" type="presParOf" srcId="{7C7B6698-E6B3-4124-B5E8-1540765E7DD1}" destId="{668C0931-78DE-47D9-A588-42D3771CBAC7}" srcOrd="3" destOrd="0" presId="urn:microsoft.com/office/officeart/2016/7/layout/ChevronBlockProcess"/>
    <dgm:cxn modelId="{F16629C1-AAFC-47A2-AEA8-8A3DFEE2404B}" type="presParOf" srcId="{7C7B6698-E6B3-4124-B5E8-1540765E7DD1}" destId="{6C909657-88B6-4B25-9A1A-665B506DAF9C}" srcOrd="4" destOrd="0" presId="urn:microsoft.com/office/officeart/2016/7/layout/ChevronBlockProcess"/>
    <dgm:cxn modelId="{DBCC0C62-8413-4885-AD9F-402EE0AB11BD}" type="presParOf" srcId="{6C909657-88B6-4B25-9A1A-665B506DAF9C}" destId="{1753822E-B75C-4486-B1E1-3F853ADEED54}" srcOrd="0" destOrd="0" presId="urn:microsoft.com/office/officeart/2016/7/layout/ChevronBlockProcess"/>
    <dgm:cxn modelId="{11A2B09C-05B8-4A22-B2B3-1EC5C71722E5}" type="presParOf" srcId="{6C909657-88B6-4B25-9A1A-665B506DAF9C}" destId="{A5E4F998-3838-4918-9D97-8B5CA3A7D3E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7F6F2-2B31-445E-8E53-3A7F3610B29C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Accepted Student Days – 11/13 students visited</a:t>
          </a:r>
        </a:p>
      </dsp:txBody>
      <dsp:txXfrm>
        <a:off x="28038" y="28038"/>
        <a:ext cx="7298593" cy="901218"/>
      </dsp:txXfrm>
    </dsp:sp>
    <dsp:sp modelId="{88A05DB8-4412-4787-AFBF-C8B16E027F8A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Display" panose="020F0302020204030204"/>
            </a:rPr>
            <a:t>10</a:t>
          </a:r>
          <a:r>
            <a:rPr lang="en-US" sz="2500" kern="1200" dirty="0"/>
            <a:t> admitted students </a:t>
          </a:r>
          <a:r>
            <a:rPr lang="en-US" sz="2500" kern="1200" dirty="0">
              <a:latin typeface="Aptos Display" panose="020F0302020204030204"/>
            </a:rPr>
            <a:t>remain- Max</a:t>
          </a:r>
          <a:r>
            <a:rPr lang="en-US" sz="2500" kern="1200" dirty="0"/>
            <a:t> </a:t>
          </a:r>
          <a:r>
            <a:rPr lang="en-US" sz="2500" kern="1200" dirty="0">
              <a:latin typeface="Aptos Display" panose="020F0302020204030204"/>
            </a:rPr>
            <a:t>, Tommy and Natalia withdrew</a:t>
          </a:r>
          <a:endParaRPr lang="en-US" sz="2500" kern="1200" dirty="0"/>
        </a:p>
      </dsp:txBody>
      <dsp:txXfrm>
        <a:off x="732583" y="1159385"/>
        <a:ext cx="7029617" cy="901218"/>
      </dsp:txXfrm>
    </dsp:sp>
    <dsp:sp modelId="{98D4E336-0225-4F62-8395-8E799134F4C6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May 2nd is </a:t>
          </a:r>
          <a:r>
            <a:rPr lang="en-US" sz="2500" kern="1200" dirty="0" err="1"/>
            <a:t>Upstate's</a:t>
          </a:r>
          <a:r>
            <a:rPr lang="en-US" sz="2500" kern="1200" dirty="0"/>
            <a:t> "Commit to Enroll" date </a:t>
          </a:r>
        </a:p>
      </dsp:txBody>
      <dsp:txXfrm>
        <a:off x="1426612" y="2290733"/>
        <a:ext cx="7040133" cy="901218"/>
      </dsp:txXfrm>
    </dsp:sp>
    <dsp:sp modelId="{DDE4FEA9-60C5-42E1-85C4-68BF9D2D8DC8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Student Hosts could become Student Mentors</a:t>
          </a:r>
          <a:r>
            <a:rPr lang="en-US" sz="2500" kern="1200" dirty="0">
              <a:latin typeface="Aptos Display" panose="020F0302020204030204"/>
            </a:rPr>
            <a:t>?</a:t>
          </a:r>
          <a:endParaRPr lang="en-US" sz="2500" kern="1200" dirty="0"/>
        </a:p>
      </dsp:txBody>
      <dsp:txXfrm>
        <a:off x="2131157" y="3422081"/>
        <a:ext cx="7029617" cy="901218"/>
      </dsp:txXfrm>
    </dsp:sp>
    <dsp:sp modelId="{3FD2DD60-5810-4AD1-9F5E-2B2429180CA1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F0558C6B-A700-479B-9DB4-DE31A12F766E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5DD0E11B-9953-455D-A197-0139A6226E45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B96EB-686D-4F62-94DB-CAA0F80187E1}">
      <dsp:nvSpPr>
        <dsp:cNvPr id="0" name=""/>
        <dsp:cNvSpPr/>
      </dsp:nvSpPr>
      <dsp:spPr>
        <a:xfrm>
          <a:off x="0" y="163904"/>
          <a:ext cx="10515600" cy="1302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latin typeface="Aptos Display" panose="020F0302020204030204"/>
            </a:rPr>
            <a:t>Attend</a:t>
          </a:r>
          <a:r>
            <a:rPr lang="en-US" sz="5300" kern="1200" dirty="0"/>
            <a:t> </a:t>
          </a:r>
          <a:r>
            <a:rPr lang="en-US" sz="5300" kern="1200" dirty="0">
              <a:latin typeface="Aptos Display" panose="020F0302020204030204"/>
            </a:rPr>
            <a:t>ASD group events</a:t>
          </a:r>
          <a:endParaRPr lang="en-US" sz="5300" kern="1200" dirty="0"/>
        </a:p>
      </dsp:txBody>
      <dsp:txXfrm>
        <a:off x="63569" y="227473"/>
        <a:ext cx="10388462" cy="1175072"/>
      </dsp:txXfrm>
    </dsp:sp>
    <dsp:sp modelId="{7DE521C7-A598-42EA-AF93-EABFE6F2FFB1}">
      <dsp:nvSpPr>
        <dsp:cNvPr id="0" name=""/>
        <dsp:cNvSpPr/>
      </dsp:nvSpPr>
      <dsp:spPr>
        <a:xfrm>
          <a:off x="0" y="1607442"/>
          <a:ext cx="10515600" cy="1302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latin typeface="Aptos Display" panose="020F0302020204030204"/>
            </a:rPr>
            <a:t>Participate</a:t>
          </a:r>
          <a:r>
            <a:rPr lang="en-US" sz="5300" kern="1200" dirty="0"/>
            <a:t> </a:t>
          </a:r>
          <a:r>
            <a:rPr lang="en-US" sz="5300" kern="1200" dirty="0">
              <a:latin typeface="Aptos Display" panose="020F0302020204030204"/>
            </a:rPr>
            <a:t>in </a:t>
          </a:r>
          <a:r>
            <a:rPr lang="en-US" sz="5300" kern="1200" dirty="0"/>
            <a:t>recruitment</a:t>
          </a:r>
        </a:p>
      </dsp:txBody>
      <dsp:txXfrm>
        <a:off x="63569" y="1671011"/>
        <a:ext cx="10388462" cy="1175072"/>
      </dsp:txXfrm>
    </dsp:sp>
    <dsp:sp modelId="{83199CA8-1241-417A-95A3-A527D0DBC5A8}">
      <dsp:nvSpPr>
        <dsp:cNvPr id="0" name=""/>
        <dsp:cNvSpPr/>
      </dsp:nvSpPr>
      <dsp:spPr>
        <a:xfrm>
          <a:off x="0" y="2909652"/>
          <a:ext cx="10515600" cy="128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7310" rIns="376936" bIns="67310" numCol="1" spcCol="1270" anchor="t" anchorCtr="0">
          <a:noAutofit/>
        </a:bodyPr>
        <a:lstStyle/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 dirty="0"/>
            <a:t> </a:t>
          </a:r>
          <a:r>
            <a:rPr lang="en-US" sz="4100" kern="1200" dirty="0">
              <a:latin typeface="Aptos Display" panose="020F0302020204030204"/>
            </a:rPr>
            <a:t>Student</a:t>
          </a:r>
          <a:r>
            <a:rPr lang="en-US" sz="4100" kern="1200" dirty="0"/>
            <a:t> Panel, </a:t>
          </a:r>
          <a:r>
            <a:rPr lang="en-US" sz="4100" kern="1200" dirty="0">
              <a:latin typeface="Aptos Display" panose="020F0302020204030204"/>
            </a:rPr>
            <a:t>Interviewing</a:t>
          </a:r>
          <a:r>
            <a:rPr lang="en-US" sz="4100" kern="1200" dirty="0"/>
            <a:t>, Welcoming Committee, </a:t>
          </a:r>
          <a:r>
            <a:rPr lang="en-US" sz="4100" kern="1200" dirty="0">
              <a:latin typeface="Aptos Display" panose="020F0302020204030204"/>
            </a:rPr>
            <a:t>student hosting</a:t>
          </a:r>
          <a:r>
            <a:rPr lang="en-US" sz="4100" kern="1200" dirty="0"/>
            <a:t>, campus tours</a:t>
          </a:r>
          <a:r>
            <a:rPr lang="en-US" sz="4100" kern="1200" dirty="0">
              <a:latin typeface="Aptos Display" panose="020F0302020204030204"/>
            </a:rPr>
            <a:t> </a:t>
          </a:r>
          <a:endParaRPr lang="en-US" sz="4100" kern="1200" dirty="0"/>
        </a:p>
      </dsp:txBody>
      <dsp:txXfrm>
        <a:off x="0" y="2909652"/>
        <a:ext cx="10515600" cy="1289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5280B-018A-41DD-87C7-8910A5B24452}">
      <dsp:nvSpPr>
        <dsp:cNvPr id="0" name=""/>
        <dsp:cNvSpPr/>
      </dsp:nvSpPr>
      <dsp:spPr>
        <a:xfrm>
          <a:off x="51" y="334566"/>
          <a:ext cx="4913783" cy="8660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MDPH602 MD/PhD Grand Rounds </a:t>
          </a:r>
        </a:p>
      </dsp:txBody>
      <dsp:txXfrm>
        <a:off x="51" y="334566"/>
        <a:ext cx="4913783" cy="866011"/>
      </dsp:txXfrm>
    </dsp:sp>
    <dsp:sp modelId="{FE6DB95E-8C3D-45B6-B616-479336C8E796}">
      <dsp:nvSpPr>
        <dsp:cNvPr id="0" name=""/>
        <dsp:cNvSpPr/>
      </dsp:nvSpPr>
      <dsp:spPr>
        <a:xfrm>
          <a:off x="51" y="1200578"/>
          <a:ext cx="4913783" cy="28173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/>
              <a:cs typeface="Arial"/>
            </a:rPr>
            <a:t>Each year of training 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1 credit, clinical </a:t>
          </a:r>
          <a:r>
            <a:rPr lang="en-US" sz="2300" kern="1200" dirty="0">
              <a:latin typeface="Aptos Display" panose="020F0302020204030204"/>
            </a:rPr>
            <a:t>requirement removed</a:t>
          </a:r>
          <a:endParaRPr lang="en-US" sz="2300" kern="1200" dirty="0"/>
        </a:p>
      </dsp:txBody>
      <dsp:txXfrm>
        <a:off x="51" y="1200578"/>
        <a:ext cx="4913783" cy="2817399"/>
      </dsp:txXfrm>
    </dsp:sp>
    <dsp:sp modelId="{64A14E07-8A2E-423D-8940-AD0053D68E50}">
      <dsp:nvSpPr>
        <dsp:cNvPr id="0" name=""/>
        <dsp:cNvSpPr/>
      </dsp:nvSpPr>
      <dsp:spPr>
        <a:xfrm>
          <a:off x="5601764" y="334566"/>
          <a:ext cx="4913783" cy="8660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MDPH 603 MD/PhD Clinical Skills and Patient Care</a:t>
          </a:r>
        </a:p>
      </dsp:txBody>
      <dsp:txXfrm>
        <a:off x="5601764" y="334566"/>
        <a:ext cx="4913783" cy="866011"/>
      </dsp:txXfrm>
    </dsp:sp>
    <dsp:sp modelId="{5A975460-B142-47BD-A089-E81F4F35949B}">
      <dsp:nvSpPr>
        <dsp:cNvPr id="0" name=""/>
        <dsp:cNvSpPr/>
      </dsp:nvSpPr>
      <dsp:spPr>
        <a:xfrm>
          <a:off x="5601764" y="1200578"/>
          <a:ext cx="4913783" cy="28173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rial"/>
              <a:cs typeface="Arial"/>
            </a:rPr>
            <a:t>PhD years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1 credit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Aptos Display" panose="020F0302020204030204"/>
            </a:rPr>
            <a:t>Approval needed to become a separate</a:t>
          </a:r>
          <a:r>
            <a:rPr lang="en-US" sz="2300" kern="1200" dirty="0"/>
            <a:t> course</a:t>
          </a:r>
          <a:r>
            <a:rPr lang="en-US" sz="2300" kern="1200" dirty="0">
              <a:latin typeface="Aptos Display" panose="020F0302020204030204"/>
            </a:rPr>
            <a:t> from Grand Rounds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Monthly clinical work (shadowing or SP Training)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Timeline aligns with </a:t>
          </a:r>
          <a:r>
            <a:rPr lang="en-US" sz="2300" kern="1200" dirty="0">
              <a:latin typeface="Aptos Display" panose="020F0302020204030204"/>
            </a:rPr>
            <a:t>Grand</a:t>
          </a:r>
          <a:r>
            <a:rPr lang="en-US" sz="2300" kern="1200" dirty="0"/>
            <a:t> Rounds </a:t>
          </a:r>
        </a:p>
      </dsp:txBody>
      <dsp:txXfrm>
        <a:off x="5601764" y="1200578"/>
        <a:ext cx="4913783" cy="2817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98FA4-1C89-4A2D-BD9A-50CE7C53BA7C}">
      <dsp:nvSpPr>
        <dsp:cNvPr id="0" name=""/>
        <dsp:cNvSpPr/>
      </dsp:nvSpPr>
      <dsp:spPr>
        <a:xfrm>
          <a:off x="0" y="2538"/>
          <a:ext cx="6940749" cy="12864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73ACD-E2B9-4802-9BDD-AE22797003C1}">
      <dsp:nvSpPr>
        <dsp:cNvPr id="0" name=""/>
        <dsp:cNvSpPr/>
      </dsp:nvSpPr>
      <dsp:spPr>
        <a:xfrm>
          <a:off x="389160" y="291996"/>
          <a:ext cx="707564" cy="707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94E30-EE41-48A2-8492-0FF59BBE3B72}">
      <dsp:nvSpPr>
        <dsp:cNvPr id="0" name=""/>
        <dsp:cNvSpPr/>
      </dsp:nvSpPr>
      <dsp:spPr>
        <a:xfrm>
          <a:off x="1485885" y="2538"/>
          <a:ext cx="5454863" cy="128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53" tIns="136153" rIns="136153" bIns="1361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clinical reasoning skills for patient care</a:t>
          </a:r>
        </a:p>
      </dsp:txBody>
      <dsp:txXfrm>
        <a:off x="1485885" y="2538"/>
        <a:ext cx="5454863" cy="1286480"/>
      </dsp:txXfrm>
    </dsp:sp>
    <dsp:sp modelId="{713DD8D1-300E-43D3-9641-372D5AA68010}">
      <dsp:nvSpPr>
        <dsp:cNvPr id="0" name=""/>
        <dsp:cNvSpPr/>
      </dsp:nvSpPr>
      <dsp:spPr>
        <a:xfrm>
          <a:off x="0" y="1610639"/>
          <a:ext cx="6940749" cy="12864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0800A-4F0C-435E-BBF9-3F9CFB7CE53F}">
      <dsp:nvSpPr>
        <dsp:cNvPr id="0" name=""/>
        <dsp:cNvSpPr/>
      </dsp:nvSpPr>
      <dsp:spPr>
        <a:xfrm>
          <a:off x="389160" y="1900097"/>
          <a:ext cx="707564" cy="707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3E7F-EA3D-48B4-B00F-82A316E5380A}">
      <dsp:nvSpPr>
        <dsp:cNvPr id="0" name=""/>
        <dsp:cNvSpPr/>
      </dsp:nvSpPr>
      <dsp:spPr>
        <a:xfrm>
          <a:off x="1485885" y="1610639"/>
          <a:ext cx="5454863" cy="128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53" tIns="136153" rIns="136153" bIns="1361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Reinforce basic science concepts in the context of clinical care</a:t>
          </a:r>
        </a:p>
      </dsp:txBody>
      <dsp:txXfrm>
        <a:off x="1485885" y="1610639"/>
        <a:ext cx="5454863" cy="1286480"/>
      </dsp:txXfrm>
    </dsp:sp>
    <dsp:sp modelId="{EB5DA571-18C7-402A-A150-627D597579EF}">
      <dsp:nvSpPr>
        <dsp:cNvPr id="0" name=""/>
        <dsp:cNvSpPr/>
      </dsp:nvSpPr>
      <dsp:spPr>
        <a:xfrm>
          <a:off x="0" y="3218740"/>
          <a:ext cx="6940749" cy="12864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E9543-5889-4834-911D-54E9B22E11D8}">
      <dsp:nvSpPr>
        <dsp:cNvPr id="0" name=""/>
        <dsp:cNvSpPr/>
      </dsp:nvSpPr>
      <dsp:spPr>
        <a:xfrm>
          <a:off x="389160" y="3508198"/>
          <a:ext cx="707564" cy="707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D29A7-BAC5-426A-8644-D7D8F3C7E0BF}">
      <dsp:nvSpPr>
        <dsp:cNvPr id="0" name=""/>
        <dsp:cNvSpPr/>
      </dsp:nvSpPr>
      <dsp:spPr>
        <a:xfrm>
          <a:off x="1485885" y="3218740"/>
          <a:ext cx="5454863" cy="128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53" tIns="136153" rIns="136153" bIns="1361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critical thinking skills in the interpretation of clinical studies</a:t>
          </a:r>
        </a:p>
      </dsp:txBody>
      <dsp:txXfrm>
        <a:off x="1485885" y="3218740"/>
        <a:ext cx="5454863" cy="1286480"/>
      </dsp:txXfrm>
    </dsp:sp>
    <dsp:sp modelId="{1224F2A8-BD9C-476B-BD99-E0448301479F}">
      <dsp:nvSpPr>
        <dsp:cNvPr id="0" name=""/>
        <dsp:cNvSpPr/>
      </dsp:nvSpPr>
      <dsp:spPr>
        <a:xfrm>
          <a:off x="0" y="4826841"/>
          <a:ext cx="6940749" cy="12864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E7548-8A70-41BB-A257-AC84C08AD4F7}">
      <dsp:nvSpPr>
        <dsp:cNvPr id="0" name=""/>
        <dsp:cNvSpPr/>
      </dsp:nvSpPr>
      <dsp:spPr>
        <a:xfrm>
          <a:off x="389160" y="5116299"/>
          <a:ext cx="707564" cy="7075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4D870-3419-4334-ABE6-B832FEC19E04}">
      <dsp:nvSpPr>
        <dsp:cNvPr id="0" name=""/>
        <dsp:cNvSpPr/>
      </dsp:nvSpPr>
      <dsp:spPr>
        <a:xfrm>
          <a:off x="1485885" y="4826841"/>
          <a:ext cx="5454863" cy="128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53" tIns="136153" rIns="136153" bIns="1361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communication/presentation skills</a:t>
          </a:r>
        </a:p>
      </dsp:txBody>
      <dsp:txXfrm>
        <a:off x="1485885" y="4826841"/>
        <a:ext cx="5454863" cy="128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30249-1219-4DC3-BEE7-5F0AF28BB10E}">
      <dsp:nvSpPr>
        <dsp:cNvPr id="0" name=""/>
        <dsp:cNvSpPr/>
      </dsp:nvSpPr>
      <dsp:spPr>
        <a:xfrm>
          <a:off x="8930" y="233919"/>
          <a:ext cx="3534264" cy="1060279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MS1 </a:t>
          </a:r>
          <a:r>
            <a:rPr lang="en-US" sz="2800" kern="1200" dirty="0">
              <a:latin typeface="Aptos Display" panose="020F0302020204030204"/>
            </a:rPr>
            <a:t>+ 2</a:t>
          </a:r>
          <a:r>
            <a:rPr lang="en-US" sz="2800" kern="1200" dirty="0"/>
            <a:t> Participation: </a:t>
          </a:r>
        </a:p>
      </dsp:txBody>
      <dsp:txXfrm>
        <a:off x="327014" y="233919"/>
        <a:ext cx="2898096" cy="1060279"/>
      </dsp:txXfrm>
    </dsp:sp>
    <dsp:sp modelId="{20E22F12-44CB-4A2C-BDDB-AC487ED1107A}">
      <dsp:nvSpPr>
        <dsp:cNvPr id="0" name=""/>
        <dsp:cNvSpPr/>
      </dsp:nvSpPr>
      <dsp:spPr>
        <a:xfrm>
          <a:off x="8930" y="1294198"/>
          <a:ext cx="3216180" cy="28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10-minute Summer Lab presentations – 10 minutes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Image of the Day/</a:t>
          </a:r>
          <a:r>
            <a:rPr lang="en-US" sz="1600" kern="1200" dirty="0">
              <a:solidFill>
                <a:srgbClr val="FF0000"/>
              </a:solidFill>
            </a:rPr>
            <a:t>Question of the Day throughout the year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embed into feedback form vs front of presentations? </a:t>
          </a:r>
        </a:p>
      </dsp:txBody>
      <dsp:txXfrm>
        <a:off x="8930" y="1294198"/>
        <a:ext cx="3216180" cy="2824425"/>
      </dsp:txXfrm>
    </dsp:sp>
    <dsp:sp modelId="{549C44B3-CBA7-43CF-B72E-23EB16D429A1}">
      <dsp:nvSpPr>
        <dsp:cNvPr id="0" name=""/>
        <dsp:cNvSpPr/>
      </dsp:nvSpPr>
      <dsp:spPr>
        <a:xfrm>
          <a:off x="3490667" y="233919"/>
          <a:ext cx="3534264" cy="1060279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PhD Participation</a:t>
          </a:r>
        </a:p>
      </dsp:txBody>
      <dsp:txXfrm>
        <a:off x="3808751" y="233919"/>
        <a:ext cx="2898096" cy="1060279"/>
      </dsp:txXfrm>
    </dsp:sp>
    <dsp:sp modelId="{086F384B-8068-4437-ACF5-0CA4A09141ED}">
      <dsp:nvSpPr>
        <dsp:cNvPr id="0" name=""/>
        <dsp:cNvSpPr/>
      </dsp:nvSpPr>
      <dsp:spPr>
        <a:xfrm>
          <a:off x="3490667" y="1294198"/>
          <a:ext cx="3216180" cy="28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Year 1: NEJM Clinical Case – 50 minutes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Year 2: NEJM Clinical Case – 50 minutes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Year 3: Dissertation Work – 20 minutes (2 </a:t>
          </a:r>
          <a:r>
            <a:rPr lang="en-US" sz="1600" kern="1200" dirty="0">
              <a:solidFill>
                <a:srgbClr val="FF0000"/>
              </a:solidFill>
              <a:latin typeface="Aptos Display" panose="020F0302020204030204"/>
            </a:rPr>
            <a:t>presenters</a:t>
          </a:r>
          <a:r>
            <a:rPr lang="en-US" sz="1600" kern="1200" dirty="0">
              <a:solidFill>
                <a:srgbClr val="FF0000"/>
              </a:solidFill>
            </a:rPr>
            <a:t>/GR)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Year 4: Clinical Trial – 50 minutes </a:t>
          </a:r>
        </a:p>
      </dsp:txBody>
      <dsp:txXfrm>
        <a:off x="3490667" y="1294198"/>
        <a:ext cx="3216180" cy="2824425"/>
      </dsp:txXfrm>
    </dsp:sp>
    <dsp:sp modelId="{1753822E-B75C-4486-B1E1-3F853ADEED54}">
      <dsp:nvSpPr>
        <dsp:cNvPr id="0" name=""/>
        <dsp:cNvSpPr/>
      </dsp:nvSpPr>
      <dsp:spPr>
        <a:xfrm>
          <a:off x="6972405" y="233919"/>
          <a:ext cx="3534264" cy="1060279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15" tIns="130915" rIns="130915" bIns="130915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MS 3 </a:t>
          </a:r>
          <a:r>
            <a:rPr lang="en-US" sz="2800" kern="1200" dirty="0">
              <a:latin typeface="Aptos Display" panose="020F0302020204030204"/>
            </a:rPr>
            <a:t>+ 4 </a:t>
          </a:r>
          <a:r>
            <a:rPr lang="en-US" sz="2800" kern="1200" dirty="0"/>
            <a:t>Participation</a:t>
          </a:r>
        </a:p>
      </dsp:txBody>
      <dsp:txXfrm>
        <a:off x="7290489" y="233919"/>
        <a:ext cx="2898096" cy="1060279"/>
      </dsp:txXfrm>
    </dsp:sp>
    <dsp:sp modelId="{A5E4F998-3838-4918-9D97-8B5CA3A7D3EE}">
      <dsp:nvSpPr>
        <dsp:cNvPr id="0" name=""/>
        <dsp:cNvSpPr/>
      </dsp:nvSpPr>
      <dsp:spPr>
        <a:xfrm>
          <a:off x="6972405" y="1294198"/>
          <a:ext cx="3216180" cy="28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50" tIns="254150" rIns="254150" bIns="508299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Attend as much as possible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 Display" panose="020F0302020204030204"/>
            </a:rPr>
            <a:t>MS4: Capstone</a:t>
          </a:r>
          <a:r>
            <a:rPr lang="en-US" sz="1600" kern="1200" dirty="0"/>
            <a:t> Presentation – 50 minutes </a:t>
          </a:r>
          <a:br>
            <a:rPr lang="en-US" sz="1600" kern="1200" dirty="0"/>
          </a:br>
          <a:endParaRPr lang="en-US" sz="1600" kern="1200" dirty="0"/>
        </a:p>
      </dsp:txBody>
      <dsp:txXfrm>
        <a:off x="6972405" y="1294198"/>
        <a:ext cx="3216180" cy="282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MD, PhD Town Hall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558" y="4307684"/>
            <a:ext cx="9544153" cy="19068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949DF-CD43-76CA-8874-974149E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2" y="434861"/>
            <a:ext cx="10923253" cy="10545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Ways to get involved in the MD, PhD program…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01BC-93D7-ED0B-46C2-1103FAEA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13" y="1839389"/>
            <a:ext cx="11444764" cy="5217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MD, PhD orientation committee (June 3-7)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commit at least 2 years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Social committee</a:t>
            </a:r>
          </a:p>
          <a:p>
            <a:pPr lvl="1"/>
            <a:r>
              <a:rPr lang="en-US" sz="3200" dirty="0">
                <a:latin typeface="Arial"/>
                <a:cs typeface="Arial"/>
              </a:rPr>
              <a:t>Recruitment panel</a:t>
            </a:r>
            <a:endParaRPr lang="en-US" sz="3200" dirty="0">
              <a:latin typeface="Aptos" panose="020B0004020202020204"/>
              <a:cs typeface="Arial"/>
            </a:endParaRPr>
          </a:p>
          <a:p>
            <a:pPr lvl="1"/>
            <a:r>
              <a:rPr lang="en-US" sz="3200" dirty="0">
                <a:latin typeface="Aptos" panose="020B0004020202020204"/>
                <a:cs typeface="Arial"/>
              </a:rPr>
              <a:t>SURF JC</a:t>
            </a:r>
          </a:p>
          <a:p>
            <a:pPr lvl="1"/>
            <a:r>
              <a:rPr lang="en-US" sz="3200" dirty="0">
                <a:latin typeface="Aptos" panose="020B0004020202020204"/>
                <a:cs typeface="Arial"/>
              </a:rPr>
              <a:t>Transition panels</a:t>
            </a:r>
          </a:p>
          <a:p>
            <a:pPr lvl="1"/>
            <a:r>
              <a:rPr lang="en-US" sz="3200" dirty="0">
                <a:latin typeface="Aptos" panose="020B0004020202020204"/>
                <a:cs typeface="Arial"/>
              </a:rPr>
              <a:t>Student mentorship</a:t>
            </a:r>
          </a:p>
          <a:p>
            <a:pPr lvl="1"/>
            <a:r>
              <a:rPr lang="en-US" sz="3200" dirty="0">
                <a:latin typeface="Aptos" panose="020B0004020202020204"/>
                <a:cs typeface="Arial"/>
              </a:rPr>
              <a:t>Tri-institutional conference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44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949DF-CD43-76CA-8874-974149E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2" y="101706"/>
            <a:ext cx="11235286" cy="1693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MD, PhD Picnic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Dates/days that DO NOT work for a majority?</a:t>
            </a:r>
          </a:p>
        </p:txBody>
      </p:sp>
      <p:pic>
        <p:nvPicPr>
          <p:cNvPr id="6" name="Content Placeholder 5" descr="A calendar with numbers and a date&#10;&#10;Description automatically generated">
            <a:extLst>
              <a:ext uri="{FF2B5EF4-FFF2-40B4-BE49-F238E27FC236}">
                <a16:creationId xmlns:a16="http://schemas.microsoft.com/office/drawing/2014/main" id="{FD8974D1-B4E1-2957-55BC-23616190A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17" y="1952754"/>
            <a:ext cx="5657850" cy="4114800"/>
          </a:xfrm>
        </p:spPr>
      </p:pic>
      <p:pic>
        <p:nvPicPr>
          <p:cNvPr id="7" name="Picture 6" descr="A calendar with numbers and a black text&#10;&#10;Description automatically generated">
            <a:extLst>
              <a:ext uri="{FF2B5EF4-FFF2-40B4-BE49-F238E27FC236}">
                <a16:creationId xmlns:a16="http://schemas.microsoft.com/office/drawing/2014/main" id="{C786C901-A97B-C823-4D5E-C50C05FD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67" y="1906108"/>
            <a:ext cx="5765504" cy="41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4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949DF-CD43-76CA-8874-974149E5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16" y="380812"/>
            <a:ext cx="10464426" cy="10452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Summer Clinical Workshops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BA8A5-BCB6-45C7-1AB6-724A8915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7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Attendance optional</a:t>
            </a:r>
          </a:p>
          <a:p>
            <a:endParaRPr lang="en-US" dirty="0"/>
          </a:p>
          <a:p>
            <a:r>
              <a:rPr lang="en-US" dirty="0"/>
              <a:t>What would be helpful and worthwhile? </a:t>
            </a:r>
          </a:p>
        </p:txBody>
      </p:sp>
    </p:spTree>
    <p:extLst>
      <p:ext uri="{BB962C8B-B14F-4D97-AF65-F5344CB8AC3E}">
        <p14:creationId xmlns:p14="http://schemas.microsoft.com/office/powerpoint/2010/main" val="209912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F8D2-9717-D5CF-1F7A-0CC23B38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MSIII Start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BD52-BA34-6B7A-AFE7-B804A107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2024 orientation: May 20</a:t>
            </a:r>
          </a:p>
          <a:p>
            <a:r>
              <a:rPr lang="en-US" dirty="0"/>
              <a:t>2025 orientation: March 10-14; mandatory. 10 weeks earlier </a:t>
            </a:r>
          </a:p>
          <a:p>
            <a:r>
              <a:rPr lang="en-US" dirty="0"/>
              <a:t>2025 schedule</a:t>
            </a:r>
          </a:p>
          <a:p>
            <a:pPr lvl="1"/>
            <a:r>
              <a:rPr lang="en-US" dirty="0"/>
              <a:t>Period A 3/17-4/18/25</a:t>
            </a:r>
          </a:p>
          <a:p>
            <a:pPr lvl="1"/>
            <a:r>
              <a:rPr lang="en-US" dirty="0"/>
              <a:t>Period B 4/21-5/23/25</a:t>
            </a:r>
          </a:p>
          <a:p>
            <a:pPr lvl="1"/>
            <a:r>
              <a:rPr lang="en-US" dirty="0"/>
              <a:t>Period C 5/27-6/27/25</a:t>
            </a:r>
          </a:p>
          <a:p>
            <a:r>
              <a:rPr lang="en-US" dirty="0"/>
              <a:t>Seek advisement; Dr. Dhamoon and Dr. Mason</a:t>
            </a:r>
          </a:p>
        </p:txBody>
      </p:sp>
    </p:spTree>
    <p:extLst>
      <p:ext uri="{BB962C8B-B14F-4D97-AF65-F5344CB8AC3E}">
        <p14:creationId xmlns:p14="http://schemas.microsoft.com/office/powerpoint/2010/main" val="61173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24C14-021C-9272-F276-7CC5E02C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 dirty="0"/>
              <a:t>MS3 Transition in</a:t>
            </a:r>
            <a:br>
              <a:rPr lang="en-US" sz="3000" dirty="0"/>
            </a:br>
            <a:r>
              <a:rPr lang="en-US" sz="3000" dirty="0"/>
              <a:t>New Curriculum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C92F-1CE3-05A0-3920-A794457D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Expectation: </a:t>
            </a:r>
          </a:p>
          <a:p>
            <a:pPr marL="0" indent="0">
              <a:buNone/>
            </a:pPr>
            <a:r>
              <a:rPr lang="en-US" sz="1700" dirty="0">
                <a:highlight>
                  <a:srgbClr val="FFFF00"/>
                </a:highlight>
              </a:rPr>
              <a:t>Clerkship Track Selection by December 1st   </a:t>
            </a:r>
          </a:p>
          <a:p>
            <a:pPr marL="0" indent="0">
              <a:buNone/>
            </a:pPr>
            <a:r>
              <a:rPr lang="en-US" sz="1700" dirty="0"/>
              <a:t>Defend in January/February </a:t>
            </a:r>
          </a:p>
          <a:p>
            <a:pPr marL="0" indent="0">
              <a:buNone/>
            </a:pPr>
            <a:r>
              <a:rPr lang="en-US" sz="1700" dirty="0"/>
              <a:t>Begin MS3 Orientation into clerkships early March (March 10, 2025)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34573-D562-93D9-09C4-1F7F8147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0" y="2380549"/>
            <a:ext cx="11803982" cy="38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24C14-021C-9272-F276-7CC5E02C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0" y="387734"/>
            <a:ext cx="4279320" cy="1826319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PLAN AHEAD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SEEK ADVISEMENT</a:t>
            </a:r>
            <a:br>
              <a:rPr lang="en-US" sz="3000" dirty="0"/>
            </a:br>
            <a:r>
              <a:rPr lang="en-US" sz="3000" dirty="0"/>
              <a:t>(Dr. Mason + Dr. </a:t>
            </a:r>
            <a:r>
              <a:rPr lang="en-US" sz="3000" dirty="0" err="1"/>
              <a:t>Dhamoon</a:t>
            </a:r>
            <a:r>
              <a:rPr lang="en-US" sz="3000" dirty="0"/>
              <a:t>) 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C92F-1CE3-05A0-3920-A794457D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192804"/>
            <a:ext cx="7488226" cy="2136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Options: </a:t>
            </a:r>
          </a:p>
          <a:p>
            <a:pPr marL="0" indent="0">
              <a:buNone/>
            </a:pPr>
            <a:r>
              <a:rPr lang="en-US" sz="1700" dirty="0">
                <a:highlight>
                  <a:srgbClr val="FFFF00"/>
                </a:highlight>
              </a:rPr>
              <a:t>Clerkship Track Selection by December 1st   </a:t>
            </a:r>
          </a:p>
          <a:p>
            <a:pPr marL="0" indent="0">
              <a:buNone/>
            </a:pPr>
            <a:r>
              <a:rPr lang="en-US" sz="1700" dirty="0"/>
              <a:t>Any track: No delay </a:t>
            </a:r>
          </a:p>
          <a:p>
            <a:pPr marL="0" indent="0">
              <a:buNone/>
            </a:pPr>
            <a:r>
              <a:rPr lang="en-US" sz="1700" dirty="0"/>
              <a:t>Track 3: 5-week delay </a:t>
            </a:r>
            <a:endParaRPr lang="en-US" dirty="0"/>
          </a:p>
          <a:p>
            <a:pPr marL="0" indent="0">
              <a:buNone/>
            </a:pPr>
            <a:r>
              <a:rPr lang="en-US" sz="1700" dirty="0"/>
              <a:t>Track 3 + moving "family medicine" into MS4: 10-week delay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34573-D562-93D9-09C4-1F7F8147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0" y="2380549"/>
            <a:ext cx="11803982" cy="38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24C14-021C-9272-F276-7CC5E02C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5" y="0"/>
            <a:ext cx="5334197" cy="138499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MD, PhD Community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C92F-1CE3-05A0-3920-A794457D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40" y="1354333"/>
            <a:ext cx="5343057" cy="51254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/>
              <a:t>Weekly Grand Round Meals</a:t>
            </a:r>
          </a:p>
          <a:p>
            <a:endParaRPr lang="en-US" sz="2400" dirty="0"/>
          </a:p>
          <a:p>
            <a:r>
              <a:rPr lang="en-US" sz="2400" dirty="0"/>
              <a:t>Monthly Newsletters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MD, PhD Picnic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Dhamoon's</a:t>
            </a:r>
            <a:r>
              <a:rPr lang="en-US" dirty="0"/>
              <a:t> </a:t>
            </a:r>
            <a:r>
              <a:rPr lang="en-US" dirty="0" err="1"/>
              <a:t>lakehouse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MD, PhD Book Club/anti-journal club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Mindset by Dweck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July gathering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Queen's Jubilee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mid-July or August 1st GR?</a:t>
            </a:r>
          </a:p>
        </p:txBody>
      </p:sp>
      <p:pic>
        <p:nvPicPr>
          <p:cNvPr id="5" name="Picture 4" descr="Food in a picnic">
            <a:extLst>
              <a:ext uri="{FF2B5EF4-FFF2-40B4-BE49-F238E27FC236}">
                <a16:creationId xmlns:a16="http://schemas.microsoft.com/office/drawing/2014/main" id="{19F5CFCC-1B16-0D4A-AD27-CE0A78E34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9" r="23128" b="4"/>
          <a:stretch/>
        </p:blipFill>
        <p:spPr>
          <a:xfrm>
            <a:off x="6981843" y="-6456"/>
            <a:ext cx="5210158" cy="686445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7A7AE-4E39-EBB0-7C2B-7CED96D002D7}"/>
              </a:ext>
            </a:extLst>
          </p:cNvPr>
          <p:cNvSpPr txBox="1"/>
          <p:nvPr/>
        </p:nvSpPr>
        <p:spPr>
          <a:xfrm>
            <a:off x="4066955" y="1732220"/>
            <a:ext cx="2764462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Publications: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Everyone should have a publication link;  </a:t>
            </a:r>
            <a:r>
              <a:rPr lang="en-US" sz="1600" dirty="0" err="1"/>
              <a:t>ORCiD</a:t>
            </a:r>
            <a:r>
              <a:rPr lang="en-US" sz="1600" dirty="0"/>
              <a:t>, google scholar ID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Send Andrea new publications ALWAYS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1F0F00-1F21-B1FB-6D6C-BB5B70C0A63F}"/>
              </a:ext>
            </a:extLst>
          </p:cNvPr>
          <p:cNvSpPr/>
          <p:nvPr/>
        </p:nvSpPr>
        <p:spPr>
          <a:xfrm>
            <a:off x="3424569" y="2277139"/>
            <a:ext cx="584790" cy="292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nk hued beach sand meeting the sea">
            <a:extLst>
              <a:ext uri="{FF2B5EF4-FFF2-40B4-BE49-F238E27FC236}">
                <a16:creationId xmlns:a16="http://schemas.microsoft.com/office/drawing/2014/main" id="{98CED07F-ACB0-9403-A2B0-54D16ABC7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5" b="12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FA38C-BBDE-3F2D-A847-94AAD99A9A90}"/>
              </a:ext>
            </a:extLst>
          </p:cNvPr>
          <p:cNvSpPr txBox="1"/>
          <p:nvPr/>
        </p:nvSpPr>
        <p:spPr>
          <a:xfrm>
            <a:off x="1022911" y="5152299"/>
            <a:ext cx="40555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What's going well?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AC65F-9B3C-70CF-0FF7-700098BAD8D5}"/>
              </a:ext>
            </a:extLst>
          </p:cNvPr>
          <p:cNvSpPr txBox="1"/>
          <p:nvPr/>
        </p:nvSpPr>
        <p:spPr>
          <a:xfrm>
            <a:off x="6632203" y="1073283"/>
            <a:ext cx="564027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What's not going so well? Suggestions?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124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CF33-7715-4386-9442-E229B134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45" y="557537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70F6-FC52-0233-44BB-D0E9EB5E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Recruitment Update</a:t>
            </a:r>
          </a:p>
          <a:p>
            <a:r>
              <a:rPr lang="en-US" sz="3600" dirty="0"/>
              <a:t>MD, PhD Courses </a:t>
            </a:r>
          </a:p>
          <a:p>
            <a:r>
              <a:rPr lang="en-US" sz="3600" dirty="0"/>
              <a:t>MD, PhD Orientation + Summer </a:t>
            </a:r>
          </a:p>
          <a:p>
            <a:r>
              <a:rPr lang="en-US" sz="3600" dirty="0"/>
              <a:t>MS3 Transition in the New Curriculum</a:t>
            </a:r>
          </a:p>
          <a:p>
            <a:r>
              <a:rPr lang="en-US" sz="3600" dirty="0"/>
              <a:t>Community/Events</a:t>
            </a:r>
          </a:p>
          <a:p>
            <a:r>
              <a:rPr lang="en-US" sz="3600" dirty="0"/>
              <a:t>2023/4 In Review</a:t>
            </a:r>
          </a:p>
        </p:txBody>
      </p:sp>
    </p:spTree>
    <p:extLst>
      <p:ext uri="{BB962C8B-B14F-4D97-AF65-F5344CB8AC3E}">
        <p14:creationId xmlns:p14="http://schemas.microsoft.com/office/powerpoint/2010/main" val="349446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BA467-6694-5B94-DA09-AEC967F1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Recruitment Update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B68598-BA33-555E-71A1-5756E93E3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7288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43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1172F-086C-E10B-C29A-19985060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 dirty="0"/>
              <a:t>2024/5 Recruitment; Your Role…</a:t>
            </a:r>
            <a:br>
              <a:rPr lang="en-US" sz="5200" dirty="0"/>
            </a:br>
            <a:r>
              <a:rPr lang="en-US" sz="2200" dirty="0"/>
              <a:t>MS 1 &gt; PhD Years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CFE16E-4022-7EE8-B09E-4E4D90674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605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16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08B9F-021F-9F30-38BD-BBCEF4D3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MD, PhD Grand Rounds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3FCA1E92-433D-A6E5-B7EF-81E786061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9984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51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4F12C-1779-08F6-6438-499870B6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76" y="995106"/>
            <a:ext cx="3993396" cy="5587179"/>
          </a:xfrm>
        </p:spPr>
        <p:txBody>
          <a:bodyPr>
            <a:normAutofit/>
          </a:bodyPr>
          <a:lstStyle/>
          <a:p>
            <a:r>
              <a:rPr lang="en-US" sz="4800" dirty="0"/>
              <a:t>MD, PhD </a:t>
            </a:r>
            <a:br>
              <a:rPr lang="en-US" sz="4800" dirty="0"/>
            </a:br>
            <a:r>
              <a:rPr lang="en-US" sz="4800" dirty="0"/>
              <a:t>Grand Rounds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Objectives: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FFE0AD1C-7A0A-B137-0676-5181DDB0D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00966"/>
              </p:ext>
            </p:extLst>
          </p:nvPr>
        </p:nvGraphicFramePr>
        <p:xfrm>
          <a:off x="5108535" y="544286"/>
          <a:ext cx="6940749" cy="611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40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BBB21-1775-7166-8789-750F0DFB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2024/5 Grand Rounds Format</a:t>
            </a:r>
          </a:p>
        </p:txBody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B6AC0F8E-BB85-1A65-5FC2-C0E8E0A22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20568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39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C8D43-CA7A-52F4-1466-382C52E1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a typeface="+mj-lt"/>
                <a:cs typeface="+mj-lt"/>
              </a:rPr>
              <a:t>2024/5 Grand Rounds Schedule 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2B160-57B8-C17D-E478-6C27B348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2" y="2217343"/>
            <a:ext cx="10405070" cy="39596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– March, Thursdays 5-6 (food at 4:30)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Breaks: 1 week Thanksgiving  + 3 Weeks Winter Holiday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There will be Zoom GR this year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400" dirty="0">
                <a:latin typeface="Arial"/>
                <a:cs typeface="Arial"/>
              </a:rPr>
              <a:t>Cameras have to be on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Total: about 25 (we had 29 this year)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Alternative proposals…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Different time? Different day? 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latin typeface="Arial"/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 sz="2400" dirty="0">
              <a:latin typeface="Arial"/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ptos" panose="020B00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89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7D888-FDD1-1D07-1BC7-E77D659D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2024/5 Grand Rounds P/F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CEE4-D7D7-7B5C-C4E3-D35098A7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59348"/>
            <a:ext cx="11691257" cy="48279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Attendance policy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70% attendance; reporting to Andrea is most important</a:t>
            </a:r>
          </a:p>
          <a:p>
            <a:pPr lvl="3">
              <a:buFont typeface="Wingdings,Sans-Serif" panose="020B0604020202020204" pitchFamily="34" charset="0"/>
              <a:buChar char="§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&lt;70% absences will result in an F, communication is key (we'll talk before this could possibly happen)</a:t>
            </a:r>
          </a:p>
          <a:p>
            <a:pPr lvl="2">
              <a:buFont typeface="Wingdings,Sans-Serif" panose="020B0604020202020204" pitchFamily="34" charset="0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Attendance taken with Feedback Form (Feedback Forms only accepted if you attend)</a:t>
            </a:r>
          </a:p>
          <a:p>
            <a:pPr lvl="2">
              <a:buFont typeface="Wingdings,Sans-Serif" panose="020B0604020202020204" pitchFamily="34" charset="0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,Sans-Serif" panose="020B0604020202020204" pitchFamily="34" charset="0"/>
              <a:buChar char="§"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4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Submission of a complete feedback form with thoughtful, specific comments for the presenter</a:t>
            </a:r>
          </a:p>
          <a:p>
            <a:pPr lvl="3">
              <a:buFont typeface="Wingdings,Sans-Serif" panose="020B0604020202020204" pitchFamily="34" charset="0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,Sans-Serif" panose="020B0604020202020204" pitchFamily="34" charset="0"/>
              <a:buChar char="§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Absent: </a:t>
            </a:r>
          </a:p>
          <a:p>
            <a:pPr lvl="4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attending</a:t>
            </a:r>
          </a:p>
          <a:p>
            <a:pPr lvl="4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Incomplete or unsatisfactory feedback form (Andrea will send back for resubmission, as needed) </a:t>
            </a:r>
          </a:p>
          <a:p>
            <a:pPr marL="1371600" lvl="3" indent="0">
              <a:buNone/>
            </a:pPr>
            <a:endParaRPr lang="en-US" sz="2000" dirty="0">
              <a:latin typeface="Arial"/>
              <a:cs typeface="Arial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734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700</Words>
  <Application>Microsoft Macintosh PowerPoint</Application>
  <PresentationFormat>Widescreen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Courier New,monospace</vt:lpstr>
      <vt:lpstr>Wingdings</vt:lpstr>
      <vt:lpstr>Wingdings,Sans-Serif</vt:lpstr>
      <vt:lpstr>office theme</vt:lpstr>
      <vt:lpstr>MD, PhD Town Hall</vt:lpstr>
      <vt:lpstr>Agenda</vt:lpstr>
      <vt:lpstr>Recruitment Update</vt:lpstr>
      <vt:lpstr>2024/5 Recruitment; Your Role… MS 1 &gt; PhD Years</vt:lpstr>
      <vt:lpstr>MD, PhD Grand Rounds</vt:lpstr>
      <vt:lpstr>MD, PhD  Grand Rounds  Objectives:</vt:lpstr>
      <vt:lpstr>2024/5 Grand Rounds Format</vt:lpstr>
      <vt:lpstr>2024/5 Grand Rounds Schedule  </vt:lpstr>
      <vt:lpstr>2024/5 Grand Rounds P/F </vt:lpstr>
      <vt:lpstr>Ways to get involved in the MD, PhD program…</vt:lpstr>
      <vt:lpstr>MD, PhD Picnic  Dates/days that DO NOT work for a majority?</vt:lpstr>
      <vt:lpstr>Summer Clinical Workshops</vt:lpstr>
      <vt:lpstr>MSIII Start Date</vt:lpstr>
      <vt:lpstr>MS3 Transition in New Curriculum</vt:lpstr>
      <vt:lpstr>PLAN AHEAD  SEEK ADVISEMENT (Dr. Mason + Dr. Dhamoon) </vt:lpstr>
      <vt:lpstr>MD, PhD Community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Andrea Cifonelli</cp:lastModifiedBy>
  <cp:revision>998</cp:revision>
  <dcterms:created xsi:type="dcterms:W3CDTF">2024-03-21T15:58:05Z</dcterms:created>
  <dcterms:modified xsi:type="dcterms:W3CDTF">2024-04-05T12:17:27Z</dcterms:modified>
</cp:coreProperties>
</file>