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92" r:id="rId3"/>
    <p:sldId id="284" r:id="rId4"/>
    <p:sldId id="291" r:id="rId5"/>
    <p:sldId id="293" r:id="rId6"/>
    <p:sldId id="276" r:id="rId7"/>
    <p:sldId id="289" r:id="rId8"/>
    <p:sldId id="290" r:id="rId9"/>
    <p:sldId id="294" r:id="rId10"/>
    <p:sldId id="295" r:id="rId11"/>
    <p:sldId id="285" r:id="rId12"/>
    <p:sldId id="286" r:id="rId13"/>
    <p:sldId id="297" r:id="rId14"/>
    <p:sldId id="281" r:id="rId15"/>
    <p:sldId id="277" r:id="rId16"/>
    <p:sldId id="263" r:id="rId17"/>
    <p:sldId id="278" r:id="rId18"/>
    <p:sldId id="260" r:id="rId19"/>
    <p:sldId id="280" r:id="rId20"/>
    <p:sldId id="279" r:id="rId21"/>
    <p:sldId id="271" r:id="rId22"/>
    <p:sldId id="282" r:id="rId23"/>
    <p:sldId id="262" r:id="rId24"/>
    <p:sldId id="272" r:id="rId25"/>
    <p:sldId id="273" r:id="rId26"/>
    <p:sldId id="275" r:id="rId27"/>
    <p:sldId id="270" r:id="rId28"/>
    <p:sldId id="26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1"/>
    <p:restoredTop sz="94726"/>
  </p:normalViewPr>
  <p:slideViewPr>
    <p:cSldViewPr snapToGrid="0">
      <p:cViewPr varScale="1">
        <p:scale>
          <a:sx n="88" d="100"/>
          <a:sy n="88" d="100"/>
        </p:scale>
        <p:origin x="216" y="8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2BC594-28EE-40E7-930B-405C82EBDA85}"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F07F109A-6B2F-4FD0-942C-93479769F571}">
      <dgm:prSet/>
      <dgm:spPr/>
      <dgm:t>
        <a:bodyPr/>
        <a:lstStyle/>
        <a:p>
          <a:r>
            <a:rPr lang="en-US" dirty="0"/>
            <a:t>MDPH602 MD/PhD Grand Rounds </a:t>
          </a:r>
        </a:p>
      </dgm:t>
    </dgm:pt>
    <dgm:pt modelId="{D2974AD4-DFCB-4E74-B851-FAB31AD2D56A}" type="parTrans" cxnId="{F6F3D6FE-5319-43A7-92CF-1BAF0447E12F}">
      <dgm:prSet/>
      <dgm:spPr/>
      <dgm:t>
        <a:bodyPr/>
        <a:lstStyle/>
        <a:p>
          <a:endParaRPr lang="en-US"/>
        </a:p>
      </dgm:t>
    </dgm:pt>
    <dgm:pt modelId="{9D4A12B4-FD22-4A16-A35E-413CBE13D095}" type="sibTrans" cxnId="{F6F3D6FE-5319-43A7-92CF-1BAF0447E12F}">
      <dgm:prSet/>
      <dgm:spPr/>
      <dgm:t>
        <a:bodyPr/>
        <a:lstStyle/>
        <a:p>
          <a:endParaRPr lang="en-US"/>
        </a:p>
      </dgm:t>
    </dgm:pt>
    <dgm:pt modelId="{2B803296-F732-4F9A-9590-64921C0CF372}">
      <dgm:prSet/>
      <dgm:spPr/>
      <dgm:t>
        <a:bodyPr/>
        <a:lstStyle/>
        <a:p>
          <a:pPr rtl="0"/>
          <a:r>
            <a:rPr lang="en-US" dirty="0"/>
            <a:t>1 </a:t>
          </a:r>
          <a:r>
            <a:rPr lang="en-US" dirty="0">
              <a:latin typeface="Aptos Display" panose="020F0302020204030204"/>
            </a:rPr>
            <a:t>credit </a:t>
          </a:r>
        </a:p>
      </dgm:t>
    </dgm:pt>
    <dgm:pt modelId="{FFFBE391-37D8-4979-9B54-3A55C01F3328}" type="parTrans" cxnId="{0B5F2105-FE33-47AE-81EA-A08E20FD6075}">
      <dgm:prSet/>
      <dgm:spPr/>
      <dgm:t>
        <a:bodyPr/>
        <a:lstStyle/>
        <a:p>
          <a:endParaRPr lang="en-US"/>
        </a:p>
      </dgm:t>
    </dgm:pt>
    <dgm:pt modelId="{20F9C96D-AC93-4E24-9F15-8E83A8A2EA86}" type="sibTrans" cxnId="{0B5F2105-FE33-47AE-81EA-A08E20FD6075}">
      <dgm:prSet/>
      <dgm:spPr/>
      <dgm:t>
        <a:bodyPr/>
        <a:lstStyle/>
        <a:p>
          <a:endParaRPr lang="en-US"/>
        </a:p>
      </dgm:t>
    </dgm:pt>
    <dgm:pt modelId="{6F78ADAD-A5E5-473A-B437-D3B1A0DEB37B}">
      <dgm:prSet/>
      <dgm:spPr/>
      <dgm:t>
        <a:bodyPr/>
        <a:lstStyle/>
        <a:p>
          <a:pPr rtl="0"/>
          <a:r>
            <a:rPr lang="en-US" dirty="0">
              <a:latin typeface="Aptos Display" panose="020F0302020204030204"/>
            </a:rPr>
            <a:t> Clinical</a:t>
          </a:r>
          <a:r>
            <a:rPr lang="en-US" dirty="0"/>
            <a:t> work (shadowing or SP Training)</a:t>
          </a:r>
        </a:p>
      </dgm:t>
    </dgm:pt>
    <dgm:pt modelId="{CE02DE40-AC2C-4AA7-952A-9F6B2E913065}" type="parTrans" cxnId="{31B90B19-6D83-4B06-AF83-97DAF89296B3}">
      <dgm:prSet/>
      <dgm:spPr/>
      <dgm:t>
        <a:bodyPr/>
        <a:lstStyle/>
        <a:p>
          <a:endParaRPr lang="en-US"/>
        </a:p>
      </dgm:t>
    </dgm:pt>
    <dgm:pt modelId="{3BF99EC8-E97B-46F1-BF9C-31B85A13F659}" type="sibTrans" cxnId="{31B90B19-6D83-4B06-AF83-97DAF89296B3}">
      <dgm:prSet/>
      <dgm:spPr/>
      <dgm:t>
        <a:bodyPr/>
        <a:lstStyle/>
        <a:p>
          <a:endParaRPr lang="en-US"/>
        </a:p>
      </dgm:t>
    </dgm:pt>
    <dgm:pt modelId="{5CB1633C-AE49-439C-B3C4-1C164E49F3A5}">
      <dgm:prSet/>
      <dgm:spPr/>
      <dgm:t>
        <a:bodyPr/>
        <a:lstStyle/>
        <a:p>
          <a:pPr rtl="0"/>
          <a:r>
            <a:rPr lang="en-US" dirty="0">
              <a:latin typeface="Aptos Display" panose="020F0302020204030204"/>
            </a:rPr>
            <a:t> </a:t>
          </a:r>
          <a:r>
            <a:rPr lang="en-US" dirty="0"/>
            <a:t>Timeline aligns with </a:t>
          </a:r>
          <a:r>
            <a:rPr lang="en-US" dirty="0">
              <a:latin typeface="Aptos Display" panose="020F0302020204030204"/>
            </a:rPr>
            <a:t>Grand</a:t>
          </a:r>
          <a:r>
            <a:rPr lang="en-US" dirty="0"/>
            <a:t> Rounds</a:t>
          </a:r>
          <a:r>
            <a:rPr lang="en-US" dirty="0">
              <a:latin typeface="Aptos Display" panose="020F0302020204030204"/>
            </a:rPr>
            <a:t>, 8 months, 7 shadowing experiences + SP Training</a:t>
          </a:r>
          <a:r>
            <a:rPr lang="en-US" dirty="0"/>
            <a:t> </a:t>
          </a:r>
          <a:r>
            <a:rPr lang="en-US" dirty="0">
              <a:latin typeface="Aptos Display" panose="020F0302020204030204"/>
            </a:rPr>
            <a:t>(August-April)</a:t>
          </a:r>
          <a:endParaRPr lang="en-US" dirty="0"/>
        </a:p>
      </dgm:t>
    </dgm:pt>
    <dgm:pt modelId="{4A7662E3-5460-4B86-A956-34F0D05613E6}" type="parTrans" cxnId="{4852F5F7-6619-4A26-9064-442FAFB12F74}">
      <dgm:prSet/>
      <dgm:spPr/>
      <dgm:t>
        <a:bodyPr/>
        <a:lstStyle/>
        <a:p>
          <a:endParaRPr lang="en-US"/>
        </a:p>
      </dgm:t>
    </dgm:pt>
    <dgm:pt modelId="{51EB7F3B-AD5C-4534-ABD1-2C62647BAB3C}" type="sibTrans" cxnId="{4852F5F7-6619-4A26-9064-442FAFB12F74}">
      <dgm:prSet/>
      <dgm:spPr/>
      <dgm:t>
        <a:bodyPr/>
        <a:lstStyle/>
        <a:p>
          <a:endParaRPr lang="en-US"/>
        </a:p>
      </dgm:t>
    </dgm:pt>
    <dgm:pt modelId="{4DEA4166-7D1E-4FC5-BDCB-5BD0F8424A70}">
      <dgm:prSet phldr="0"/>
      <dgm:spPr/>
      <dgm:t>
        <a:bodyPr/>
        <a:lstStyle/>
        <a:p>
          <a:pPr rtl="0"/>
          <a:r>
            <a:rPr lang="en-US" dirty="0">
              <a:latin typeface="Arial"/>
              <a:cs typeface="Arial"/>
            </a:rPr>
            <a:t>Each year of training </a:t>
          </a:r>
        </a:p>
      </dgm:t>
    </dgm:pt>
    <dgm:pt modelId="{5DABBF4F-35E0-4CCC-B943-AAAED45B75C3}" type="parTrans" cxnId="{48CCFD44-9402-4F43-86DE-85FE6D5E03E0}">
      <dgm:prSet/>
      <dgm:spPr/>
      <dgm:t>
        <a:bodyPr/>
        <a:lstStyle/>
        <a:p>
          <a:endParaRPr lang="en-US"/>
        </a:p>
      </dgm:t>
    </dgm:pt>
    <dgm:pt modelId="{A459C204-EFCD-4E9A-9562-BD84DD428BB2}" type="sibTrans" cxnId="{48CCFD44-9402-4F43-86DE-85FE6D5E03E0}">
      <dgm:prSet/>
      <dgm:spPr/>
      <dgm:t>
        <a:bodyPr/>
        <a:lstStyle/>
        <a:p>
          <a:endParaRPr lang="en-US"/>
        </a:p>
      </dgm:t>
    </dgm:pt>
    <dgm:pt modelId="{657D649E-5BCF-4747-AC25-BA31656B2054}">
      <dgm:prSet phldr="0"/>
      <dgm:spPr/>
      <dgm:t>
        <a:bodyPr/>
        <a:lstStyle/>
        <a:p>
          <a:pPr rtl="0"/>
          <a:r>
            <a:rPr lang="en-US" dirty="0">
              <a:latin typeface="Aptos Display" panose="020F0302020204030204"/>
            </a:rPr>
            <a:t>1 credit</a:t>
          </a:r>
        </a:p>
      </dgm:t>
    </dgm:pt>
    <dgm:pt modelId="{241308BF-EFFD-457B-AD0A-07DBD8F3E7C0}" type="parTrans" cxnId="{AB88EE26-A7A9-498E-B430-1B03952FF944}">
      <dgm:prSet/>
      <dgm:spPr/>
      <dgm:t>
        <a:bodyPr/>
        <a:lstStyle/>
        <a:p>
          <a:endParaRPr lang="en-US"/>
        </a:p>
      </dgm:t>
    </dgm:pt>
    <dgm:pt modelId="{47B3707B-7636-4DD9-A35B-514B005F4ECC}" type="sibTrans" cxnId="{AB88EE26-A7A9-498E-B430-1B03952FF944}">
      <dgm:prSet/>
      <dgm:spPr/>
      <dgm:t>
        <a:bodyPr/>
        <a:lstStyle/>
        <a:p>
          <a:endParaRPr lang="en-US"/>
        </a:p>
      </dgm:t>
    </dgm:pt>
    <dgm:pt modelId="{4439EA41-ECA4-4CEF-BCD5-C622429A6FB8}">
      <dgm:prSet phldr="0"/>
      <dgm:spPr/>
      <dgm:t>
        <a:bodyPr/>
        <a:lstStyle/>
        <a:p>
          <a:pPr rtl="0"/>
          <a:r>
            <a:rPr lang="en-US">
              <a:latin typeface="Arial"/>
              <a:cs typeface="Arial"/>
            </a:rPr>
            <a:t>PhD years</a:t>
          </a:r>
        </a:p>
      </dgm:t>
    </dgm:pt>
    <dgm:pt modelId="{1BE54FAE-4C4E-49D4-9E24-F2548ACCCF3D}" type="parTrans" cxnId="{BFD0E9F9-3096-4D19-BF6C-62C348BE81C2}">
      <dgm:prSet/>
      <dgm:spPr/>
      <dgm:t>
        <a:bodyPr/>
        <a:lstStyle/>
        <a:p>
          <a:endParaRPr lang="en-US"/>
        </a:p>
      </dgm:t>
    </dgm:pt>
    <dgm:pt modelId="{966C3922-B59A-4C6D-8CFD-B81F34D4826B}" type="sibTrans" cxnId="{BFD0E9F9-3096-4D19-BF6C-62C348BE81C2}">
      <dgm:prSet/>
      <dgm:spPr/>
      <dgm:t>
        <a:bodyPr/>
        <a:lstStyle/>
        <a:p>
          <a:endParaRPr lang="en-US"/>
        </a:p>
      </dgm:t>
    </dgm:pt>
    <dgm:pt modelId="{E04B7B2E-7E49-47CE-ABC9-672847846FD6}">
      <dgm:prSet phldr="0"/>
      <dgm:spPr/>
      <dgm:t>
        <a:bodyPr/>
        <a:lstStyle/>
        <a:p>
          <a:r>
            <a:rPr lang="en-US" dirty="0">
              <a:latin typeface="Aptos Display" panose="020F0302020204030204"/>
            </a:rPr>
            <a:t>MDPH</a:t>
          </a:r>
          <a:r>
            <a:rPr lang="en-US" dirty="0"/>
            <a:t> 603 MD/PhD Clinical Skills and Patient Care</a:t>
          </a:r>
        </a:p>
      </dgm:t>
    </dgm:pt>
    <dgm:pt modelId="{1258784F-EB2C-4A49-B044-83569DC2000E}" type="parTrans" cxnId="{0DD909DE-73C9-4E2D-888A-DC9271BEA96B}">
      <dgm:prSet/>
      <dgm:spPr/>
      <dgm:t>
        <a:bodyPr/>
        <a:lstStyle/>
        <a:p>
          <a:endParaRPr lang="en-US"/>
        </a:p>
      </dgm:t>
    </dgm:pt>
    <dgm:pt modelId="{0D2C8174-CC42-4126-AB90-2CB53B0745A0}" type="sibTrans" cxnId="{0DD909DE-73C9-4E2D-888A-DC9271BEA96B}">
      <dgm:prSet/>
      <dgm:spPr/>
      <dgm:t>
        <a:bodyPr/>
        <a:lstStyle/>
        <a:p>
          <a:endParaRPr lang="en-US"/>
        </a:p>
      </dgm:t>
    </dgm:pt>
    <dgm:pt modelId="{4794AF5B-141E-4F1F-A755-0D1534222C1B}" type="pres">
      <dgm:prSet presAssocID="{EF2BC594-28EE-40E7-930B-405C82EBDA85}" presName="Name0" presStyleCnt="0">
        <dgm:presLayoutVars>
          <dgm:dir/>
          <dgm:animLvl val="lvl"/>
          <dgm:resizeHandles val="exact"/>
        </dgm:presLayoutVars>
      </dgm:prSet>
      <dgm:spPr/>
    </dgm:pt>
    <dgm:pt modelId="{9D56DFD0-0CA2-46E2-ABAF-25A35664398D}" type="pres">
      <dgm:prSet presAssocID="{F07F109A-6B2F-4FD0-942C-93479769F571}" presName="composite" presStyleCnt="0"/>
      <dgm:spPr/>
    </dgm:pt>
    <dgm:pt modelId="{B6F5280B-018A-41DD-87C7-8910A5B24452}" type="pres">
      <dgm:prSet presAssocID="{F07F109A-6B2F-4FD0-942C-93479769F571}" presName="parTx" presStyleLbl="alignNode1" presStyleIdx="0" presStyleCnt="2">
        <dgm:presLayoutVars>
          <dgm:chMax val="0"/>
          <dgm:chPref val="0"/>
          <dgm:bulletEnabled val="1"/>
        </dgm:presLayoutVars>
      </dgm:prSet>
      <dgm:spPr/>
    </dgm:pt>
    <dgm:pt modelId="{FE6DB95E-8C3D-45B6-B616-479336C8E796}" type="pres">
      <dgm:prSet presAssocID="{F07F109A-6B2F-4FD0-942C-93479769F571}" presName="desTx" presStyleLbl="alignAccFollowNode1" presStyleIdx="0" presStyleCnt="2">
        <dgm:presLayoutVars>
          <dgm:bulletEnabled val="1"/>
        </dgm:presLayoutVars>
      </dgm:prSet>
      <dgm:spPr/>
    </dgm:pt>
    <dgm:pt modelId="{EAE90C35-1DD6-4B6D-BE13-0981C3034A7E}" type="pres">
      <dgm:prSet presAssocID="{9D4A12B4-FD22-4A16-A35E-413CBE13D095}" presName="space" presStyleCnt="0"/>
      <dgm:spPr/>
    </dgm:pt>
    <dgm:pt modelId="{1AF9E5D3-CDC6-4654-9504-44B1E7AFCCEF}" type="pres">
      <dgm:prSet presAssocID="{E04B7B2E-7E49-47CE-ABC9-672847846FD6}" presName="composite" presStyleCnt="0"/>
      <dgm:spPr/>
    </dgm:pt>
    <dgm:pt modelId="{C6724708-1811-42F0-9A0B-4ABC8634AC22}" type="pres">
      <dgm:prSet presAssocID="{E04B7B2E-7E49-47CE-ABC9-672847846FD6}" presName="parTx" presStyleLbl="alignNode1" presStyleIdx="1" presStyleCnt="2">
        <dgm:presLayoutVars>
          <dgm:chMax val="0"/>
          <dgm:chPref val="0"/>
          <dgm:bulletEnabled val="1"/>
        </dgm:presLayoutVars>
      </dgm:prSet>
      <dgm:spPr/>
    </dgm:pt>
    <dgm:pt modelId="{25EE8836-2E15-4723-88FC-A5CB84E7D66D}" type="pres">
      <dgm:prSet presAssocID="{E04B7B2E-7E49-47CE-ABC9-672847846FD6}" presName="desTx" presStyleLbl="alignAccFollowNode1" presStyleIdx="1" presStyleCnt="2">
        <dgm:presLayoutVars>
          <dgm:bulletEnabled val="1"/>
        </dgm:presLayoutVars>
      </dgm:prSet>
      <dgm:spPr/>
    </dgm:pt>
  </dgm:ptLst>
  <dgm:cxnLst>
    <dgm:cxn modelId="{0B5F2105-FE33-47AE-81EA-A08E20FD6075}" srcId="{F07F109A-6B2F-4FD0-942C-93479769F571}" destId="{2B803296-F732-4F9A-9590-64921C0CF372}" srcOrd="1" destOrd="0" parTransId="{FFFBE391-37D8-4979-9B54-3A55C01F3328}" sibTransId="{20F9C96D-AC93-4E24-9F15-8E83A8A2EA86}"/>
    <dgm:cxn modelId="{9F0D2E0C-25AE-4F86-95D4-4329F774FA24}" type="presOf" srcId="{EF2BC594-28EE-40E7-930B-405C82EBDA85}" destId="{4794AF5B-141E-4F1F-A755-0D1534222C1B}" srcOrd="0" destOrd="0" presId="urn:microsoft.com/office/officeart/2005/8/layout/hList1"/>
    <dgm:cxn modelId="{31B90B19-6D83-4B06-AF83-97DAF89296B3}" srcId="{E04B7B2E-7E49-47CE-ABC9-672847846FD6}" destId="{6F78ADAD-A5E5-473A-B437-D3B1A0DEB37B}" srcOrd="2" destOrd="0" parTransId="{CE02DE40-AC2C-4AA7-952A-9F6B2E913065}" sibTransId="{3BF99EC8-E97B-46F1-BF9C-31B85A13F659}"/>
    <dgm:cxn modelId="{AB88EE26-A7A9-498E-B430-1B03952FF944}" srcId="{E04B7B2E-7E49-47CE-ABC9-672847846FD6}" destId="{657D649E-5BCF-4747-AC25-BA31656B2054}" srcOrd="1" destOrd="0" parTransId="{241308BF-EFFD-457B-AD0A-07DBD8F3E7C0}" sibTransId="{47B3707B-7636-4DD9-A35B-514B005F4ECC}"/>
    <dgm:cxn modelId="{E203DC2F-6D40-433B-BF91-EA1BDFC8300D}" type="presOf" srcId="{E04B7B2E-7E49-47CE-ABC9-672847846FD6}" destId="{C6724708-1811-42F0-9A0B-4ABC8634AC22}" srcOrd="0" destOrd="0" presId="urn:microsoft.com/office/officeart/2005/8/layout/hList1"/>
    <dgm:cxn modelId="{9607D735-3BF2-489A-BFB0-280FF39968B3}" type="presOf" srcId="{F07F109A-6B2F-4FD0-942C-93479769F571}" destId="{B6F5280B-018A-41DD-87C7-8910A5B24452}" srcOrd="0" destOrd="0" presId="urn:microsoft.com/office/officeart/2005/8/layout/hList1"/>
    <dgm:cxn modelId="{48CCFD44-9402-4F43-86DE-85FE6D5E03E0}" srcId="{F07F109A-6B2F-4FD0-942C-93479769F571}" destId="{4DEA4166-7D1E-4FC5-BDCB-5BD0F8424A70}" srcOrd="0" destOrd="0" parTransId="{5DABBF4F-35E0-4CCC-B943-AAAED45B75C3}" sibTransId="{A459C204-EFCD-4E9A-9562-BD84DD428BB2}"/>
    <dgm:cxn modelId="{DFE65561-FBAE-4289-BF77-B592403E4592}" type="presOf" srcId="{4439EA41-ECA4-4CEF-BCD5-C622429A6FB8}" destId="{25EE8836-2E15-4723-88FC-A5CB84E7D66D}" srcOrd="0" destOrd="0" presId="urn:microsoft.com/office/officeart/2005/8/layout/hList1"/>
    <dgm:cxn modelId="{7364ED7B-9E95-453F-9D5F-64395CB2EAEA}" type="presOf" srcId="{4DEA4166-7D1E-4FC5-BDCB-5BD0F8424A70}" destId="{FE6DB95E-8C3D-45B6-B616-479336C8E796}" srcOrd="0" destOrd="0" presId="urn:microsoft.com/office/officeart/2005/8/layout/hList1"/>
    <dgm:cxn modelId="{218865AD-9315-4C96-8135-B9792A1AA012}" type="presOf" srcId="{5CB1633C-AE49-439C-B3C4-1C164E49F3A5}" destId="{25EE8836-2E15-4723-88FC-A5CB84E7D66D}" srcOrd="0" destOrd="3" presId="urn:microsoft.com/office/officeart/2005/8/layout/hList1"/>
    <dgm:cxn modelId="{B3C9B4CA-B983-4C14-A349-8E727FD51B6B}" type="presOf" srcId="{6F78ADAD-A5E5-473A-B437-D3B1A0DEB37B}" destId="{25EE8836-2E15-4723-88FC-A5CB84E7D66D}" srcOrd="0" destOrd="2" presId="urn:microsoft.com/office/officeart/2005/8/layout/hList1"/>
    <dgm:cxn modelId="{0DD909DE-73C9-4E2D-888A-DC9271BEA96B}" srcId="{EF2BC594-28EE-40E7-930B-405C82EBDA85}" destId="{E04B7B2E-7E49-47CE-ABC9-672847846FD6}" srcOrd="1" destOrd="0" parTransId="{1258784F-EB2C-4A49-B044-83569DC2000E}" sibTransId="{0D2C8174-CC42-4126-AB90-2CB53B0745A0}"/>
    <dgm:cxn modelId="{AB2D1BE8-751E-4A45-B6F7-5E851B899441}" type="presOf" srcId="{657D649E-5BCF-4747-AC25-BA31656B2054}" destId="{25EE8836-2E15-4723-88FC-A5CB84E7D66D}" srcOrd="0" destOrd="1" presId="urn:microsoft.com/office/officeart/2005/8/layout/hList1"/>
    <dgm:cxn modelId="{9F95EDEA-1FBB-491C-BE65-8962844301A0}" type="presOf" srcId="{2B803296-F732-4F9A-9590-64921C0CF372}" destId="{FE6DB95E-8C3D-45B6-B616-479336C8E796}" srcOrd="0" destOrd="1" presId="urn:microsoft.com/office/officeart/2005/8/layout/hList1"/>
    <dgm:cxn modelId="{4852F5F7-6619-4A26-9064-442FAFB12F74}" srcId="{E04B7B2E-7E49-47CE-ABC9-672847846FD6}" destId="{5CB1633C-AE49-439C-B3C4-1C164E49F3A5}" srcOrd="3" destOrd="0" parTransId="{4A7662E3-5460-4B86-A956-34F0D05613E6}" sibTransId="{51EB7F3B-AD5C-4534-ABD1-2C62647BAB3C}"/>
    <dgm:cxn modelId="{BFD0E9F9-3096-4D19-BF6C-62C348BE81C2}" srcId="{E04B7B2E-7E49-47CE-ABC9-672847846FD6}" destId="{4439EA41-ECA4-4CEF-BCD5-C622429A6FB8}" srcOrd="0" destOrd="0" parTransId="{1BE54FAE-4C4E-49D4-9E24-F2548ACCCF3D}" sibTransId="{966C3922-B59A-4C6D-8CFD-B81F34D4826B}"/>
    <dgm:cxn modelId="{F6F3D6FE-5319-43A7-92CF-1BAF0447E12F}" srcId="{EF2BC594-28EE-40E7-930B-405C82EBDA85}" destId="{F07F109A-6B2F-4FD0-942C-93479769F571}" srcOrd="0" destOrd="0" parTransId="{D2974AD4-DFCB-4E74-B851-FAB31AD2D56A}" sibTransId="{9D4A12B4-FD22-4A16-A35E-413CBE13D095}"/>
    <dgm:cxn modelId="{EC16DA56-D8A0-47B1-80CE-404423A203AF}" type="presParOf" srcId="{4794AF5B-141E-4F1F-A755-0D1534222C1B}" destId="{9D56DFD0-0CA2-46E2-ABAF-25A35664398D}" srcOrd="0" destOrd="0" presId="urn:microsoft.com/office/officeart/2005/8/layout/hList1"/>
    <dgm:cxn modelId="{95B4E6E4-82F0-4936-8C0E-164A69C68C05}" type="presParOf" srcId="{9D56DFD0-0CA2-46E2-ABAF-25A35664398D}" destId="{B6F5280B-018A-41DD-87C7-8910A5B24452}" srcOrd="0" destOrd="0" presId="urn:microsoft.com/office/officeart/2005/8/layout/hList1"/>
    <dgm:cxn modelId="{93826EA7-3121-4A21-A0C4-9A6B49D91878}" type="presParOf" srcId="{9D56DFD0-0CA2-46E2-ABAF-25A35664398D}" destId="{FE6DB95E-8C3D-45B6-B616-479336C8E796}" srcOrd="1" destOrd="0" presId="urn:microsoft.com/office/officeart/2005/8/layout/hList1"/>
    <dgm:cxn modelId="{B0599FC4-0328-4523-84FE-A1A2EB3A7190}" type="presParOf" srcId="{4794AF5B-141E-4F1F-A755-0D1534222C1B}" destId="{EAE90C35-1DD6-4B6D-BE13-0981C3034A7E}" srcOrd="1" destOrd="0" presId="urn:microsoft.com/office/officeart/2005/8/layout/hList1"/>
    <dgm:cxn modelId="{E956B589-2272-4C41-8A5B-FCD5E36E1536}" type="presParOf" srcId="{4794AF5B-141E-4F1F-A755-0D1534222C1B}" destId="{1AF9E5D3-CDC6-4654-9504-44B1E7AFCCEF}" srcOrd="2" destOrd="0" presId="urn:microsoft.com/office/officeart/2005/8/layout/hList1"/>
    <dgm:cxn modelId="{884E4D93-4927-4F7E-98BD-F31C7EC8B9F5}" type="presParOf" srcId="{1AF9E5D3-CDC6-4654-9504-44B1E7AFCCEF}" destId="{C6724708-1811-42F0-9A0B-4ABC8634AC22}" srcOrd="0" destOrd="0" presId="urn:microsoft.com/office/officeart/2005/8/layout/hList1"/>
    <dgm:cxn modelId="{4B56D22F-F6DC-401B-BCCF-57AD444252D3}" type="presParOf" srcId="{1AF9E5D3-CDC6-4654-9504-44B1E7AFCCEF}" destId="{25EE8836-2E15-4723-88FC-A5CB84E7D66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863B88-3400-4C74-8DFD-9F9604FCDC36}" type="doc">
      <dgm:prSet loTypeId="urn:microsoft.com/office/officeart/2016/7/layout/ChevronBlockProcess" loCatId="process" qsTypeId="urn:microsoft.com/office/officeart/2005/8/quickstyle/simple1" qsCatId="simple" csTypeId="urn:microsoft.com/office/officeart/2005/8/colors/accent0_3" csCatId="mainScheme" phldr="1"/>
      <dgm:spPr/>
      <dgm:t>
        <a:bodyPr/>
        <a:lstStyle/>
        <a:p>
          <a:endParaRPr lang="en-US"/>
        </a:p>
      </dgm:t>
    </dgm:pt>
    <dgm:pt modelId="{BF50DE70-F1E5-40B9-A278-71ADAEC73A93}">
      <dgm:prSet/>
      <dgm:spPr/>
      <dgm:t>
        <a:bodyPr/>
        <a:lstStyle/>
        <a:p>
          <a:pPr rtl="0"/>
          <a:r>
            <a:rPr lang="en-US" dirty="0"/>
            <a:t>MS1 </a:t>
          </a:r>
          <a:r>
            <a:rPr lang="en-US" dirty="0">
              <a:latin typeface="Aptos Display" panose="020F0302020204030204"/>
            </a:rPr>
            <a:t>+ 2</a:t>
          </a:r>
          <a:r>
            <a:rPr lang="en-US" dirty="0"/>
            <a:t> Participation: </a:t>
          </a:r>
        </a:p>
      </dgm:t>
    </dgm:pt>
    <dgm:pt modelId="{6179B31D-D818-41DB-BF60-B8969A1A2984}" type="parTrans" cxnId="{D2A3FA6A-CF6F-47D1-BECB-F2152D2BCDF6}">
      <dgm:prSet/>
      <dgm:spPr/>
      <dgm:t>
        <a:bodyPr/>
        <a:lstStyle/>
        <a:p>
          <a:endParaRPr lang="en-US"/>
        </a:p>
      </dgm:t>
    </dgm:pt>
    <dgm:pt modelId="{C33FC2F1-10CE-4F1B-8C64-25ADD5E5DF71}" type="sibTrans" cxnId="{D2A3FA6A-CF6F-47D1-BECB-F2152D2BCDF6}">
      <dgm:prSet/>
      <dgm:spPr/>
      <dgm:t>
        <a:bodyPr/>
        <a:lstStyle/>
        <a:p>
          <a:endParaRPr lang="en-US"/>
        </a:p>
      </dgm:t>
    </dgm:pt>
    <dgm:pt modelId="{77309A19-DB71-4878-950E-4E0FD954032B}">
      <dgm:prSet/>
      <dgm:spPr/>
      <dgm:t>
        <a:bodyPr/>
        <a:lstStyle/>
        <a:p>
          <a:r>
            <a:rPr lang="en-US" dirty="0"/>
            <a:t>Fall Summer Lab presentations – 10 minutes </a:t>
          </a:r>
        </a:p>
      </dgm:t>
    </dgm:pt>
    <dgm:pt modelId="{EC0B8D5F-C947-407C-907C-7ED1AB183E19}" type="parTrans" cxnId="{83C7D828-9507-40EC-994F-1D70C8CB2EFB}">
      <dgm:prSet/>
      <dgm:spPr/>
      <dgm:t>
        <a:bodyPr/>
        <a:lstStyle/>
        <a:p>
          <a:endParaRPr lang="en-US"/>
        </a:p>
      </dgm:t>
    </dgm:pt>
    <dgm:pt modelId="{58325372-4A6F-432F-B00B-21AB909137E0}" type="sibTrans" cxnId="{83C7D828-9507-40EC-994F-1D70C8CB2EFB}">
      <dgm:prSet/>
      <dgm:spPr/>
      <dgm:t>
        <a:bodyPr/>
        <a:lstStyle/>
        <a:p>
          <a:endParaRPr lang="en-US"/>
        </a:p>
      </dgm:t>
    </dgm:pt>
    <dgm:pt modelId="{66B56EC1-1210-4EA9-ADE0-DE9A24B29D77}">
      <dgm:prSet/>
      <dgm:spPr/>
      <dgm:t>
        <a:bodyPr/>
        <a:lstStyle/>
        <a:p>
          <a:pPr rtl="0"/>
          <a:r>
            <a:rPr lang="en-US" dirty="0">
              <a:solidFill>
                <a:srgbClr val="FF0000"/>
              </a:solidFill>
            </a:rPr>
            <a:t>Image of the Day/Question of the</a:t>
          </a:r>
          <a:r>
            <a:rPr lang="en-US" dirty="0">
              <a:solidFill>
                <a:srgbClr val="FF0000"/>
              </a:solidFill>
              <a:latin typeface="Aptos Display" panose="020F0302020204030204"/>
            </a:rPr>
            <a:t> Day?? Other ideas? </a:t>
          </a:r>
          <a:endParaRPr lang="en-US" dirty="0">
            <a:solidFill>
              <a:srgbClr val="FF0000"/>
            </a:solidFill>
          </a:endParaRPr>
        </a:p>
      </dgm:t>
    </dgm:pt>
    <dgm:pt modelId="{9CE8E5F0-ED32-4A23-AF9E-14688AAEB33C}" type="parTrans" cxnId="{3449B261-9335-47C0-8443-D50E4C1DB4B4}">
      <dgm:prSet/>
      <dgm:spPr/>
      <dgm:t>
        <a:bodyPr/>
        <a:lstStyle/>
        <a:p>
          <a:endParaRPr lang="en-US"/>
        </a:p>
      </dgm:t>
    </dgm:pt>
    <dgm:pt modelId="{1163E1BB-7646-46DF-B762-446DD9C2DFB2}" type="sibTrans" cxnId="{3449B261-9335-47C0-8443-D50E4C1DB4B4}">
      <dgm:prSet/>
      <dgm:spPr/>
      <dgm:t>
        <a:bodyPr/>
        <a:lstStyle/>
        <a:p>
          <a:endParaRPr lang="en-US"/>
        </a:p>
      </dgm:t>
    </dgm:pt>
    <dgm:pt modelId="{69BEB4B8-51D5-4117-AD95-80E181C5A804}">
      <dgm:prSet/>
      <dgm:spPr/>
      <dgm:t>
        <a:bodyPr/>
        <a:lstStyle/>
        <a:p>
          <a:r>
            <a:rPr lang="en-US" dirty="0"/>
            <a:t>PhD Participation</a:t>
          </a:r>
        </a:p>
      </dgm:t>
    </dgm:pt>
    <dgm:pt modelId="{E5F0D4D2-1D49-4643-A640-EAD044A211AE}" type="parTrans" cxnId="{D7204644-1568-4AEB-B99A-288935368225}">
      <dgm:prSet/>
      <dgm:spPr/>
      <dgm:t>
        <a:bodyPr/>
        <a:lstStyle/>
        <a:p>
          <a:endParaRPr lang="en-US"/>
        </a:p>
      </dgm:t>
    </dgm:pt>
    <dgm:pt modelId="{28BC3AB6-E084-4E75-843A-C9C5B2CEFC9C}" type="sibTrans" cxnId="{D7204644-1568-4AEB-B99A-288935368225}">
      <dgm:prSet/>
      <dgm:spPr/>
      <dgm:t>
        <a:bodyPr/>
        <a:lstStyle/>
        <a:p>
          <a:endParaRPr lang="en-US"/>
        </a:p>
      </dgm:t>
    </dgm:pt>
    <dgm:pt modelId="{6E274943-52C6-4048-AE68-AF4D166B14CC}">
      <dgm:prSet/>
      <dgm:spPr/>
      <dgm:t>
        <a:bodyPr/>
        <a:lstStyle/>
        <a:p>
          <a:r>
            <a:rPr lang="en-US" dirty="0">
              <a:solidFill>
                <a:schemeClr val="tx1"/>
              </a:solidFill>
            </a:rPr>
            <a:t>Year 1: Clinical Case – 50 minutes</a:t>
          </a:r>
        </a:p>
      </dgm:t>
    </dgm:pt>
    <dgm:pt modelId="{D681E4BD-8B8E-41F2-AC81-9B68391445F0}" type="parTrans" cxnId="{965C40B8-6CBF-4C6F-98FA-61D1680F2406}">
      <dgm:prSet/>
      <dgm:spPr/>
      <dgm:t>
        <a:bodyPr/>
        <a:lstStyle/>
        <a:p>
          <a:endParaRPr lang="en-US"/>
        </a:p>
      </dgm:t>
    </dgm:pt>
    <dgm:pt modelId="{BB9FE5F9-D106-4F1F-BDD8-0DEE46105316}" type="sibTrans" cxnId="{965C40B8-6CBF-4C6F-98FA-61D1680F2406}">
      <dgm:prSet/>
      <dgm:spPr/>
      <dgm:t>
        <a:bodyPr/>
        <a:lstStyle/>
        <a:p>
          <a:endParaRPr lang="en-US"/>
        </a:p>
      </dgm:t>
    </dgm:pt>
    <dgm:pt modelId="{75C9DE1C-1EBA-4507-BAD7-D1C7D64767B7}">
      <dgm:prSet/>
      <dgm:spPr/>
      <dgm:t>
        <a:bodyPr/>
        <a:lstStyle/>
        <a:p>
          <a:pPr algn="l" rtl="0"/>
          <a:r>
            <a:rPr lang="en-US" dirty="0">
              <a:solidFill>
                <a:schemeClr val="tx1"/>
              </a:solidFill>
            </a:rPr>
            <a:t>Year 2: </a:t>
          </a:r>
          <a:r>
            <a:rPr lang="en-US" dirty="0">
              <a:solidFill>
                <a:schemeClr val="tx1"/>
              </a:solidFill>
              <a:latin typeface="Aptos Display" panose="020F0302020204030204"/>
              <a:ea typeface="Calibri"/>
              <a:cs typeface="Calibri"/>
            </a:rPr>
            <a:t>Dissertation Work – 20 minutes (2 presenters/GR)</a:t>
          </a:r>
        </a:p>
      </dgm:t>
    </dgm:pt>
    <dgm:pt modelId="{A02C3460-DCDF-459D-8D3E-6F4DBACAAB4C}" type="parTrans" cxnId="{86A8189C-9CFB-4ABA-9F04-3EA05E087E26}">
      <dgm:prSet/>
      <dgm:spPr/>
      <dgm:t>
        <a:bodyPr/>
        <a:lstStyle/>
        <a:p>
          <a:endParaRPr lang="en-US"/>
        </a:p>
      </dgm:t>
    </dgm:pt>
    <dgm:pt modelId="{27CA659E-26B2-4BD5-AF80-4A26AC390AA4}" type="sibTrans" cxnId="{86A8189C-9CFB-4ABA-9F04-3EA05E087E26}">
      <dgm:prSet/>
      <dgm:spPr/>
      <dgm:t>
        <a:bodyPr/>
        <a:lstStyle/>
        <a:p>
          <a:endParaRPr lang="en-US"/>
        </a:p>
      </dgm:t>
    </dgm:pt>
    <dgm:pt modelId="{B9CED4AA-E29F-4835-92BD-E8C082030725}">
      <dgm:prSet/>
      <dgm:spPr/>
      <dgm:t>
        <a:bodyPr/>
        <a:lstStyle/>
        <a:p>
          <a:pPr rtl="0"/>
          <a:r>
            <a:rPr lang="en-US" dirty="0">
              <a:solidFill>
                <a:schemeClr val="tx1"/>
              </a:solidFill>
            </a:rPr>
            <a:t>Year 3: </a:t>
          </a:r>
          <a:r>
            <a:rPr lang="en-US" dirty="0">
              <a:solidFill>
                <a:schemeClr val="tx1"/>
              </a:solidFill>
              <a:latin typeface="Aptos Display" panose="020F0302020204030204"/>
            </a:rPr>
            <a:t>Clinical Trial – 50 minutes</a:t>
          </a:r>
          <a:endParaRPr lang="en-US" dirty="0">
            <a:solidFill>
              <a:schemeClr val="tx1"/>
            </a:solidFill>
          </a:endParaRPr>
        </a:p>
      </dgm:t>
    </dgm:pt>
    <dgm:pt modelId="{A9B74EAC-5999-4BBF-857E-3C4C3977D287}" type="parTrans" cxnId="{0ECF31FA-ECD9-4E17-B35F-6BF05CD99DAA}">
      <dgm:prSet/>
      <dgm:spPr/>
      <dgm:t>
        <a:bodyPr/>
        <a:lstStyle/>
        <a:p>
          <a:endParaRPr lang="en-US"/>
        </a:p>
      </dgm:t>
    </dgm:pt>
    <dgm:pt modelId="{70418B34-8D75-498D-BD0B-F6B663C94C69}" type="sibTrans" cxnId="{0ECF31FA-ECD9-4E17-B35F-6BF05CD99DAA}">
      <dgm:prSet/>
      <dgm:spPr/>
      <dgm:t>
        <a:bodyPr/>
        <a:lstStyle/>
        <a:p>
          <a:endParaRPr lang="en-US"/>
        </a:p>
      </dgm:t>
    </dgm:pt>
    <dgm:pt modelId="{FA2AE506-DC6B-4AA4-9615-C136782C169C}">
      <dgm:prSet/>
      <dgm:spPr/>
      <dgm:t>
        <a:bodyPr/>
        <a:lstStyle/>
        <a:p>
          <a:r>
            <a:rPr lang="en-US" dirty="0">
              <a:solidFill>
                <a:schemeClr val="tx1"/>
              </a:solidFill>
            </a:rPr>
            <a:t>Year 4: Clinical </a:t>
          </a:r>
          <a:r>
            <a:rPr lang="en-US" dirty="0">
              <a:solidFill>
                <a:schemeClr val="tx1"/>
              </a:solidFill>
              <a:latin typeface="Aptos Display" panose="020F0302020204030204"/>
            </a:rPr>
            <a:t>Case</a:t>
          </a:r>
          <a:r>
            <a:rPr lang="en-US" dirty="0">
              <a:solidFill>
                <a:schemeClr val="tx1"/>
              </a:solidFill>
            </a:rPr>
            <a:t>– 50 minutes </a:t>
          </a:r>
        </a:p>
        <a:p>
          <a:r>
            <a:rPr lang="en-US" dirty="0">
              <a:solidFill>
                <a:srgbClr val="FF0000"/>
              </a:solidFill>
            </a:rPr>
            <a:t>OTHER IDEAS? </a:t>
          </a:r>
        </a:p>
      </dgm:t>
    </dgm:pt>
    <dgm:pt modelId="{C6092E06-C7C4-45F3-88C4-D0BE8836C548}" type="parTrans" cxnId="{C2F038BE-E154-4D48-854B-5FA14B9BABE4}">
      <dgm:prSet/>
      <dgm:spPr/>
      <dgm:t>
        <a:bodyPr/>
        <a:lstStyle/>
        <a:p>
          <a:endParaRPr lang="en-US"/>
        </a:p>
      </dgm:t>
    </dgm:pt>
    <dgm:pt modelId="{FE8D5E0A-52C8-47D9-BCD8-139DD68F1C17}" type="sibTrans" cxnId="{C2F038BE-E154-4D48-854B-5FA14B9BABE4}">
      <dgm:prSet/>
      <dgm:spPr/>
      <dgm:t>
        <a:bodyPr/>
        <a:lstStyle/>
        <a:p>
          <a:endParaRPr lang="en-US"/>
        </a:p>
      </dgm:t>
    </dgm:pt>
    <dgm:pt modelId="{4E5F9BE3-AC5B-43E8-AF0A-B76941F954BF}">
      <dgm:prSet/>
      <dgm:spPr/>
      <dgm:t>
        <a:bodyPr/>
        <a:lstStyle/>
        <a:p>
          <a:pPr rtl="0"/>
          <a:r>
            <a:rPr lang="en-US" dirty="0"/>
            <a:t>MS 3 </a:t>
          </a:r>
          <a:r>
            <a:rPr lang="en-US" dirty="0">
              <a:latin typeface="Aptos Display" panose="020F0302020204030204"/>
            </a:rPr>
            <a:t>+ 4 </a:t>
          </a:r>
          <a:r>
            <a:rPr lang="en-US" dirty="0"/>
            <a:t>Participation</a:t>
          </a:r>
        </a:p>
      </dgm:t>
    </dgm:pt>
    <dgm:pt modelId="{13CF242F-57DD-4026-8529-674917854AB2}" type="parTrans" cxnId="{8BF22865-CC1E-4246-A3AA-716D50C08224}">
      <dgm:prSet/>
      <dgm:spPr/>
      <dgm:t>
        <a:bodyPr/>
        <a:lstStyle/>
        <a:p>
          <a:endParaRPr lang="en-US"/>
        </a:p>
      </dgm:t>
    </dgm:pt>
    <dgm:pt modelId="{63D6F53B-835F-4F83-81F3-24AD9D53A8CB}" type="sibTrans" cxnId="{8BF22865-CC1E-4246-A3AA-716D50C08224}">
      <dgm:prSet/>
      <dgm:spPr/>
      <dgm:t>
        <a:bodyPr/>
        <a:lstStyle/>
        <a:p>
          <a:endParaRPr lang="en-US"/>
        </a:p>
      </dgm:t>
    </dgm:pt>
    <dgm:pt modelId="{E6CA9C7C-69C2-45A5-92CB-3936DC7CB0B7}">
      <dgm:prSet/>
      <dgm:spPr/>
      <dgm:t>
        <a:bodyPr/>
        <a:lstStyle/>
        <a:p>
          <a:r>
            <a:rPr lang="en-US" dirty="0"/>
            <a:t>Attend as much as possible</a:t>
          </a:r>
        </a:p>
        <a:p>
          <a:r>
            <a:rPr lang="en-US" dirty="0"/>
            <a:t>Share clinical experience in the discussion of the clinical trials or patient cases</a:t>
          </a:r>
        </a:p>
      </dgm:t>
    </dgm:pt>
    <dgm:pt modelId="{2D4630C1-E5ED-44E3-9C05-6A46EE3F4800}" type="parTrans" cxnId="{FD14DE7D-C936-4AC7-AE42-7D8FA69BEE1F}">
      <dgm:prSet/>
      <dgm:spPr/>
      <dgm:t>
        <a:bodyPr/>
        <a:lstStyle/>
        <a:p>
          <a:endParaRPr lang="en-US"/>
        </a:p>
      </dgm:t>
    </dgm:pt>
    <dgm:pt modelId="{9AB084DE-8EDD-485B-BFA4-9ADD920BC4C8}" type="sibTrans" cxnId="{FD14DE7D-C936-4AC7-AE42-7D8FA69BEE1F}">
      <dgm:prSet/>
      <dgm:spPr/>
      <dgm:t>
        <a:bodyPr/>
        <a:lstStyle/>
        <a:p>
          <a:endParaRPr lang="en-US"/>
        </a:p>
      </dgm:t>
    </dgm:pt>
    <dgm:pt modelId="{FDB06C7C-DBEA-44F6-9631-76005794829A}">
      <dgm:prSet/>
      <dgm:spPr/>
      <dgm:t>
        <a:bodyPr/>
        <a:lstStyle/>
        <a:p>
          <a:pPr rtl="0"/>
          <a:r>
            <a:rPr lang="en-US" dirty="0">
              <a:latin typeface="Aptos Display" panose="020F0302020204030204"/>
            </a:rPr>
            <a:t>MS4: Capstone</a:t>
          </a:r>
          <a:r>
            <a:rPr lang="en-US" dirty="0"/>
            <a:t> Presentation – 50 minutes </a:t>
          </a:r>
          <a:br>
            <a:rPr lang="en-US" dirty="0"/>
          </a:br>
          <a:endParaRPr lang="en-US" dirty="0"/>
        </a:p>
      </dgm:t>
    </dgm:pt>
    <dgm:pt modelId="{1F799468-47B0-4AA6-88DE-5869967DF5A3}" type="parTrans" cxnId="{EA7B1289-4A03-4DEE-8F43-B41F6C91D4E1}">
      <dgm:prSet/>
      <dgm:spPr/>
      <dgm:t>
        <a:bodyPr/>
        <a:lstStyle/>
        <a:p>
          <a:endParaRPr lang="en-US"/>
        </a:p>
      </dgm:t>
    </dgm:pt>
    <dgm:pt modelId="{8EA792E7-A2B0-45D8-A62D-0E8786286200}" type="sibTrans" cxnId="{EA7B1289-4A03-4DEE-8F43-B41F6C91D4E1}">
      <dgm:prSet/>
      <dgm:spPr/>
      <dgm:t>
        <a:bodyPr/>
        <a:lstStyle/>
        <a:p>
          <a:endParaRPr lang="en-US"/>
        </a:p>
      </dgm:t>
    </dgm:pt>
    <dgm:pt modelId="{7C7B6698-E6B3-4124-B5E8-1540765E7DD1}" type="pres">
      <dgm:prSet presAssocID="{E4863B88-3400-4C74-8DFD-9F9604FCDC36}" presName="Name0" presStyleCnt="0">
        <dgm:presLayoutVars>
          <dgm:dir/>
          <dgm:animLvl val="lvl"/>
          <dgm:resizeHandles val="exact"/>
        </dgm:presLayoutVars>
      </dgm:prSet>
      <dgm:spPr/>
    </dgm:pt>
    <dgm:pt modelId="{BE2614A2-5755-4CAC-BE41-872C2CA6A30F}" type="pres">
      <dgm:prSet presAssocID="{BF50DE70-F1E5-40B9-A278-71ADAEC73A93}" presName="composite" presStyleCnt="0"/>
      <dgm:spPr/>
    </dgm:pt>
    <dgm:pt modelId="{0DC30249-1219-4DC3-BEE7-5F0AF28BB10E}" type="pres">
      <dgm:prSet presAssocID="{BF50DE70-F1E5-40B9-A278-71ADAEC73A93}" presName="parTx" presStyleLbl="alignNode1" presStyleIdx="0" presStyleCnt="3">
        <dgm:presLayoutVars>
          <dgm:chMax val="0"/>
          <dgm:chPref val="0"/>
        </dgm:presLayoutVars>
      </dgm:prSet>
      <dgm:spPr/>
    </dgm:pt>
    <dgm:pt modelId="{20E22F12-44CB-4A2C-BDDB-AC487ED1107A}" type="pres">
      <dgm:prSet presAssocID="{BF50DE70-F1E5-40B9-A278-71ADAEC73A93}" presName="desTx" presStyleLbl="alignAccFollowNode1" presStyleIdx="0" presStyleCnt="3">
        <dgm:presLayoutVars/>
      </dgm:prSet>
      <dgm:spPr/>
    </dgm:pt>
    <dgm:pt modelId="{6890A019-FBA8-4AC0-8445-A0D7CFBEC812}" type="pres">
      <dgm:prSet presAssocID="{C33FC2F1-10CE-4F1B-8C64-25ADD5E5DF71}" presName="space" presStyleCnt="0"/>
      <dgm:spPr/>
    </dgm:pt>
    <dgm:pt modelId="{C65C3C28-44F2-4236-A7FF-A0D2C5221AE3}" type="pres">
      <dgm:prSet presAssocID="{69BEB4B8-51D5-4117-AD95-80E181C5A804}" presName="composite" presStyleCnt="0"/>
      <dgm:spPr/>
    </dgm:pt>
    <dgm:pt modelId="{549C44B3-CBA7-43CF-B72E-23EB16D429A1}" type="pres">
      <dgm:prSet presAssocID="{69BEB4B8-51D5-4117-AD95-80E181C5A804}" presName="parTx" presStyleLbl="alignNode1" presStyleIdx="1" presStyleCnt="3">
        <dgm:presLayoutVars>
          <dgm:chMax val="0"/>
          <dgm:chPref val="0"/>
        </dgm:presLayoutVars>
      </dgm:prSet>
      <dgm:spPr/>
    </dgm:pt>
    <dgm:pt modelId="{086F384B-8068-4437-ACF5-0CA4A09141ED}" type="pres">
      <dgm:prSet presAssocID="{69BEB4B8-51D5-4117-AD95-80E181C5A804}" presName="desTx" presStyleLbl="alignAccFollowNode1" presStyleIdx="1" presStyleCnt="3">
        <dgm:presLayoutVars/>
      </dgm:prSet>
      <dgm:spPr/>
    </dgm:pt>
    <dgm:pt modelId="{668C0931-78DE-47D9-A588-42D3771CBAC7}" type="pres">
      <dgm:prSet presAssocID="{28BC3AB6-E084-4E75-843A-C9C5B2CEFC9C}" presName="space" presStyleCnt="0"/>
      <dgm:spPr/>
    </dgm:pt>
    <dgm:pt modelId="{6C909657-88B6-4B25-9A1A-665B506DAF9C}" type="pres">
      <dgm:prSet presAssocID="{4E5F9BE3-AC5B-43E8-AF0A-B76941F954BF}" presName="composite" presStyleCnt="0"/>
      <dgm:spPr/>
    </dgm:pt>
    <dgm:pt modelId="{1753822E-B75C-4486-B1E1-3F853ADEED54}" type="pres">
      <dgm:prSet presAssocID="{4E5F9BE3-AC5B-43E8-AF0A-B76941F954BF}" presName="parTx" presStyleLbl="alignNode1" presStyleIdx="2" presStyleCnt="3">
        <dgm:presLayoutVars>
          <dgm:chMax val="0"/>
          <dgm:chPref val="0"/>
        </dgm:presLayoutVars>
      </dgm:prSet>
      <dgm:spPr/>
    </dgm:pt>
    <dgm:pt modelId="{A5E4F998-3838-4918-9D97-8B5CA3A7D3EE}" type="pres">
      <dgm:prSet presAssocID="{4E5F9BE3-AC5B-43E8-AF0A-B76941F954BF}" presName="desTx" presStyleLbl="alignAccFollowNode1" presStyleIdx="2" presStyleCnt="3">
        <dgm:presLayoutVars/>
      </dgm:prSet>
      <dgm:spPr/>
    </dgm:pt>
  </dgm:ptLst>
  <dgm:cxnLst>
    <dgm:cxn modelId="{50D5CA1A-B999-4A10-A336-8A99F8A98E13}" type="presOf" srcId="{77309A19-DB71-4878-950E-4E0FD954032B}" destId="{20E22F12-44CB-4A2C-BDDB-AC487ED1107A}" srcOrd="0" destOrd="0" presId="urn:microsoft.com/office/officeart/2016/7/layout/ChevronBlockProcess"/>
    <dgm:cxn modelId="{E578EB1F-F9E5-4437-8585-11445E0A0FC3}" type="presOf" srcId="{FA2AE506-DC6B-4AA4-9615-C136782C169C}" destId="{086F384B-8068-4437-ACF5-0CA4A09141ED}" srcOrd="0" destOrd="3" presId="urn:microsoft.com/office/officeart/2016/7/layout/ChevronBlockProcess"/>
    <dgm:cxn modelId="{816D8021-6FF5-431D-A077-5E7682921DDA}" type="presOf" srcId="{6E274943-52C6-4048-AE68-AF4D166B14CC}" destId="{086F384B-8068-4437-ACF5-0CA4A09141ED}" srcOrd="0" destOrd="0" presId="urn:microsoft.com/office/officeart/2016/7/layout/ChevronBlockProcess"/>
    <dgm:cxn modelId="{83C7D828-9507-40EC-994F-1D70C8CB2EFB}" srcId="{BF50DE70-F1E5-40B9-A278-71ADAEC73A93}" destId="{77309A19-DB71-4878-950E-4E0FD954032B}" srcOrd="0" destOrd="0" parTransId="{EC0B8D5F-C947-407C-907C-7ED1AB183E19}" sibTransId="{58325372-4A6F-432F-B00B-21AB909137E0}"/>
    <dgm:cxn modelId="{54DFBF42-FE62-4106-90E7-0DB9AB0D5B24}" type="presOf" srcId="{4E5F9BE3-AC5B-43E8-AF0A-B76941F954BF}" destId="{1753822E-B75C-4486-B1E1-3F853ADEED54}" srcOrd="0" destOrd="0" presId="urn:microsoft.com/office/officeart/2016/7/layout/ChevronBlockProcess"/>
    <dgm:cxn modelId="{D7204644-1568-4AEB-B99A-288935368225}" srcId="{E4863B88-3400-4C74-8DFD-9F9604FCDC36}" destId="{69BEB4B8-51D5-4117-AD95-80E181C5A804}" srcOrd="1" destOrd="0" parTransId="{E5F0D4D2-1D49-4643-A640-EAD044A211AE}" sibTransId="{28BC3AB6-E084-4E75-843A-C9C5B2CEFC9C}"/>
    <dgm:cxn modelId="{3449B261-9335-47C0-8443-D50E4C1DB4B4}" srcId="{BF50DE70-F1E5-40B9-A278-71ADAEC73A93}" destId="{66B56EC1-1210-4EA9-ADE0-DE9A24B29D77}" srcOrd="1" destOrd="0" parTransId="{9CE8E5F0-ED32-4A23-AF9E-14688AAEB33C}" sibTransId="{1163E1BB-7646-46DF-B762-446DD9C2DFB2}"/>
    <dgm:cxn modelId="{8BF22865-CC1E-4246-A3AA-716D50C08224}" srcId="{E4863B88-3400-4C74-8DFD-9F9604FCDC36}" destId="{4E5F9BE3-AC5B-43E8-AF0A-B76941F954BF}" srcOrd="2" destOrd="0" parTransId="{13CF242F-57DD-4026-8529-674917854AB2}" sibTransId="{63D6F53B-835F-4F83-81F3-24AD9D53A8CB}"/>
    <dgm:cxn modelId="{D2A3FA6A-CF6F-47D1-BECB-F2152D2BCDF6}" srcId="{E4863B88-3400-4C74-8DFD-9F9604FCDC36}" destId="{BF50DE70-F1E5-40B9-A278-71ADAEC73A93}" srcOrd="0" destOrd="0" parTransId="{6179B31D-D818-41DB-BF60-B8969A1A2984}" sibTransId="{C33FC2F1-10CE-4F1B-8C64-25ADD5E5DF71}"/>
    <dgm:cxn modelId="{C54B936C-5B15-4FB9-9AB0-87A11791AD72}" type="presOf" srcId="{E6CA9C7C-69C2-45A5-92CB-3936DC7CB0B7}" destId="{A5E4F998-3838-4918-9D97-8B5CA3A7D3EE}" srcOrd="0" destOrd="0" presId="urn:microsoft.com/office/officeart/2016/7/layout/ChevronBlockProcess"/>
    <dgm:cxn modelId="{ABE97D6F-D608-487F-A9F2-15B30B50F7DB}" type="presOf" srcId="{66B56EC1-1210-4EA9-ADE0-DE9A24B29D77}" destId="{20E22F12-44CB-4A2C-BDDB-AC487ED1107A}" srcOrd="0" destOrd="1" presId="urn:microsoft.com/office/officeart/2016/7/layout/ChevronBlockProcess"/>
    <dgm:cxn modelId="{D77E1776-68F8-443E-8AB3-A1EA6611BDB6}" type="presOf" srcId="{FDB06C7C-DBEA-44F6-9631-76005794829A}" destId="{A5E4F998-3838-4918-9D97-8B5CA3A7D3EE}" srcOrd="0" destOrd="1" presId="urn:microsoft.com/office/officeart/2016/7/layout/ChevronBlockProcess"/>
    <dgm:cxn modelId="{6C9AAB7D-3D76-4B55-B5B8-787CA60E46DE}" type="presOf" srcId="{E4863B88-3400-4C74-8DFD-9F9604FCDC36}" destId="{7C7B6698-E6B3-4124-B5E8-1540765E7DD1}" srcOrd="0" destOrd="0" presId="urn:microsoft.com/office/officeart/2016/7/layout/ChevronBlockProcess"/>
    <dgm:cxn modelId="{FD14DE7D-C936-4AC7-AE42-7D8FA69BEE1F}" srcId="{4E5F9BE3-AC5B-43E8-AF0A-B76941F954BF}" destId="{E6CA9C7C-69C2-45A5-92CB-3936DC7CB0B7}" srcOrd="0" destOrd="0" parTransId="{2D4630C1-E5ED-44E3-9C05-6A46EE3F4800}" sibTransId="{9AB084DE-8EDD-485B-BFA4-9ADD920BC4C8}"/>
    <dgm:cxn modelId="{936EE07E-5955-4D46-B37E-1ED0D1C7A2C4}" type="presOf" srcId="{69BEB4B8-51D5-4117-AD95-80E181C5A804}" destId="{549C44B3-CBA7-43CF-B72E-23EB16D429A1}" srcOrd="0" destOrd="0" presId="urn:microsoft.com/office/officeart/2016/7/layout/ChevronBlockProcess"/>
    <dgm:cxn modelId="{EA7B1289-4A03-4DEE-8F43-B41F6C91D4E1}" srcId="{4E5F9BE3-AC5B-43E8-AF0A-B76941F954BF}" destId="{FDB06C7C-DBEA-44F6-9631-76005794829A}" srcOrd="1" destOrd="0" parTransId="{1F799468-47B0-4AA6-88DE-5869967DF5A3}" sibTransId="{8EA792E7-A2B0-45D8-A62D-0E8786286200}"/>
    <dgm:cxn modelId="{86A8189C-9CFB-4ABA-9F04-3EA05E087E26}" srcId="{69BEB4B8-51D5-4117-AD95-80E181C5A804}" destId="{75C9DE1C-1EBA-4507-BAD7-D1C7D64767B7}" srcOrd="1" destOrd="0" parTransId="{A02C3460-DCDF-459D-8D3E-6F4DBACAAB4C}" sibTransId="{27CA659E-26B2-4BD5-AF80-4A26AC390AA4}"/>
    <dgm:cxn modelId="{8B15899E-0FAF-43AE-96A7-648C9D66A961}" type="presOf" srcId="{BF50DE70-F1E5-40B9-A278-71ADAEC73A93}" destId="{0DC30249-1219-4DC3-BEE7-5F0AF28BB10E}" srcOrd="0" destOrd="0" presId="urn:microsoft.com/office/officeart/2016/7/layout/ChevronBlockProcess"/>
    <dgm:cxn modelId="{9837AFA7-4617-4B79-A533-534FD10121D1}" type="presOf" srcId="{75C9DE1C-1EBA-4507-BAD7-D1C7D64767B7}" destId="{086F384B-8068-4437-ACF5-0CA4A09141ED}" srcOrd="0" destOrd="1" presId="urn:microsoft.com/office/officeart/2016/7/layout/ChevronBlockProcess"/>
    <dgm:cxn modelId="{965C40B8-6CBF-4C6F-98FA-61D1680F2406}" srcId="{69BEB4B8-51D5-4117-AD95-80E181C5A804}" destId="{6E274943-52C6-4048-AE68-AF4D166B14CC}" srcOrd="0" destOrd="0" parTransId="{D681E4BD-8B8E-41F2-AC81-9B68391445F0}" sibTransId="{BB9FE5F9-D106-4F1F-BDD8-0DEE46105316}"/>
    <dgm:cxn modelId="{C2F038BE-E154-4D48-854B-5FA14B9BABE4}" srcId="{69BEB4B8-51D5-4117-AD95-80E181C5A804}" destId="{FA2AE506-DC6B-4AA4-9615-C136782C169C}" srcOrd="3" destOrd="0" parTransId="{C6092E06-C7C4-45F3-88C4-D0BE8836C548}" sibTransId="{FE8D5E0A-52C8-47D9-BCD8-139DD68F1C17}"/>
    <dgm:cxn modelId="{0ECF31FA-ECD9-4E17-B35F-6BF05CD99DAA}" srcId="{69BEB4B8-51D5-4117-AD95-80E181C5A804}" destId="{B9CED4AA-E29F-4835-92BD-E8C082030725}" srcOrd="2" destOrd="0" parTransId="{A9B74EAC-5999-4BBF-857E-3C4C3977D287}" sibTransId="{70418B34-8D75-498D-BD0B-F6B663C94C69}"/>
    <dgm:cxn modelId="{6236C2FD-D571-4548-B262-2F524FE6E0BF}" type="presOf" srcId="{B9CED4AA-E29F-4835-92BD-E8C082030725}" destId="{086F384B-8068-4437-ACF5-0CA4A09141ED}" srcOrd="0" destOrd="2" presId="urn:microsoft.com/office/officeart/2016/7/layout/ChevronBlockProcess"/>
    <dgm:cxn modelId="{6AE818F5-327C-4B46-B2E8-444BE1A8CCF3}" type="presParOf" srcId="{7C7B6698-E6B3-4124-B5E8-1540765E7DD1}" destId="{BE2614A2-5755-4CAC-BE41-872C2CA6A30F}" srcOrd="0" destOrd="0" presId="urn:microsoft.com/office/officeart/2016/7/layout/ChevronBlockProcess"/>
    <dgm:cxn modelId="{A1D24089-8586-40F5-8F53-0BC7D38D7F7F}" type="presParOf" srcId="{BE2614A2-5755-4CAC-BE41-872C2CA6A30F}" destId="{0DC30249-1219-4DC3-BEE7-5F0AF28BB10E}" srcOrd="0" destOrd="0" presId="urn:microsoft.com/office/officeart/2016/7/layout/ChevronBlockProcess"/>
    <dgm:cxn modelId="{5562598C-80A2-4DBB-AC64-222AF8FA61BE}" type="presParOf" srcId="{BE2614A2-5755-4CAC-BE41-872C2CA6A30F}" destId="{20E22F12-44CB-4A2C-BDDB-AC487ED1107A}" srcOrd="1" destOrd="0" presId="urn:microsoft.com/office/officeart/2016/7/layout/ChevronBlockProcess"/>
    <dgm:cxn modelId="{DE63D397-5227-46C6-9AB7-5ADBC1F0EC39}" type="presParOf" srcId="{7C7B6698-E6B3-4124-B5E8-1540765E7DD1}" destId="{6890A019-FBA8-4AC0-8445-A0D7CFBEC812}" srcOrd="1" destOrd="0" presId="urn:microsoft.com/office/officeart/2016/7/layout/ChevronBlockProcess"/>
    <dgm:cxn modelId="{9F1A0FBF-A9CC-48D0-9272-925BC7CC4504}" type="presParOf" srcId="{7C7B6698-E6B3-4124-B5E8-1540765E7DD1}" destId="{C65C3C28-44F2-4236-A7FF-A0D2C5221AE3}" srcOrd="2" destOrd="0" presId="urn:microsoft.com/office/officeart/2016/7/layout/ChevronBlockProcess"/>
    <dgm:cxn modelId="{7FEEC0B0-03F4-4D71-A3E9-D719F805CE19}" type="presParOf" srcId="{C65C3C28-44F2-4236-A7FF-A0D2C5221AE3}" destId="{549C44B3-CBA7-43CF-B72E-23EB16D429A1}" srcOrd="0" destOrd="0" presId="urn:microsoft.com/office/officeart/2016/7/layout/ChevronBlockProcess"/>
    <dgm:cxn modelId="{2CE2A54D-BB08-40A9-B9CC-F7DE90844AF4}" type="presParOf" srcId="{C65C3C28-44F2-4236-A7FF-A0D2C5221AE3}" destId="{086F384B-8068-4437-ACF5-0CA4A09141ED}" srcOrd="1" destOrd="0" presId="urn:microsoft.com/office/officeart/2016/7/layout/ChevronBlockProcess"/>
    <dgm:cxn modelId="{38E9069A-AFEA-4D9B-B94B-5A9876C301FD}" type="presParOf" srcId="{7C7B6698-E6B3-4124-B5E8-1540765E7DD1}" destId="{668C0931-78DE-47D9-A588-42D3771CBAC7}" srcOrd="3" destOrd="0" presId="urn:microsoft.com/office/officeart/2016/7/layout/ChevronBlockProcess"/>
    <dgm:cxn modelId="{715F4B43-26A4-4811-953E-5D3D71D2FDDB}" type="presParOf" srcId="{7C7B6698-E6B3-4124-B5E8-1540765E7DD1}" destId="{6C909657-88B6-4B25-9A1A-665B506DAF9C}" srcOrd="4" destOrd="0" presId="urn:microsoft.com/office/officeart/2016/7/layout/ChevronBlockProcess"/>
    <dgm:cxn modelId="{E38AB5D0-AA57-48C5-82C6-053D5BF2111B}" type="presParOf" srcId="{6C909657-88B6-4B25-9A1A-665B506DAF9C}" destId="{1753822E-B75C-4486-B1E1-3F853ADEED54}" srcOrd="0" destOrd="0" presId="urn:microsoft.com/office/officeart/2016/7/layout/ChevronBlockProcess"/>
    <dgm:cxn modelId="{223FAA03-2819-4F27-8F33-671AB5132966}" type="presParOf" srcId="{6C909657-88B6-4B25-9A1A-665B506DAF9C}" destId="{A5E4F998-3838-4918-9D97-8B5CA3A7D3EE}"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5280B-018A-41DD-87C7-8910A5B24452}">
      <dsp:nvSpPr>
        <dsp:cNvPr id="0" name=""/>
        <dsp:cNvSpPr/>
      </dsp:nvSpPr>
      <dsp:spPr>
        <a:xfrm>
          <a:off x="51" y="71966"/>
          <a:ext cx="4913783" cy="914611"/>
        </a:xfrm>
        <a:prstGeom prst="rect">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MDPH602 MD/PhD Grand Rounds </a:t>
          </a:r>
        </a:p>
      </dsp:txBody>
      <dsp:txXfrm>
        <a:off x="51" y="71966"/>
        <a:ext cx="4913783" cy="914611"/>
      </dsp:txXfrm>
    </dsp:sp>
    <dsp:sp modelId="{FE6DB95E-8C3D-45B6-B616-479336C8E796}">
      <dsp:nvSpPr>
        <dsp:cNvPr id="0" name=""/>
        <dsp:cNvSpPr/>
      </dsp:nvSpPr>
      <dsp:spPr>
        <a:xfrm>
          <a:off x="51" y="986577"/>
          <a:ext cx="4913783" cy="3294000"/>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a:latin typeface="Arial"/>
              <a:cs typeface="Arial"/>
            </a:rPr>
            <a:t>Each year of training </a:t>
          </a:r>
        </a:p>
        <a:p>
          <a:pPr marL="228600" lvl="1" indent="-228600" algn="l" defTabSz="1111250" rtl="0">
            <a:lnSpc>
              <a:spcPct val="90000"/>
            </a:lnSpc>
            <a:spcBef>
              <a:spcPct val="0"/>
            </a:spcBef>
            <a:spcAft>
              <a:spcPct val="15000"/>
            </a:spcAft>
            <a:buChar char="•"/>
          </a:pPr>
          <a:r>
            <a:rPr lang="en-US" sz="2500" kern="1200" dirty="0"/>
            <a:t>1 </a:t>
          </a:r>
          <a:r>
            <a:rPr lang="en-US" sz="2500" kern="1200" dirty="0">
              <a:latin typeface="Aptos Display" panose="020F0302020204030204"/>
            </a:rPr>
            <a:t>credit </a:t>
          </a:r>
        </a:p>
      </dsp:txBody>
      <dsp:txXfrm>
        <a:off x="51" y="986577"/>
        <a:ext cx="4913783" cy="3294000"/>
      </dsp:txXfrm>
    </dsp:sp>
    <dsp:sp modelId="{C6724708-1811-42F0-9A0B-4ABC8634AC22}">
      <dsp:nvSpPr>
        <dsp:cNvPr id="0" name=""/>
        <dsp:cNvSpPr/>
      </dsp:nvSpPr>
      <dsp:spPr>
        <a:xfrm>
          <a:off x="5601764" y="71966"/>
          <a:ext cx="4913783" cy="914611"/>
        </a:xfrm>
        <a:prstGeom prst="rect">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ptos Display" panose="020F0302020204030204"/>
            </a:rPr>
            <a:t>MDPH</a:t>
          </a:r>
          <a:r>
            <a:rPr lang="en-US" sz="2500" kern="1200" dirty="0"/>
            <a:t> 603 MD/PhD Clinical Skills and Patient Care</a:t>
          </a:r>
        </a:p>
      </dsp:txBody>
      <dsp:txXfrm>
        <a:off x="5601764" y="71966"/>
        <a:ext cx="4913783" cy="914611"/>
      </dsp:txXfrm>
    </dsp:sp>
    <dsp:sp modelId="{25EE8836-2E15-4723-88FC-A5CB84E7D66D}">
      <dsp:nvSpPr>
        <dsp:cNvPr id="0" name=""/>
        <dsp:cNvSpPr/>
      </dsp:nvSpPr>
      <dsp:spPr>
        <a:xfrm>
          <a:off x="5601764" y="986577"/>
          <a:ext cx="4913783" cy="3294000"/>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kern="1200">
              <a:latin typeface="Arial"/>
              <a:cs typeface="Arial"/>
            </a:rPr>
            <a:t>PhD years</a:t>
          </a:r>
        </a:p>
        <a:p>
          <a:pPr marL="228600" lvl="1" indent="-228600" algn="l" defTabSz="1111250" rtl="0">
            <a:lnSpc>
              <a:spcPct val="90000"/>
            </a:lnSpc>
            <a:spcBef>
              <a:spcPct val="0"/>
            </a:spcBef>
            <a:spcAft>
              <a:spcPct val="15000"/>
            </a:spcAft>
            <a:buChar char="•"/>
          </a:pPr>
          <a:r>
            <a:rPr lang="en-US" sz="2500" kern="1200" dirty="0">
              <a:latin typeface="Aptos Display" panose="020F0302020204030204"/>
            </a:rPr>
            <a:t>1 credit</a:t>
          </a:r>
        </a:p>
        <a:p>
          <a:pPr marL="228600" lvl="1" indent="-228600" algn="l" defTabSz="1111250" rtl="0">
            <a:lnSpc>
              <a:spcPct val="90000"/>
            </a:lnSpc>
            <a:spcBef>
              <a:spcPct val="0"/>
            </a:spcBef>
            <a:spcAft>
              <a:spcPct val="15000"/>
            </a:spcAft>
            <a:buChar char="•"/>
          </a:pPr>
          <a:r>
            <a:rPr lang="en-US" sz="2500" kern="1200" dirty="0">
              <a:latin typeface="Aptos Display" panose="020F0302020204030204"/>
            </a:rPr>
            <a:t> Clinical</a:t>
          </a:r>
          <a:r>
            <a:rPr lang="en-US" sz="2500" kern="1200" dirty="0"/>
            <a:t> work (shadowing or SP Training)</a:t>
          </a:r>
        </a:p>
        <a:p>
          <a:pPr marL="228600" lvl="1" indent="-228600" algn="l" defTabSz="1111250" rtl="0">
            <a:lnSpc>
              <a:spcPct val="90000"/>
            </a:lnSpc>
            <a:spcBef>
              <a:spcPct val="0"/>
            </a:spcBef>
            <a:spcAft>
              <a:spcPct val="15000"/>
            </a:spcAft>
            <a:buChar char="•"/>
          </a:pPr>
          <a:r>
            <a:rPr lang="en-US" sz="2500" kern="1200" dirty="0">
              <a:latin typeface="Aptos Display" panose="020F0302020204030204"/>
            </a:rPr>
            <a:t> </a:t>
          </a:r>
          <a:r>
            <a:rPr lang="en-US" sz="2500" kern="1200" dirty="0"/>
            <a:t>Timeline aligns with </a:t>
          </a:r>
          <a:r>
            <a:rPr lang="en-US" sz="2500" kern="1200" dirty="0">
              <a:latin typeface="Aptos Display" panose="020F0302020204030204"/>
            </a:rPr>
            <a:t>Grand</a:t>
          </a:r>
          <a:r>
            <a:rPr lang="en-US" sz="2500" kern="1200" dirty="0"/>
            <a:t> Rounds</a:t>
          </a:r>
          <a:r>
            <a:rPr lang="en-US" sz="2500" kern="1200" dirty="0">
              <a:latin typeface="Aptos Display" panose="020F0302020204030204"/>
            </a:rPr>
            <a:t>, 8 months, 7 shadowing experiences + SP Training</a:t>
          </a:r>
          <a:r>
            <a:rPr lang="en-US" sz="2500" kern="1200" dirty="0"/>
            <a:t> </a:t>
          </a:r>
          <a:r>
            <a:rPr lang="en-US" sz="2500" kern="1200" dirty="0">
              <a:latin typeface="Aptos Display" panose="020F0302020204030204"/>
            </a:rPr>
            <a:t>(August-April)</a:t>
          </a:r>
          <a:endParaRPr lang="en-US" sz="2500" kern="1200" dirty="0"/>
        </a:p>
      </dsp:txBody>
      <dsp:txXfrm>
        <a:off x="5601764" y="986577"/>
        <a:ext cx="4913783" cy="3294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30249-1219-4DC3-BEE7-5F0AF28BB10E}">
      <dsp:nvSpPr>
        <dsp:cNvPr id="0" name=""/>
        <dsp:cNvSpPr/>
      </dsp:nvSpPr>
      <dsp:spPr>
        <a:xfrm>
          <a:off x="8930" y="183417"/>
          <a:ext cx="3534264" cy="1060279"/>
        </a:xfrm>
        <a:prstGeom prst="chevron">
          <a:avLst>
            <a:gd name="adj" fmla="val 30000"/>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915" tIns="130915" rIns="130915" bIns="130915" numCol="1" spcCol="1270" anchor="ctr" anchorCtr="0">
          <a:noAutofit/>
        </a:bodyPr>
        <a:lstStyle/>
        <a:p>
          <a:pPr marL="0" lvl="0" indent="0" algn="ctr" defTabSz="1244600" rtl="0">
            <a:lnSpc>
              <a:spcPct val="90000"/>
            </a:lnSpc>
            <a:spcBef>
              <a:spcPct val="0"/>
            </a:spcBef>
            <a:spcAft>
              <a:spcPct val="35000"/>
            </a:spcAft>
            <a:buNone/>
          </a:pPr>
          <a:r>
            <a:rPr lang="en-US" sz="2800" kern="1200" dirty="0"/>
            <a:t>MS1 </a:t>
          </a:r>
          <a:r>
            <a:rPr lang="en-US" sz="2800" kern="1200" dirty="0">
              <a:latin typeface="Aptos Display" panose="020F0302020204030204"/>
            </a:rPr>
            <a:t>+ 2</a:t>
          </a:r>
          <a:r>
            <a:rPr lang="en-US" sz="2800" kern="1200" dirty="0"/>
            <a:t> Participation: </a:t>
          </a:r>
        </a:p>
      </dsp:txBody>
      <dsp:txXfrm>
        <a:off x="327014" y="183417"/>
        <a:ext cx="2898096" cy="1060279"/>
      </dsp:txXfrm>
    </dsp:sp>
    <dsp:sp modelId="{20E22F12-44CB-4A2C-BDDB-AC487ED1107A}">
      <dsp:nvSpPr>
        <dsp:cNvPr id="0" name=""/>
        <dsp:cNvSpPr/>
      </dsp:nvSpPr>
      <dsp:spPr>
        <a:xfrm>
          <a:off x="8930" y="1243696"/>
          <a:ext cx="3216180" cy="3289852"/>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50" tIns="254150" rIns="254150" bIns="508299" numCol="1" spcCol="1270" anchor="t" anchorCtr="0">
          <a:noAutofit/>
        </a:bodyPr>
        <a:lstStyle/>
        <a:p>
          <a:pPr marL="0" lvl="0" indent="0" algn="l" defTabSz="755650">
            <a:lnSpc>
              <a:spcPct val="90000"/>
            </a:lnSpc>
            <a:spcBef>
              <a:spcPct val="0"/>
            </a:spcBef>
            <a:spcAft>
              <a:spcPct val="35000"/>
            </a:spcAft>
            <a:buNone/>
          </a:pPr>
          <a:r>
            <a:rPr lang="en-US" sz="1700" kern="1200" dirty="0"/>
            <a:t>Fall Summer Lab presentations – 10 minutes </a:t>
          </a:r>
        </a:p>
        <a:p>
          <a:pPr marL="0" lvl="0" indent="0" algn="l" defTabSz="755650" rtl="0">
            <a:lnSpc>
              <a:spcPct val="90000"/>
            </a:lnSpc>
            <a:spcBef>
              <a:spcPct val="0"/>
            </a:spcBef>
            <a:spcAft>
              <a:spcPct val="35000"/>
            </a:spcAft>
            <a:buNone/>
          </a:pPr>
          <a:r>
            <a:rPr lang="en-US" sz="1700" kern="1200" dirty="0">
              <a:solidFill>
                <a:srgbClr val="FF0000"/>
              </a:solidFill>
            </a:rPr>
            <a:t>Image of the Day/Question of the</a:t>
          </a:r>
          <a:r>
            <a:rPr lang="en-US" sz="1700" kern="1200" dirty="0">
              <a:solidFill>
                <a:srgbClr val="FF0000"/>
              </a:solidFill>
              <a:latin typeface="Aptos Display" panose="020F0302020204030204"/>
            </a:rPr>
            <a:t> Day?? Other ideas? </a:t>
          </a:r>
          <a:endParaRPr lang="en-US" sz="1700" kern="1200" dirty="0">
            <a:solidFill>
              <a:srgbClr val="FF0000"/>
            </a:solidFill>
          </a:endParaRPr>
        </a:p>
      </dsp:txBody>
      <dsp:txXfrm>
        <a:off x="8930" y="1243696"/>
        <a:ext cx="3216180" cy="3289852"/>
      </dsp:txXfrm>
    </dsp:sp>
    <dsp:sp modelId="{549C44B3-CBA7-43CF-B72E-23EB16D429A1}">
      <dsp:nvSpPr>
        <dsp:cNvPr id="0" name=""/>
        <dsp:cNvSpPr/>
      </dsp:nvSpPr>
      <dsp:spPr>
        <a:xfrm>
          <a:off x="3490667" y="183417"/>
          <a:ext cx="3534264" cy="1060279"/>
        </a:xfrm>
        <a:prstGeom prst="chevron">
          <a:avLst>
            <a:gd name="adj" fmla="val 30000"/>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915" tIns="130915" rIns="130915" bIns="130915" numCol="1" spcCol="1270" anchor="ctr" anchorCtr="0">
          <a:noAutofit/>
        </a:bodyPr>
        <a:lstStyle/>
        <a:p>
          <a:pPr marL="0" lvl="0" indent="0" algn="ctr" defTabSz="1244600">
            <a:lnSpc>
              <a:spcPct val="90000"/>
            </a:lnSpc>
            <a:spcBef>
              <a:spcPct val="0"/>
            </a:spcBef>
            <a:spcAft>
              <a:spcPct val="35000"/>
            </a:spcAft>
            <a:buNone/>
          </a:pPr>
          <a:r>
            <a:rPr lang="en-US" sz="2800" kern="1200" dirty="0"/>
            <a:t>PhD Participation</a:t>
          </a:r>
        </a:p>
      </dsp:txBody>
      <dsp:txXfrm>
        <a:off x="3808751" y="183417"/>
        <a:ext cx="2898096" cy="1060279"/>
      </dsp:txXfrm>
    </dsp:sp>
    <dsp:sp modelId="{086F384B-8068-4437-ACF5-0CA4A09141ED}">
      <dsp:nvSpPr>
        <dsp:cNvPr id="0" name=""/>
        <dsp:cNvSpPr/>
      </dsp:nvSpPr>
      <dsp:spPr>
        <a:xfrm>
          <a:off x="3490667" y="1243696"/>
          <a:ext cx="3216180" cy="3289852"/>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50" tIns="254150" rIns="254150" bIns="508299"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Year 1: Clinical Case – 50 minutes</a:t>
          </a:r>
        </a:p>
        <a:p>
          <a:pPr marL="0" lvl="0" indent="0" algn="l" defTabSz="755650" rtl="0">
            <a:lnSpc>
              <a:spcPct val="90000"/>
            </a:lnSpc>
            <a:spcBef>
              <a:spcPct val="0"/>
            </a:spcBef>
            <a:spcAft>
              <a:spcPct val="35000"/>
            </a:spcAft>
            <a:buNone/>
          </a:pPr>
          <a:r>
            <a:rPr lang="en-US" sz="1700" kern="1200" dirty="0">
              <a:solidFill>
                <a:schemeClr val="tx1"/>
              </a:solidFill>
            </a:rPr>
            <a:t>Year 2: </a:t>
          </a:r>
          <a:r>
            <a:rPr lang="en-US" sz="1700" kern="1200" dirty="0">
              <a:solidFill>
                <a:schemeClr val="tx1"/>
              </a:solidFill>
              <a:latin typeface="Aptos Display" panose="020F0302020204030204"/>
              <a:ea typeface="Calibri"/>
              <a:cs typeface="Calibri"/>
            </a:rPr>
            <a:t>Dissertation Work – 20 minutes (2 presenters/GR)</a:t>
          </a:r>
        </a:p>
        <a:p>
          <a:pPr marL="0" lvl="0" indent="0" algn="l" defTabSz="755650" rtl="0">
            <a:lnSpc>
              <a:spcPct val="90000"/>
            </a:lnSpc>
            <a:spcBef>
              <a:spcPct val="0"/>
            </a:spcBef>
            <a:spcAft>
              <a:spcPct val="35000"/>
            </a:spcAft>
            <a:buNone/>
          </a:pPr>
          <a:r>
            <a:rPr lang="en-US" sz="1700" kern="1200" dirty="0">
              <a:solidFill>
                <a:schemeClr val="tx1"/>
              </a:solidFill>
            </a:rPr>
            <a:t>Year 3: </a:t>
          </a:r>
          <a:r>
            <a:rPr lang="en-US" sz="1700" kern="1200" dirty="0">
              <a:solidFill>
                <a:schemeClr val="tx1"/>
              </a:solidFill>
              <a:latin typeface="Aptos Display" panose="020F0302020204030204"/>
            </a:rPr>
            <a:t>Clinical Trial – 50 minutes</a:t>
          </a:r>
          <a:endParaRPr lang="en-US" sz="1700" kern="1200" dirty="0">
            <a:solidFill>
              <a:schemeClr val="tx1"/>
            </a:solidFill>
          </a:endParaRPr>
        </a:p>
        <a:p>
          <a:pPr marL="0" lvl="0" indent="0" algn="l" defTabSz="755650">
            <a:lnSpc>
              <a:spcPct val="90000"/>
            </a:lnSpc>
            <a:spcBef>
              <a:spcPct val="0"/>
            </a:spcBef>
            <a:spcAft>
              <a:spcPct val="35000"/>
            </a:spcAft>
            <a:buNone/>
          </a:pPr>
          <a:r>
            <a:rPr lang="en-US" sz="1700" kern="1200" dirty="0">
              <a:solidFill>
                <a:schemeClr val="tx1"/>
              </a:solidFill>
            </a:rPr>
            <a:t>Year 4: Clinical </a:t>
          </a:r>
          <a:r>
            <a:rPr lang="en-US" sz="1700" kern="1200" dirty="0">
              <a:solidFill>
                <a:schemeClr val="tx1"/>
              </a:solidFill>
              <a:latin typeface="Aptos Display" panose="020F0302020204030204"/>
            </a:rPr>
            <a:t>Case</a:t>
          </a:r>
          <a:r>
            <a:rPr lang="en-US" sz="1700" kern="1200" dirty="0">
              <a:solidFill>
                <a:schemeClr val="tx1"/>
              </a:solidFill>
            </a:rPr>
            <a:t>– 50 minutes </a:t>
          </a:r>
        </a:p>
        <a:p>
          <a:pPr marL="0" lvl="0" indent="0" algn="l" defTabSz="755650">
            <a:lnSpc>
              <a:spcPct val="90000"/>
            </a:lnSpc>
            <a:spcBef>
              <a:spcPct val="0"/>
            </a:spcBef>
            <a:spcAft>
              <a:spcPct val="35000"/>
            </a:spcAft>
            <a:buNone/>
          </a:pPr>
          <a:r>
            <a:rPr lang="en-US" sz="1700" kern="1200" dirty="0">
              <a:solidFill>
                <a:srgbClr val="FF0000"/>
              </a:solidFill>
            </a:rPr>
            <a:t>OTHER IDEAS? </a:t>
          </a:r>
        </a:p>
      </dsp:txBody>
      <dsp:txXfrm>
        <a:off x="3490667" y="1243696"/>
        <a:ext cx="3216180" cy="3289852"/>
      </dsp:txXfrm>
    </dsp:sp>
    <dsp:sp modelId="{1753822E-B75C-4486-B1E1-3F853ADEED54}">
      <dsp:nvSpPr>
        <dsp:cNvPr id="0" name=""/>
        <dsp:cNvSpPr/>
      </dsp:nvSpPr>
      <dsp:spPr>
        <a:xfrm>
          <a:off x="6972405" y="183417"/>
          <a:ext cx="3534264" cy="1060279"/>
        </a:xfrm>
        <a:prstGeom prst="chevron">
          <a:avLst>
            <a:gd name="adj" fmla="val 30000"/>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915" tIns="130915" rIns="130915" bIns="130915" numCol="1" spcCol="1270" anchor="ctr" anchorCtr="0">
          <a:noAutofit/>
        </a:bodyPr>
        <a:lstStyle/>
        <a:p>
          <a:pPr marL="0" lvl="0" indent="0" algn="ctr" defTabSz="1244600" rtl="0">
            <a:lnSpc>
              <a:spcPct val="90000"/>
            </a:lnSpc>
            <a:spcBef>
              <a:spcPct val="0"/>
            </a:spcBef>
            <a:spcAft>
              <a:spcPct val="35000"/>
            </a:spcAft>
            <a:buNone/>
          </a:pPr>
          <a:r>
            <a:rPr lang="en-US" sz="2800" kern="1200" dirty="0"/>
            <a:t>MS 3 </a:t>
          </a:r>
          <a:r>
            <a:rPr lang="en-US" sz="2800" kern="1200" dirty="0">
              <a:latin typeface="Aptos Display" panose="020F0302020204030204"/>
            </a:rPr>
            <a:t>+ 4 </a:t>
          </a:r>
          <a:r>
            <a:rPr lang="en-US" sz="2800" kern="1200" dirty="0"/>
            <a:t>Participation</a:t>
          </a:r>
        </a:p>
      </dsp:txBody>
      <dsp:txXfrm>
        <a:off x="7290489" y="183417"/>
        <a:ext cx="2898096" cy="1060279"/>
      </dsp:txXfrm>
    </dsp:sp>
    <dsp:sp modelId="{A5E4F998-3838-4918-9D97-8B5CA3A7D3EE}">
      <dsp:nvSpPr>
        <dsp:cNvPr id="0" name=""/>
        <dsp:cNvSpPr/>
      </dsp:nvSpPr>
      <dsp:spPr>
        <a:xfrm>
          <a:off x="6972405" y="1243696"/>
          <a:ext cx="3216180" cy="3289852"/>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50" tIns="254150" rIns="254150" bIns="508299" numCol="1" spcCol="1270" anchor="t" anchorCtr="0">
          <a:noAutofit/>
        </a:bodyPr>
        <a:lstStyle/>
        <a:p>
          <a:pPr marL="0" lvl="0" indent="0" algn="l" defTabSz="755650">
            <a:lnSpc>
              <a:spcPct val="90000"/>
            </a:lnSpc>
            <a:spcBef>
              <a:spcPct val="0"/>
            </a:spcBef>
            <a:spcAft>
              <a:spcPct val="35000"/>
            </a:spcAft>
            <a:buNone/>
          </a:pPr>
          <a:r>
            <a:rPr lang="en-US" sz="1700" kern="1200" dirty="0"/>
            <a:t>Attend as much as possible</a:t>
          </a:r>
        </a:p>
        <a:p>
          <a:pPr marL="0" lvl="0" indent="0" algn="l" defTabSz="755650">
            <a:lnSpc>
              <a:spcPct val="90000"/>
            </a:lnSpc>
            <a:spcBef>
              <a:spcPct val="0"/>
            </a:spcBef>
            <a:spcAft>
              <a:spcPct val="35000"/>
            </a:spcAft>
            <a:buNone/>
          </a:pPr>
          <a:r>
            <a:rPr lang="en-US" sz="1700" kern="1200" dirty="0"/>
            <a:t>Share clinical experience in the discussion of the clinical trials or patient cases</a:t>
          </a:r>
        </a:p>
        <a:p>
          <a:pPr marL="0" lvl="0" indent="0" algn="l" defTabSz="755650" rtl="0">
            <a:lnSpc>
              <a:spcPct val="90000"/>
            </a:lnSpc>
            <a:spcBef>
              <a:spcPct val="0"/>
            </a:spcBef>
            <a:spcAft>
              <a:spcPct val="35000"/>
            </a:spcAft>
            <a:buNone/>
          </a:pPr>
          <a:r>
            <a:rPr lang="en-US" sz="1700" kern="1200" dirty="0">
              <a:latin typeface="Aptos Display" panose="020F0302020204030204"/>
            </a:rPr>
            <a:t>MS4: Capstone</a:t>
          </a:r>
          <a:r>
            <a:rPr lang="en-US" sz="1700" kern="1200" dirty="0"/>
            <a:t> Presentation – 50 minutes </a:t>
          </a:r>
          <a:br>
            <a:rPr lang="en-US" sz="1700" kern="1200" dirty="0"/>
          </a:br>
          <a:endParaRPr lang="en-US" sz="1700" kern="1200" dirty="0"/>
        </a:p>
      </dsp:txBody>
      <dsp:txXfrm>
        <a:off x="6972405" y="1243696"/>
        <a:ext cx="3216180" cy="328985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4/24/25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DDBE8-B895-207E-B8C2-4627F0813F62}"/>
              </a:ext>
            </a:extLst>
          </p:cNvPr>
          <p:cNvSpPr>
            <a:spLocks noGrp="1"/>
          </p:cNvSpPr>
          <p:nvPr>
            <p:ph type="ctrTitle"/>
          </p:nvPr>
        </p:nvSpPr>
        <p:spPr/>
        <p:txBody>
          <a:bodyPr/>
          <a:lstStyle/>
          <a:p>
            <a:r>
              <a:rPr lang="en-US" dirty="0"/>
              <a:t>MD, PhD Town Hall</a:t>
            </a:r>
          </a:p>
        </p:txBody>
      </p:sp>
      <p:sp>
        <p:nvSpPr>
          <p:cNvPr id="3" name="Subtitle 2">
            <a:extLst>
              <a:ext uri="{FF2B5EF4-FFF2-40B4-BE49-F238E27FC236}">
                <a16:creationId xmlns:a16="http://schemas.microsoft.com/office/drawing/2014/main" id="{A64089C2-5D37-D006-6AD5-DD857C6D8B58}"/>
              </a:ext>
            </a:extLst>
          </p:cNvPr>
          <p:cNvSpPr>
            <a:spLocks noGrp="1"/>
          </p:cNvSpPr>
          <p:nvPr>
            <p:ph type="subTitle" idx="1"/>
          </p:nvPr>
        </p:nvSpPr>
        <p:spPr>
          <a:xfrm>
            <a:off x="1524000" y="3758155"/>
            <a:ext cx="9144000" cy="1655762"/>
          </a:xfrm>
        </p:spPr>
        <p:txBody>
          <a:bodyPr/>
          <a:lstStyle/>
          <a:p>
            <a:r>
              <a:rPr lang="en-US" dirty="0"/>
              <a:t>2025</a:t>
            </a:r>
          </a:p>
        </p:txBody>
      </p:sp>
      <p:cxnSp>
        <p:nvCxnSpPr>
          <p:cNvPr id="4" name="Straight Connector 3">
            <a:extLst>
              <a:ext uri="{FF2B5EF4-FFF2-40B4-BE49-F238E27FC236}">
                <a16:creationId xmlns:a16="http://schemas.microsoft.com/office/drawing/2014/main" id="{5657468D-D5FE-6729-0AEC-8784CB57DDF8}"/>
              </a:ext>
            </a:extLst>
          </p:cNvPr>
          <p:cNvCxnSpPr>
            <a:cxnSpLocks/>
          </p:cNvCxnSpPr>
          <p:nvPr/>
        </p:nvCxnSpPr>
        <p:spPr>
          <a:xfrm>
            <a:off x="838200" y="1561171"/>
            <a:ext cx="10515600" cy="0"/>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2FDA8E00-9F19-4687-2E32-C9AD29E5481E}"/>
              </a:ext>
            </a:extLst>
          </p:cNvPr>
          <p:cNvCxnSpPr>
            <a:cxnSpLocks/>
          </p:cNvCxnSpPr>
          <p:nvPr/>
        </p:nvCxnSpPr>
        <p:spPr>
          <a:xfrm>
            <a:off x="838200" y="4490225"/>
            <a:ext cx="10515600" cy="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9288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D2431-0500-AC80-5A14-314B240EB84B}"/>
              </a:ext>
            </a:extLst>
          </p:cNvPr>
          <p:cNvSpPr>
            <a:spLocks noGrp="1"/>
          </p:cNvSpPr>
          <p:nvPr>
            <p:ph type="title"/>
          </p:nvPr>
        </p:nvSpPr>
        <p:spPr>
          <a:xfrm>
            <a:off x="838200" y="268873"/>
            <a:ext cx="10515600" cy="982412"/>
          </a:xfrm>
        </p:spPr>
        <p:txBody>
          <a:bodyPr/>
          <a:lstStyle/>
          <a:p>
            <a:pPr algn="ctr"/>
            <a:r>
              <a:rPr lang="en-US" dirty="0"/>
              <a:t>Awards</a:t>
            </a:r>
          </a:p>
        </p:txBody>
      </p:sp>
      <p:sp>
        <p:nvSpPr>
          <p:cNvPr id="3" name="Content Placeholder 2">
            <a:extLst>
              <a:ext uri="{FF2B5EF4-FFF2-40B4-BE49-F238E27FC236}">
                <a16:creationId xmlns:a16="http://schemas.microsoft.com/office/drawing/2014/main" id="{04F376DD-6198-253F-DB89-41B2EDB6BFDF}"/>
              </a:ext>
            </a:extLst>
          </p:cNvPr>
          <p:cNvSpPr>
            <a:spLocks noGrp="1"/>
          </p:cNvSpPr>
          <p:nvPr>
            <p:ph idx="1"/>
          </p:nvPr>
        </p:nvSpPr>
        <p:spPr>
          <a:xfrm>
            <a:off x="838200" y="1347538"/>
            <a:ext cx="10515600" cy="4943976"/>
          </a:xfrm>
        </p:spPr>
        <p:txBody>
          <a:bodyPr>
            <a:normAutofit fontScale="92500" lnSpcReduction="10000"/>
          </a:bodyPr>
          <a:lstStyle/>
          <a:p>
            <a:pPr marL="0" marR="0">
              <a:lnSpc>
                <a:spcPct val="140000"/>
              </a:lnSpc>
              <a:spcBef>
                <a:spcPts val="600"/>
              </a:spcBef>
              <a:spcAft>
                <a:spcPts val="600"/>
              </a:spcAft>
              <a:buNone/>
            </a:pPr>
            <a:r>
              <a:rPr lang="en-US" sz="1800" b="1" kern="100" dirty="0">
                <a:solidFill>
                  <a:srgbClr val="000000"/>
                </a:solidFill>
                <a:effectLst/>
                <a:ea typeface="Canva Sans Bold"/>
                <a:cs typeface="Canva Sans Bold"/>
              </a:rPr>
              <a:t>Joseph Mauro; June 2024 - </a:t>
            </a:r>
            <a:r>
              <a:rPr lang="en-US" sz="1800" kern="100" dirty="0">
                <a:solidFill>
                  <a:srgbClr val="000000"/>
                </a:solidFill>
                <a:effectLst/>
                <a:ea typeface="Canva Sans"/>
                <a:cs typeface="Canva Sans"/>
              </a:rPr>
              <a:t>NIH Ruth L. </a:t>
            </a:r>
            <a:r>
              <a:rPr lang="en-US" sz="1800" kern="100" dirty="0" err="1">
                <a:solidFill>
                  <a:srgbClr val="000000"/>
                </a:solidFill>
                <a:effectLst/>
                <a:ea typeface="Canva Sans"/>
                <a:cs typeface="Canva Sans"/>
              </a:rPr>
              <a:t>Kirschstein</a:t>
            </a:r>
            <a:r>
              <a:rPr lang="en-US" sz="1800" kern="100" dirty="0">
                <a:solidFill>
                  <a:srgbClr val="000000"/>
                </a:solidFill>
                <a:effectLst/>
                <a:ea typeface="Canva Sans"/>
                <a:cs typeface="Canva Sans"/>
              </a:rPr>
              <a:t> National Research Service Award Individual Predoctoral Fellowship (F31) + SUNY GREAT Award (April 2025) </a:t>
            </a:r>
            <a:endParaRPr lang="en-US" sz="1800" kern="100" dirty="0">
              <a:effectLst/>
              <a:ea typeface="Times New Roman" panose="02020603050405020304" pitchFamily="18" charset="0"/>
              <a:cs typeface="Times New Roman" panose="02020603050405020304" pitchFamily="18" charset="0"/>
            </a:endParaRPr>
          </a:p>
          <a:p>
            <a:pPr marL="0" marR="0">
              <a:lnSpc>
                <a:spcPct val="140000"/>
              </a:lnSpc>
              <a:spcBef>
                <a:spcPts val="600"/>
              </a:spcBef>
              <a:spcAft>
                <a:spcPts val="600"/>
              </a:spcAft>
              <a:buNone/>
            </a:pPr>
            <a:r>
              <a:rPr lang="en-US" sz="1800" b="1" kern="100" dirty="0">
                <a:solidFill>
                  <a:srgbClr val="000000"/>
                </a:solidFill>
                <a:effectLst/>
                <a:ea typeface="Canva Sans Bold"/>
                <a:cs typeface="Canva Sans Bold"/>
              </a:rPr>
              <a:t>Jennifer Messina; July 2024- </a:t>
            </a:r>
            <a:r>
              <a:rPr lang="en-US" sz="1800" kern="100" dirty="0">
                <a:solidFill>
                  <a:srgbClr val="000000"/>
                </a:solidFill>
                <a:effectLst/>
                <a:ea typeface="Canva Sans"/>
                <a:cs typeface="Canva Sans"/>
              </a:rPr>
              <a:t>NIH - Ruth L. </a:t>
            </a:r>
            <a:r>
              <a:rPr lang="en-US" sz="1800" kern="100" dirty="0" err="1">
                <a:solidFill>
                  <a:srgbClr val="000000"/>
                </a:solidFill>
                <a:effectLst/>
                <a:ea typeface="Canva Sans"/>
                <a:cs typeface="Canva Sans"/>
              </a:rPr>
              <a:t>Kirschstein</a:t>
            </a:r>
            <a:r>
              <a:rPr lang="en-US" sz="1800" kern="100" dirty="0">
                <a:solidFill>
                  <a:srgbClr val="000000"/>
                </a:solidFill>
                <a:effectLst/>
                <a:ea typeface="Canva Sans"/>
                <a:cs typeface="Canva Sans"/>
              </a:rPr>
              <a:t> Individual Predoctoral NRSA for MD/​PhD and other Dual Degree Fellowships (F30) + SUNY GREAT Award (April 2025) </a:t>
            </a:r>
            <a:endParaRPr lang="en-US" sz="1800" kern="100" dirty="0">
              <a:effectLst/>
              <a:ea typeface="Times New Roman" panose="02020603050405020304" pitchFamily="18" charset="0"/>
              <a:cs typeface="Times New Roman" panose="02020603050405020304" pitchFamily="18" charset="0"/>
            </a:endParaRPr>
          </a:p>
          <a:p>
            <a:pPr marL="0" marR="0">
              <a:lnSpc>
                <a:spcPct val="140000"/>
              </a:lnSpc>
              <a:spcBef>
                <a:spcPts val="600"/>
              </a:spcBef>
              <a:spcAft>
                <a:spcPts val="600"/>
              </a:spcAft>
              <a:buNone/>
            </a:pPr>
            <a:r>
              <a:rPr lang="en-US" sz="1800" b="1" kern="100" dirty="0">
                <a:solidFill>
                  <a:srgbClr val="000000"/>
                </a:solidFill>
                <a:effectLst/>
                <a:ea typeface="Canva Sans Bold"/>
                <a:cs typeface="Canva Sans Bold"/>
              </a:rPr>
              <a:t>Tatiana </a:t>
            </a:r>
            <a:r>
              <a:rPr lang="en-US" sz="1800" b="1" kern="100" dirty="0" err="1">
                <a:solidFill>
                  <a:srgbClr val="000000"/>
                </a:solidFill>
                <a:effectLst/>
                <a:ea typeface="Canva Sans Bold"/>
                <a:cs typeface="Canva Sans Bold"/>
              </a:rPr>
              <a:t>Mikailova</a:t>
            </a:r>
            <a:r>
              <a:rPr lang="en-US" sz="1800" b="1" kern="100" dirty="0">
                <a:solidFill>
                  <a:srgbClr val="000000"/>
                </a:solidFill>
                <a:effectLst/>
                <a:ea typeface="Canva Sans Bold"/>
                <a:cs typeface="Canva Sans Bold"/>
              </a:rPr>
              <a:t>; July 2024- </a:t>
            </a:r>
            <a:r>
              <a:rPr lang="en-US" sz="1800" kern="100" dirty="0">
                <a:solidFill>
                  <a:srgbClr val="000000"/>
                </a:solidFill>
                <a:effectLst/>
                <a:ea typeface="Canva Sans"/>
                <a:cs typeface="Canva Sans"/>
              </a:rPr>
              <a:t>NIH - Ruth L. </a:t>
            </a:r>
            <a:r>
              <a:rPr lang="en-US" sz="1800" kern="100" dirty="0" err="1">
                <a:solidFill>
                  <a:srgbClr val="000000"/>
                </a:solidFill>
                <a:effectLst/>
                <a:ea typeface="Canva Sans"/>
                <a:cs typeface="Canva Sans"/>
              </a:rPr>
              <a:t>Kirschstein</a:t>
            </a:r>
            <a:r>
              <a:rPr lang="en-US" sz="1800" kern="100" dirty="0">
                <a:solidFill>
                  <a:srgbClr val="000000"/>
                </a:solidFill>
                <a:effectLst/>
                <a:ea typeface="Canva Sans"/>
                <a:cs typeface="Canva Sans"/>
              </a:rPr>
              <a:t> Individual Predoctoral NRSA for MD/​PhD and other Dual Degree Fellowships (F30) + SUNY GREAT Award (April 2025) </a:t>
            </a:r>
            <a:endParaRPr lang="en-US" sz="1800" kern="100" dirty="0">
              <a:effectLst/>
              <a:ea typeface="Times New Roman" panose="02020603050405020304" pitchFamily="18" charset="0"/>
              <a:cs typeface="Times New Roman" panose="02020603050405020304" pitchFamily="18" charset="0"/>
            </a:endParaRPr>
          </a:p>
          <a:p>
            <a:pPr marL="0" marR="0">
              <a:lnSpc>
                <a:spcPct val="140000"/>
              </a:lnSpc>
              <a:spcBef>
                <a:spcPts val="600"/>
              </a:spcBef>
              <a:spcAft>
                <a:spcPts val="600"/>
              </a:spcAft>
              <a:buNone/>
            </a:pPr>
            <a:r>
              <a:rPr lang="en-US" sz="1800" b="1" kern="100" dirty="0">
                <a:solidFill>
                  <a:srgbClr val="000000"/>
                </a:solidFill>
                <a:effectLst/>
                <a:ea typeface="Canva Sans Bold"/>
                <a:cs typeface="Canva Sans Bold"/>
              </a:rPr>
              <a:t>Akshay Patel; September 2024-</a:t>
            </a:r>
            <a:r>
              <a:rPr lang="en-US" sz="1800" kern="100" dirty="0">
                <a:solidFill>
                  <a:srgbClr val="000000"/>
                </a:solidFill>
                <a:effectLst/>
                <a:ea typeface="Canva Sans"/>
                <a:cs typeface="Canva Sans"/>
              </a:rPr>
              <a:t> AOA Honor Society </a:t>
            </a:r>
            <a:endParaRPr lang="en-US" sz="1800" kern="100" dirty="0">
              <a:effectLst/>
              <a:ea typeface="Times New Roman" panose="02020603050405020304" pitchFamily="18" charset="0"/>
              <a:cs typeface="Times New Roman" panose="02020603050405020304" pitchFamily="18" charset="0"/>
            </a:endParaRPr>
          </a:p>
          <a:p>
            <a:pPr marL="0" marR="0">
              <a:lnSpc>
                <a:spcPct val="140000"/>
              </a:lnSpc>
              <a:spcBef>
                <a:spcPts val="600"/>
              </a:spcBef>
              <a:spcAft>
                <a:spcPts val="600"/>
              </a:spcAft>
              <a:buNone/>
            </a:pPr>
            <a:r>
              <a:rPr lang="en-US" sz="1800" b="1" kern="100" dirty="0">
                <a:solidFill>
                  <a:srgbClr val="000000"/>
                </a:solidFill>
                <a:effectLst/>
                <a:ea typeface="Canva Sans Bold"/>
                <a:cs typeface="Canva Sans Bold"/>
              </a:rPr>
              <a:t>Nicholas Brennan; November 2024-</a:t>
            </a:r>
            <a:r>
              <a:rPr lang="en-US" sz="1800" kern="100" dirty="0">
                <a:solidFill>
                  <a:srgbClr val="000000"/>
                </a:solidFill>
                <a:effectLst/>
                <a:ea typeface="Canva Sans"/>
                <a:cs typeface="Canva Sans"/>
              </a:rPr>
              <a:t> SUNY ACT Annual Award for Excellence and Student Initiative Scholarship  </a:t>
            </a:r>
            <a:endParaRPr lang="en-US" sz="1800" kern="100" dirty="0">
              <a:effectLst/>
              <a:ea typeface="Times New Roman" panose="02020603050405020304" pitchFamily="18" charset="0"/>
              <a:cs typeface="Times New Roman" panose="02020603050405020304" pitchFamily="18" charset="0"/>
            </a:endParaRPr>
          </a:p>
          <a:p>
            <a:pPr marL="0" marR="0">
              <a:lnSpc>
                <a:spcPct val="140000"/>
              </a:lnSpc>
              <a:spcBef>
                <a:spcPts val="600"/>
              </a:spcBef>
              <a:spcAft>
                <a:spcPts val="600"/>
              </a:spcAft>
              <a:buNone/>
            </a:pPr>
            <a:r>
              <a:rPr lang="en-US" sz="1800" b="1" kern="100" dirty="0">
                <a:solidFill>
                  <a:srgbClr val="000000"/>
                </a:solidFill>
                <a:effectLst/>
                <a:ea typeface="Canva Sans Bold"/>
                <a:cs typeface="Canva Sans Bold"/>
              </a:rPr>
              <a:t>Celine Hardy; March 2025- </a:t>
            </a:r>
            <a:r>
              <a:rPr lang="en-US" sz="1800" kern="100" dirty="0">
                <a:solidFill>
                  <a:srgbClr val="000000"/>
                </a:solidFill>
                <a:effectLst/>
                <a:ea typeface="Canva Sans"/>
                <a:cs typeface="Canva Sans"/>
              </a:rPr>
              <a:t>1st Place for Poster Presentation at Student Research Day </a:t>
            </a:r>
            <a:endParaRPr lang="en-US" sz="1800" kern="100" dirty="0">
              <a:effectLst/>
              <a:ea typeface="Times New Roman" panose="02020603050405020304" pitchFamily="18" charset="0"/>
              <a:cs typeface="Times New Roman" panose="02020603050405020304" pitchFamily="18" charset="0"/>
            </a:endParaRPr>
          </a:p>
          <a:p>
            <a:pPr marL="0" marR="0">
              <a:lnSpc>
                <a:spcPct val="140000"/>
              </a:lnSpc>
              <a:spcBef>
                <a:spcPts val="600"/>
              </a:spcBef>
              <a:spcAft>
                <a:spcPts val="600"/>
              </a:spcAft>
              <a:buNone/>
            </a:pPr>
            <a:r>
              <a:rPr lang="en-US" sz="1800" b="1" kern="100" dirty="0">
                <a:solidFill>
                  <a:srgbClr val="000000"/>
                </a:solidFill>
                <a:effectLst/>
                <a:ea typeface="Canva Sans Bold"/>
                <a:cs typeface="Canva Sans Bold"/>
              </a:rPr>
              <a:t>Akshay Patel; March 2025-</a:t>
            </a:r>
            <a:r>
              <a:rPr lang="en-US" sz="1800" kern="100" dirty="0">
                <a:solidFill>
                  <a:srgbClr val="000000"/>
                </a:solidFill>
                <a:effectLst/>
                <a:ea typeface="Canva Sans"/>
                <a:cs typeface="Canva Sans"/>
              </a:rPr>
              <a:t> SUNY Chancellor’s Award for Student Excellence </a:t>
            </a:r>
            <a:endParaRPr lang="en-US" sz="1800" kern="100" dirty="0">
              <a:effectLst/>
              <a:ea typeface="Times New Roman" panose="02020603050405020304" pitchFamily="18" charset="0"/>
              <a:cs typeface="Times New Roman" panose="02020603050405020304" pitchFamily="18" charset="0"/>
            </a:endParaRPr>
          </a:p>
          <a:p>
            <a:pPr marL="0" marR="0" indent="0">
              <a:lnSpc>
                <a:spcPct val="140000"/>
              </a:lnSpc>
              <a:spcBef>
                <a:spcPts val="600"/>
              </a:spcBef>
              <a:spcAft>
                <a:spcPts val="600"/>
              </a:spcAft>
              <a:buNone/>
            </a:pPr>
            <a:r>
              <a:rPr lang="en-US" sz="1800" b="1" kern="100" dirty="0">
                <a:solidFill>
                  <a:srgbClr val="000000"/>
                </a:solidFill>
                <a:effectLst/>
                <a:ea typeface="Canva Sans Bold"/>
                <a:cs typeface="Canva Sans Bold"/>
              </a:rPr>
              <a:t>Akshay Patel; March 2025- </a:t>
            </a:r>
            <a:r>
              <a:rPr lang="en-US" sz="1800" kern="100" dirty="0">
                <a:solidFill>
                  <a:srgbClr val="000000"/>
                </a:solidFill>
                <a:effectLst/>
                <a:ea typeface="Canva Sans"/>
                <a:cs typeface="Canva Sans"/>
              </a:rPr>
              <a:t>Dean of Student Affairs Award </a:t>
            </a:r>
            <a:endParaRPr lang="en-US" sz="1800" kern="100" dirty="0">
              <a:effectLst/>
              <a:ea typeface="Times New Roman" panose="02020603050405020304" pitchFamily="18" charset="0"/>
              <a:cs typeface="Times New Roman" panose="02020603050405020304" pitchFamily="18" charset="0"/>
            </a:endParaRPr>
          </a:p>
          <a:p>
            <a:endParaRPr lang="en-US" dirty="0"/>
          </a:p>
        </p:txBody>
      </p:sp>
      <p:cxnSp>
        <p:nvCxnSpPr>
          <p:cNvPr id="4" name="Straight Connector 3">
            <a:extLst>
              <a:ext uri="{FF2B5EF4-FFF2-40B4-BE49-F238E27FC236}">
                <a16:creationId xmlns:a16="http://schemas.microsoft.com/office/drawing/2014/main" id="{152CEDFF-3F46-3F5D-20D0-2975B5534217}"/>
              </a:ext>
            </a:extLst>
          </p:cNvPr>
          <p:cNvCxnSpPr>
            <a:cxnSpLocks/>
          </p:cNvCxnSpPr>
          <p:nvPr/>
        </p:nvCxnSpPr>
        <p:spPr>
          <a:xfrm>
            <a:off x="838200" y="1133467"/>
            <a:ext cx="10515600" cy="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9788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9DCD7-C236-EFE2-F787-E5B9D8DC9181}"/>
              </a:ext>
            </a:extLst>
          </p:cNvPr>
          <p:cNvSpPr>
            <a:spLocks noGrp="1"/>
          </p:cNvSpPr>
          <p:nvPr>
            <p:ph type="title"/>
          </p:nvPr>
        </p:nvSpPr>
        <p:spPr>
          <a:xfrm>
            <a:off x="838200" y="202154"/>
            <a:ext cx="10515600" cy="1325563"/>
          </a:xfrm>
        </p:spPr>
        <p:txBody>
          <a:bodyPr/>
          <a:lstStyle/>
          <a:p>
            <a:pPr algn="ctr"/>
            <a:r>
              <a:rPr lang="en-US" dirty="0"/>
              <a:t>Student support</a:t>
            </a:r>
          </a:p>
        </p:txBody>
      </p:sp>
      <p:sp>
        <p:nvSpPr>
          <p:cNvPr id="3" name="Content Placeholder 2">
            <a:extLst>
              <a:ext uri="{FF2B5EF4-FFF2-40B4-BE49-F238E27FC236}">
                <a16:creationId xmlns:a16="http://schemas.microsoft.com/office/drawing/2014/main" id="{622343FA-884C-4E91-738D-4FA829034F1C}"/>
              </a:ext>
            </a:extLst>
          </p:cNvPr>
          <p:cNvSpPr>
            <a:spLocks noGrp="1"/>
          </p:cNvSpPr>
          <p:nvPr>
            <p:ph idx="1"/>
          </p:nvPr>
        </p:nvSpPr>
        <p:spPr>
          <a:xfrm>
            <a:off x="838200" y="1393901"/>
            <a:ext cx="10515600" cy="4928840"/>
          </a:xfrm>
        </p:spPr>
        <p:txBody>
          <a:bodyPr>
            <a:normAutofit/>
          </a:bodyPr>
          <a:lstStyle/>
          <a:p>
            <a:r>
              <a:rPr lang="en-US" dirty="0"/>
              <a:t>Twice yearly meetings with PD/APD</a:t>
            </a:r>
          </a:p>
          <a:p>
            <a:pPr lvl="1"/>
            <a:r>
              <a:rPr lang="en-US" dirty="0"/>
              <a:t>OBJECTIVES: Are you on track? Do you need anything?</a:t>
            </a:r>
          </a:p>
          <a:p>
            <a:pPr lvl="1"/>
            <a:r>
              <a:rPr lang="en-US" dirty="0"/>
              <a:t>Please provide updates on: </a:t>
            </a:r>
          </a:p>
          <a:p>
            <a:pPr lvl="2"/>
            <a:r>
              <a:rPr lang="en-US" dirty="0"/>
              <a:t>coursework (conditional, incomplete, or fail)</a:t>
            </a:r>
          </a:p>
          <a:p>
            <a:pPr lvl="2"/>
            <a:r>
              <a:rPr lang="en-US" dirty="0"/>
              <a:t>lab selection</a:t>
            </a:r>
          </a:p>
          <a:p>
            <a:pPr lvl="2"/>
            <a:r>
              <a:rPr lang="en-US" dirty="0"/>
              <a:t>progress in dissertation work (do you have a defined project that can be completed in four years?)</a:t>
            </a:r>
          </a:p>
          <a:p>
            <a:pPr lvl="2"/>
            <a:r>
              <a:rPr lang="en-US" dirty="0"/>
              <a:t>lab environment</a:t>
            </a:r>
          </a:p>
          <a:p>
            <a:pPr lvl="2"/>
            <a:r>
              <a:rPr lang="en-US" dirty="0"/>
              <a:t>Publications</a:t>
            </a:r>
          </a:p>
          <a:p>
            <a:pPr lvl="2"/>
            <a:r>
              <a:rPr lang="en-US" dirty="0"/>
              <a:t>scientific meetings</a:t>
            </a:r>
          </a:p>
          <a:p>
            <a:pPr lvl="2"/>
            <a:r>
              <a:rPr lang="en-US" dirty="0"/>
              <a:t>participation in med school/grad school activities</a:t>
            </a:r>
          </a:p>
          <a:p>
            <a:pPr lvl="2"/>
            <a:r>
              <a:rPr lang="en-US" dirty="0"/>
              <a:t>career planning</a:t>
            </a:r>
          </a:p>
          <a:p>
            <a:pPr lvl="1"/>
            <a:r>
              <a:rPr lang="en-US" dirty="0"/>
              <a:t>Challenges and successes</a:t>
            </a:r>
          </a:p>
        </p:txBody>
      </p:sp>
      <p:cxnSp>
        <p:nvCxnSpPr>
          <p:cNvPr id="4" name="Straight Connector 3">
            <a:extLst>
              <a:ext uri="{FF2B5EF4-FFF2-40B4-BE49-F238E27FC236}">
                <a16:creationId xmlns:a16="http://schemas.microsoft.com/office/drawing/2014/main" id="{EB335584-2B63-3683-C198-C0446648362A}"/>
              </a:ext>
            </a:extLst>
          </p:cNvPr>
          <p:cNvCxnSpPr>
            <a:cxnSpLocks/>
          </p:cNvCxnSpPr>
          <p:nvPr/>
        </p:nvCxnSpPr>
        <p:spPr>
          <a:xfrm>
            <a:off x="838200" y="1193181"/>
            <a:ext cx="10515600" cy="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5005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7A605-9B72-1BA8-BA80-19C5C646EF3A}"/>
              </a:ext>
            </a:extLst>
          </p:cNvPr>
          <p:cNvSpPr>
            <a:spLocks noGrp="1"/>
          </p:cNvSpPr>
          <p:nvPr>
            <p:ph type="title"/>
          </p:nvPr>
        </p:nvSpPr>
        <p:spPr/>
        <p:txBody>
          <a:bodyPr/>
          <a:lstStyle/>
          <a:p>
            <a:pPr algn="ctr"/>
            <a:r>
              <a:rPr lang="en-US" dirty="0"/>
              <a:t>Student Support</a:t>
            </a:r>
          </a:p>
        </p:txBody>
      </p:sp>
      <p:sp>
        <p:nvSpPr>
          <p:cNvPr id="3" name="Content Placeholder 2">
            <a:extLst>
              <a:ext uri="{FF2B5EF4-FFF2-40B4-BE49-F238E27FC236}">
                <a16:creationId xmlns:a16="http://schemas.microsoft.com/office/drawing/2014/main" id="{FC113AF7-6881-68F0-C189-7A3E6E2486D4}"/>
              </a:ext>
            </a:extLst>
          </p:cNvPr>
          <p:cNvSpPr>
            <a:spLocks noGrp="1"/>
          </p:cNvSpPr>
          <p:nvPr>
            <p:ph idx="1"/>
          </p:nvPr>
        </p:nvSpPr>
        <p:spPr/>
        <p:txBody>
          <a:bodyPr>
            <a:normAutofit/>
          </a:bodyPr>
          <a:lstStyle/>
          <a:p>
            <a:r>
              <a:rPr lang="en-US" dirty="0"/>
              <a:t>Mental and physical health support</a:t>
            </a:r>
          </a:p>
          <a:p>
            <a:pPr lvl="1"/>
            <a:r>
              <a:rPr lang="en-US" dirty="0"/>
              <a:t>LIFE HAPPENS</a:t>
            </a:r>
          </a:p>
          <a:p>
            <a:pPr lvl="1"/>
            <a:r>
              <a:rPr lang="en-US" dirty="0"/>
              <a:t>Ad hoc check ins with Andrea, Amit, and Auyon</a:t>
            </a:r>
          </a:p>
          <a:p>
            <a:pPr lvl="1"/>
            <a:r>
              <a:rPr lang="en-US" dirty="0"/>
              <a:t>Call, text, or email</a:t>
            </a:r>
          </a:p>
          <a:p>
            <a:pPr lvl="1"/>
            <a:r>
              <a:rPr lang="en-US" dirty="0">
                <a:solidFill>
                  <a:srgbClr val="FF0000"/>
                </a:solidFill>
              </a:rPr>
              <a:t>There are no dumb questions, please contact us early and often so that we can support you</a:t>
            </a:r>
          </a:p>
          <a:p>
            <a:endParaRPr lang="en-US" dirty="0"/>
          </a:p>
        </p:txBody>
      </p:sp>
      <p:cxnSp>
        <p:nvCxnSpPr>
          <p:cNvPr id="4" name="Straight Connector 3">
            <a:extLst>
              <a:ext uri="{FF2B5EF4-FFF2-40B4-BE49-F238E27FC236}">
                <a16:creationId xmlns:a16="http://schemas.microsoft.com/office/drawing/2014/main" id="{5E541813-C79F-0356-A754-7A9FE67B24DB}"/>
              </a:ext>
            </a:extLst>
          </p:cNvPr>
          <p:cNvCxnSpPr>
            <a:cxnSpLocks/>
          </p:cNvCxnSpPr>
          <p:nvPr/>
        </p:nvCxnSpPr>
        <p:spPr>
          <a:xfrm>
            <a:off x="838200" y="1561171"/>
            <a:ext cx="10515600" cy="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9405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5AB-D2C5-7ECE-C669-7FBD53E34FFB}"/>
              </a:ext>
            </a:extLst>
          </p:cNvPr>
          <p:cNvSpPr>
            <a:spLocks noGrp="1"/>
          </p:cNvSpPr>
          <p:nvPr>
            <p:ph type="title"/>
          </p:nvPr>
        </p:nvSpPr>
        <p:spPr/>
        <p:txBody>
          <a:bodyPr/>
          <a:lstStyle/>
          <a:p>
            <a:pPr algn="ctr"/>
            <a:r>
              <a:rPr lang="en-US" dirty="0"/>
              <a:t>Student Support</a:t>
            </a:r>
          </a:p>
        </p:txBody>
      </p:sp>
      <p:sp>
        <p:nvSpPr>
          <p:cNvPr id="3" name="Content Placeholder 2">
            <a:extLst>
              <a:ext uri="{FF2B5EF4-FFF2-40B4-BE49-F238E27FC236}">
                <a16:creationId xmlns:a16="http://schemas.microsoft.com/office/drawing/2014/main" id="{B264D55B-AC6F-CCB9-B910-ADB1CD5B7ACD}"/>
              </a:ext>
            </a:extLst>
          </p:cNvPr>
          <p:cNvSpPr>
            <a:spLocks noGrp="1"/>
          </p:cNvSpPr>
          <p:nvPr>
            <p:ph idx="1"/>
          </p:nvPr>
        </p:nvSpPr>
        <p:spPr/>
        <p:txBody>
          <a:bodyPr>
            <a:normAutofit fontScale="92500"/>
          </a:bodyPr>
          <a:lstStyle/>
          <a:p>
            <a:pPr marL="114300" indent="-342900">
              <a:lnSpc>
                <a:spcPct val="140000"/>
              </a:lnSpc>
              <a:spcBef>
                <a:spcPts val="600"/>
              </a:spcBef>
              <a:spcAft>
                <a:spcPts val="600"/>
              </a:spcAft>
            </a:pPr>
            <a:r>
              <a:rPr lang="en-US" sz="2400" kern="100" dirty="0">
                <a:solidFill>
                  <a:srgbClr val="181A0F"/>
                </a:solidFill>
                <a:effectLst/>
                <a:ea typeface="Canva Sans"/>
                <a:cs typeface="Canva Sans"/>
              </a:rPr>
              <a:t>In the case of an emergency, students should call 911 (from cell) or Public Safety (464-4000 from campus landline) or go directly to the nearest emergency room. </a:t>
            </a:r>
            <a:endParaRPr lang="en-US" sz="2400" kern="100" dirty="0">
              <a:effectLst/>
              <a:ea typeface="Times New Roman" panose="02020603050405020304" pitchFamily="18" charset="0"/>
              <a:cs typeface="Times New Roman" panose="02020603050405020304" pitchFamily="18" charset="0"/>
            </a:endParaRPr>
          </a:p>
          <a:p>
            <a:pPr marL="114300" indent="-342900">
              <a:lnSpc>
                <a:spcPct val="140000"/>
              </a:lnSpc>
              <a:spcBef>
                <a:spcPts val="600"/>
              </a:spcBef>
              <a:spcAft>
                <a:spcPts val="600"/>
              </a:spcAft>
            </a:pPr>
            <a:r>
              <a:rPr lang="en-US" sz="2400" kern="100" dirty="0">
                <a:solidFill>
                  <a:srgbClr val="181A0F"/>
                </a:solidFill>
                <a:effectLst/>
                <a:ea typeface="Canva Sans"/>
                <a:cs typeface="Canva Sans"/>
              </a:rPr>
              <a:t>Students seeking urgent support should call</a:t>
            </a:r>
            <a:r>
              <a:rPr lang="en-US" sz="2400" b="1" kern="100" dirty="0">
                <a:solidFill>
                  <a:srgbClr val="181A0F"/>
                </a:solidFill>
                <a:effectLst/>
                <a:ea typeface="Canva Sans Bold"/>
                <a:cs typeface="Canva Sans Bold"/>
              </a:rPr>
              <a:t> BetterMynd’s 24-hour confidential crisis hotline at 844-287-6963</a:t>
            </a:r>
            <a:r>
              <a:rPr lang="en-US" sz="2400" kern="100" dirty="0">
                <a:solidFill>
                  <a:srgbClr val="181A0F"/>
                </a:solidFill>
                <a:effectLst/>
                <a:ea typeface="Canva Sans"/>
                <a:cs typeface="Canva Sans"/>
              </a:rPr>
              <a:t>.  </a:t>
            </a:r>
            <a:endParaRPr lang="en-US" sz="2400" kern="100" dirty="0">
              <a:effectLst/>
              <a:ea typeface="Times New Roman" panose="02020603050405020304" pitchFamily="18" charset="0"/>
              <a:cs typeface="Times New Roman" panose="02020603050405020304" pitchFamily="18" charset="0"/>
            </a:endParaRPr>
          </a:p>
          <a:p>
            <a:pPr>
              <a:lnSpc>
                <a:spcPct val="140000"/>
              </a:lnSpc>
              <a:spcBef>
                <a:spcPts val="600"/>
              </a:spcBef>
              <a:spcAft>
                <a:spcPts val="600"/>
              </a:spcAft>
            </a:pPr>
            <a:r>
              <a:rPr lang="en-US" sz="2400" kern="100" dirty="0">
                <a:solidFill>
                  <a:srgbClr val="181A0F"/>
                </a:solidFill>
                <a:effectLst/>
                <a:ea typeface="Canva Sans"/>
                <a:cs typeface="Canva Sans"/>
              </a:rPr>
              <a:t>Students may also contact Student Counseling Services at (315) 464-3120. Let the secretary know that your need is urgent when you call. We will return your call as soon as possible. Please be aware that messages left after business hours will not be received until the next business day. </a:t>
            </a:r>
            <a:endParaRPr lang="en-US" sz="2400" kern="100" dirty="0">
              <a:effectLst/>
              <a:ea typeface="Times New Roman" panose="02020603050405020304" pitchFamily="18" charset="0"/>
              <a:cs typeface="Times New Roman" panose="02020603050405020304" pitchFamily="18" charset="0"/>
            </a:endParaRPr>
          </a:p>
          <a:p>
            <a:endParaRPr lang="en-US" dirty="0"/>
          </a:p>
        </p:txBody>
      </p:sp>
      <p:cxnSp>
        <p:nvCxnSpPr>
          <p:cNvPr id="4" name="Straight Connector 3">
            <a:extLst>
              <a:ext uri="{FF2B5EF4-FFF2-40B4-BE49-F238E27FC236}">
                <a16:creationId xmlns:a16="http://schemas.microsoft.com/office/drawing/2014/main" id="{F995A55D-B248-FBB9-8D16-CE50A602C7BB}"/>
              </a:ext>
            </a:extLst>
          </p:cNvPr>
          <p:cNvCxnSpPr>
            <a:cxnSpLocks/>
          </p:cNvCxnSpPr>
          <p:nvPr/>
        </p:nvCxnSpPr>
        <p:spPr>
          <a:xfrm>
            <a:off x="838200" y="1561171"/>
            <a:ext cx="10515600" cy="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196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E2416-647A-A803-8FCE-37E6C08BAACC}"/>
              </a:ext>
            </a:extLst>
          </p:cNvPr>
          <p:cNvSpPr>
            <a:spLocks noGrp="1"/>
          </p:cNvSpPr>
          <p:nvPr>
            <p:ph type="title"/>
          </p:nvPr>
        </p:nvSpPr>
        <p:spPr>
          <a:xfrm>
            <a:off x="838200" y="220161"/>
            <a:ext cx="10515600" cy="1240648"/>
          </a:xfrm>
        </p:spPr>
        <p:txBody>
          <a:bodyPr/>
          <a:lstStyle/>
          <a:p>
            <a:pPr algn="ctr"/>
            <a:r>
              <a:rPr lang="en-US" dirty="0"/>
              <a:t>Reminder of MD, PhD Requirements</a:t>
            </a:r>
          </a:p>
        </p:txBody>
      </p:sp>
      <p:sp>
        <p:nvSpPr>
          <p:cNvPr id="3" name="Content Placeholder 2">
            <a:extLst>
              <a:ext uri="{FF2B5EF4-FFF2-40B4-BE49-F238E27FC236}">
                <a16:creationId xmlns:a16="http://schemas.microsoft.com/office/drawing/2014/main" id="{069E1585-6A04-B588-B84F-A1913F00342D}"/>
              </a:ext>
            </a:extLst>
          </p:cNvPr>
          <p:cNvSpPr>
            <a:spLocks noGrp="1"/>
          </p:cNvSpPr>
          <p:nvPr>
            <p:ph idx="1"/>
          </p:nvPr>
        </p:nvSpPr>
        <p:spPr/>
        <p:txBody>
          <a:bodyPr>
            <a:normAutofit lnSpcReduction="10000"/>
          </a:bodyPr>
          <a:lstStyle/>
          <a:p>
            <a:r>
              <a:rPr lang="en-US" dirty="0"/>
              <a:t>Submission of first author EXPERIMENTAL paper of your dissertation work</a:t>
            </a:r>
          </a:p>
          <a:p>
            <a:pPr lvl="1"/>
            <a:r>
              <a:rPr lang="en-US" sz="2400" dirty="0"/>
              <a:t>Use </a:t>
            </a:r>
            <a:r>
              <a:rPr lang="en-US" sz="2400" dirty="0" err="1"/>
              <a:t>ORCiD</a:t>
            </a:r>
            <a:r>
              <a:rPr lang="en-US" sz="2400" dirty="0"/>
              <a:t>, google scholar ID</a:t>
            </a:r>
          </a:p>
          <a:p>
            <a:pPr lvl="1"/>
            <a:r>
              <a:rPr lang="en-US" dirty="0"/>
              <a:t>Send Andrea all accepted publications</a:t>
            </a:r>
          </a:p>
          <a:p>
            <a:r>
              <a:rPr lang="en-US" dirty="0"/>
              <a:t>Submission of predoctoral fellowship grant</a:t>
            </a:r>
          </a:p>
          <a:p>
            <a:r>
              <a:rPr lang="en-US" dirty="0"/>
              <a:t>Submission of final dissertation with revisions prior to entering MSIII</a:t>
            </a:r>
          </a:p>
          <a:p>
            <a:endParaRPr lang="en-US" dirty="0"/>
          </a:p>
          <a:p>
            <a:r>
              <a:rPr lang="en-US" dirty="0">
                <a:solidFill>
                  <a:srgbClr val="FF0000"/>
                </a:solidFill>
              </a:rPr>
              <a:t>Communicate these expectations with your PI</a:t>
            </a:r>
          </a:p>
          <a:p>
            <a:r>
              <a:rPr lang="en-US" dirty="0">
                <a:solidFill>
                  <a:srgbClr val="FF0000"/>
                </a:solidFill>
              </a:rPr>
              <a:t>Advisement agreement</a:t>
            </a:r>
          </a:p>
          <a:p>
            <a:endParaRPr lang="en-US" dirty="0"/>
          </a:p>
        </p:txBody>
      </p:sp>
      <p:cxnSp>
        <p:nvCxnSpPr>
          <p:cNvPr id="4" name="Straight Connector 3">
            <a:extLst>
              <a:ext uri="{FF2B5EF4-FFF2-40B4-BE49-F238E27FC236}">
                <a16:creationId xmlns:a16="http://schemas.microsoft.com/office/drawing/2014/main" id="{EB92975A-410C-3163-E93D-7568F355FFDF}"/>
              </a:ext>
            </a:extLst>
          </p:cNvPr>
          <p:cNvCxnSpPr>
            <a:cxnSpLocks/>
          </p:cNvCxnSpPr>
          <p:nvPr/>
        </p:nvCxnSpPr>
        <p:spPr>
          <a:xfrm>
            <a:off x="838200" y="1460809"/>
            <a:ext cx="10515600" cy="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7721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1C066-154C-28E0-AC10-48C49CDD2361}"/>
              </a:ext>
            </a:extLst>
          </p:cNvPr>
          <p:cNvSpPr>
            <a:spLocks noGrp="1"/>
          </p:cNvSpPr>
          <p:nvPr>
            <p:ph type="title"/>
          </p:nvPr>
        </p:nvSpPr>
        <p:spPr>
          <a:xfrm>
            <a:off x="983166" y="235608"/>
            <a:ext cx="10515600" cy="1325563"/>
          </a:xfrm>
        </p:spPr>
        <p:txBody>
          <a:bodyPr/>
          <a:lstStyle/>
          <a:p>
            <a:pPr algn="ctr"/>
            <a:r>
              <a:rPr lang="en-US" dirty="0"/>
              <a:t>2025/2026 Recruitment; your role</a:t>
            </a:r>
          </a:p>
        </p:txBody>
      </p:sp>
      <p:sp>
        <p:nvSpPr>
          <p:cNvPr id="3" name="Content Placeholder 2">
            <a:extLst>
              <a:ext uri="{FF2B5EF4-FFF2-40B4-BE49-F238E27FC236}">
                <a16:creationId xmlns:a16="http://schemas.microsoft.com/office/drawing/2014/main" id="{811C846E-5E33-8C70-654C-C17024B74F75}"/>
              </a:ext>
            </a:extLst>
          </p:cNvPr>
          <p:cNvSpPr>
            <a:spLocks noGrp="1"/>
          </p:cNvSpPr>
          <p:nvPr>
            <p:ph idx="1"/>
          </p:nvPr>
        </p:nvSpPr>
        <p:spPr>
          <a:xfrm>
            <a:off x="838200" y="2691151"/>
            <a:ext cx="10515600" cy="3931237"/>
          </a:xfrm>
        </p:spPr>
        <p:txBody>
          <a:bodyPr>
            <a:normAutofit fontScale="92500" lnSpcReduction="10000"/>
          </a:bodyPr>
          <a:lstStyle/>
          <a:p>
            <a:pPr lvl="0" rtl="0"/>
            <a:r>
              <a:rPr lang="en-US" sz="2800" dirty="0">
                <a:latin typeface="Aptos Display" panose="020F0302020204030204"/>
              </a:rPr>
              <a:t>Student</a:t>
            </a:r>
            <a:r>
              <a:rPr lang="en-US" sz="2800" dirty="0"/>
              <a:t> </a:t>
            </a:r>
            <a:r>
              <a:rPr lang="en-US" sz="2800" dirty="0">
                <a:latin typeface="Aptos Display" panose="020F0302020204030204"/>
              </a:rPr>
              <a:t>panel on interview days</a:t>
            </a:r>
            <a:endParaRPr lang="en-US" sz="2800" dirty="0"/>
          </a:p>
          <a:p>
            <a:pPr lvl="0" rtl="0"/>
            <a:r>
              <a:rPr lang="en-US" sz="2800" dirty="0">
                <a:latin typeface="Aptos Display" panose="020F0302020204030204"/>
              </a:rPr>
              <a:t>Serving on admissions committee</a:t>
            </a:r>
            <a:endParaRPr lang="en-US" sz="2800" dirty="0"/>
          </a:p>
          <a:p>
            <a:pPr lvl="0" rtl="0"/>
            <a:r>
              <a:rPr lang="en-US" sz="2800" dirty="0">
                <a:latin typeface="Aptos Display" panose="020F0302020204030204"/>
              </a:rPr>
              <a:t>Welcoming</a:t>
            </a:r>
            <a:r>
              <a:rPr lang="en-US" sz="2800" dirty="0"/>
              <a:t> </a:t>
            </a:r>
            <a:r>
              <a:rPr lang="en-US" sz="2800" dirty="0">
                <a:latin typeface="Aptos Display" panose="020F0302020204030204"/>
              </a:rPr>
              <a:t>committee</a:t>
            </a:r>
            <a:endParaRPr lang="en-US" sz="2800" dirty="0"/>
          </a:p>
          <a:p>
            <a:pPr lvl="0" rtl="0"/>
            <a:r>
              <a:rPr lang="en-US" sz="2800" dirty="0">
                <a:latin typeface="Aptos Display" panose="020F0302020204030204"/>
              </a:rPr>
              <a:t>Student hosting</a:t>
            </a:r>
            <a:endParaRPr lang="en-US" sz="2800" dirty="0"/>
          </a:p>
          <a:p>
            <a:pPr lvl="0" rtl="0"/>
            <a:r>
              <a:rPr lang="en-US" sz="2800" dirty="0"/>
              <a:t>Campus tours</a:t>
            </a:r>
          </a:p>
          <a:p>
            <a:pPr lvl="0" rtl="0"/>
            <a:r>
              <a:rPr lang="en-US" sz="2800" dirty="0">
                <a:latin typeface="Aptos Display" panose="020F0302020204030204"/>
              </a:rPr>
              <a:t>Facilitate lab visits </a:t>
            </a:r>
            <a:endParaRPr lang="en-US" sz="2800" dirty="0"/>
          </a:p>
          <a:p>
            <a:pPr lvl="0" rtl="0"/>
            <a:r>
              <a:rPr lang="en-US" sz="2800" dirty="0"/>
              <a:t>Attending social events/meals/afternoon tea</a:t>
            </a:r>
          </a:p>
          <a:p>
            <a:pPr lvl="0" rtl="0"/>
            <a:r>
              <a:rPr lang="en-US" dirty="0">
                <a:solidFill>
                  <a:srgbClr val="FF0000"/>
                </a:solidFill>
              </a:rPr>
              <a:t>EXCEPTIONS: those who are qualifying, defending, caring for patients, or in a really bad mood</a:t>
            </a:r>
            <a:endParaRPr lang="en-US" sz="2800" dirty="0">
              <a:solidFill>
                <a:srgbClr val="FF0000"/>
              </a:solidFill>
            </a:endParaRPr>
          </a:p>
          <a:p>
            <a:pPr marL="0" indent="0">
              <a:buNone/>
            </a:pPr>
            <a:endParaRPr lang="en-US" dirty="0"/>
          </a:p>
        </p:txBody>
      </p:sp>
      <p:sp>
        <p:nvSpPr>
          <p:cNvPr id="5" name="TextBox 4">
            <a:extLst>
              <a:ext uri="{FF2B5EF4-FFF2-40B4-BE49-F238E27FC236}">
                <a16:creationId xmlns:a16="http://schemas.microsoft.com/office/drawing/2014/main" id="{CE329314-9793-F031-8D2B-331BB00958AB}"/>
              </a:ext>
            </a:extLst>
          </p:cNvPr>
          <p:cNvSpPr txBox="1"/>
          <p:nvPr/>
        </p:nvSpPr>
        <p:spPr>
          <a:xfrm>
            <a:off x="1144858" y="1414485"/>
            <a:ext cx="9701561" cy="1200329"/>
          </a:xfrm>
          <a:prstGeom prst="rect">
            <a:avLst/>
          </a:prstGeom>
          <a:noFill/>
        </p:spPr>
        <p:txBody>
          <a:bodyPr wrap="square">
            <a:spAutoFit/>
          </a:bodyPr>
          <a:lstStyle/>
          <a:p>
            <a:pPr lvl="0" algn="ctr" rtl="0"/>
            <a:r>
              <a:rPr lang="en-US" sz="3600" dirty="0">
                <a:solidFill>
                  <a:srgbClr val="FF0000"/>
                </a:solidFill>
                <a:latin typeface="Aptos Display" panose="020F0302020204030204"/>
              </a:rPr>
              <a:t>Attend</a:t>
            </a:r>
            <a:r>
              <a:rPr lang="en-US" sz="3600" dirty="0">
                <a:solidFill>
                  <a:srgbClr val="FF0000"/>
                </a:solidFill>
              </a:rPr>
              <a:t> and participate in </a:t>
            </a:r>
            <a:r>
              <a:rPr lang="en-US" sz="3600" dirty="0">
                <a:solidFill>
                  <a:srgbClr val="FF0000"/>
                </a:solidFill>
                <a:latin typeface="Aptos Display" panose="020F0302020204030204"/>
              </a:rPr>
              <a:t>recruitment day events</a:t>
            </a:r>
          </a:p>
          <a:p>
            <a:pPr lvl="0" algn="ctr" rtl="0"/>
            <a:r>
              <a:rPr lang="en-US" sz="3600" dirty="0">
                <a:solidFill>
                  <a:srgbClr val="FF0000"/>
                </a:solidFill>
                <a:latin typeface="Aptos Display" panose="020F0302020204030204"/>
              </a:rPr>
              <a:t>PLAN AHEAD</a:t>
            </a:r>
            <a:endParaRPr lang="en-US" sz="3600" dirty="0">
              <a:solidFill>
                <a:srgbClr val="FF0000"/>
              </a:solidFill>
            </a:endParaRPr>
          </a:p>
        </p:txBody>
      </p:sp>
      <p:cxnSp>
        <p:nvCxnSpPr>
          <p:cNvPr id="6" name="Straight Connector 5">
            <a:extLst>
              <a:ext uri="{FF2B5EF4-FFF2-40B4-BE49-F238E27FC236}">
                <a16:creationId xmlns:a16="http://schemas.microsoft.com/office/drawing/2014/main" id="{17A3491B-45B1-B59F-7B0A-4C9C47D222DE}"/>
              </a:ext>
            </a:extLst>
          </p:cNvPr>
          <p:cNvCxnSpPr>
            <a:cxnSpLocks/>
          </p:cNvCxnSpPr>
          <p:nvPr/>
        </p:nvCxnSpPr>
        <p:spPr>
          <a:xfrm>
            <a:off x="838200" y="1338146"/>
            <a:ext cx="10515600" cy="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1453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908B9F-021F-9F30-38BD-BBCEF4D32A10}"/>
              </a:ext>
            </a:extLst>
          </p:cNvPr>
          <p:cNvSpPr>
            <a:spLocks noGrp="1"/>
          </p:cNvSpPr>
          <p:nvPr>
            <p:ph type="title"/>
          </p:nvPr>
        </p:nvSpPr>
        <p:spPr>
          <a:xfrm>
            <a:off x="838200" y="382873"/>
            <a:ext cx="10515600" cy="1133693"/>
          </a:xfrm>
        </p:spPr>
        <p:txBody>
          <a:bodyPr>
            <a:normAutofit/>
          </a:bodyPr>
          <a:lstStyle/>
          <a:p>
            <a:pPr algn="ctr"/>
            <a:r>
              <a:rPr lang="en-US" sz="5200" dirty="0"/>
              <a:t>MD/PhD Grand Rounds</a:t>
            </a:r>
          </a:p>
        </p:txBody>
      </p:sp>
      <p:graphicFrame>
        <p:nvGraphicFramePr>
          <p:cNvPr id="27" name="Content Placeholder 2">
            <a:extLst>
              <a:ext uri="{FF2B5EF4-FFF2-40B4-BE49-F238E27FC236}">
                <a16:creationId xmlns:a16="http://schemas.microsoft.com/office/drawing/2014/main" id="{3FCA1E92-433D-A6E5-B7EF-81E7860611DD}"/>
              </a:ext>
            </a:extLst>
          </p:cNvPr>
          <p:cNvGraphicFramePr>
            <a:graphicFrameLocks noGrp="1"/>
          </p:cNvGraphicFramePr>
          <p:nvPr>
            <p:ph idx="1"/>
            <p:extLst>
              <p:ext uri="{D42A27DB-BD31-4B8C-83A1-F6EECF244321}">
                <p14:modId xmlns:p14="http://schemas.microsoft.com/office/powerpoint/2010/main" val="2587597005"/>
              </p:ext>
            </p:extLst>
          </p:nvPr>
        </p:nvGraphicFramePr>
        <p:xfrm>
          <a:off x="838200" y="1516566"/>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Straight Connector 2">
            <a:extLst>
              <a:ext uri="{FF2B5EF4-FFF2-40B4-BE49-F238E27FC236}">
                <a16:creationId xmlns:a16="http://schemas.microsoft.com/office/drawing/2014/main" id="{64962166-9A6F-F4DE-F2CA-5A3ABBF732F2}"/>
              </a:ext>
            </a:extLst>
          </p:cNvPr>
          <p:cNvCxnSpPr>
            <a:cxnSpLocks/>
          </p:cNvCxnSpPr>
          <p:nvPr/>
        </p:nvCxnSpPr>
        <p:spPr>
          <a:xfrm>
            <a:off x="838200" y="1349298"/>
            <a:ext cx="105156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63B07666-4EA1-A6FC-A4FA-FBF761FB03FC}"/>
              </a:ext>
            </a:extLst>
          </p:cNvPr>
          <p:cNvSpPr txBox="1"/>
          <p:nvPr/>
        </p:nvSpPr>
        <p:spPr>
          <a:xfrm>
            <a:off x="1148909" y="5869110"/>
            <a:ext cx="9891132" cy="830997"/>
          </a:xfrm>
          <a:prstGeom prst="rect">
            <a:avLst/>
          </a:prstGeom>
          <a:noFill/>
        </p:spPr>
        <p:txBody>
          <a:bodyPr wrap="square" rtlCol="0">
            <a:spAutoFit/>
          </a:bodyPr>
          <a:lstStyle/>
          <a:p>
            <a:pPr algn="ctr"/>
            <a:r>
              <a:rPr lang="en-US" sz="2400" dirty="0">
                <a:solidFill>
                  <a:srgbClr val="FF0000"/>
                </a:solidFill>
              </a:rPr>
              <a:t>These courses meet many of your elective requirements for medical school which can free up your fourth year</a:t>
            </a:r>
          </a:p>
        </p:txBody>
      </p:sp>
    </p:spTree>
    <p:extLst>
      <p:ext uri="{BB962C8B-B14F-4D97-AF65-F5344CB8AC3E}">
        <p14:creationId xmlns:p14="http://schemas.microsoft.com/office/powerpoint/2010/main" val="1772517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958C-3EDF-13AB-9158-434B99DC39FA}"/>
              </a:ext>
            </a:extLst>
          </p:cNvPr>
          <p:cNvSpPr>
            <a:spLocks noGrp="1"/>
          </p:cNvSpPr>
          <p:nvPr>
            <p:ph type="title"/>
          </p:nvPr>
        </p:nvSpPr>
        <p:spPr/>
        <p:txBody>
          <a:bodyPr/>
          <a:lstStyle/>
          <a:p>
            <a:pPr algn="ctr"/>
            <a:r>
              <a:rPr lang="en-US" dirty="0"/>
              <a:t>MD, PhD Grand Rounds; Objectives</a:t>
            </a:r>
          </a:p>
        </p:txBody>
      </p:sp>
      <p:sp>
        <p:nvSpPr>
          <p:cNvPr id="3" name="Content Placeholder 2">
            <a:extLst>
              <a:ext uri="{FF2B5EF4-FFF2-40B4-BE49-F238E27FC236}">
                <a16:creationId xmlns:a16="http://schemas.microsoft.com/office/drawing/2014/main" id="{B171E83A-BDE8-8F4F-B8B7-2D61A59C9444}"/>
              </a:ext>
            </a:extLst>
          </p:cNvPr>
          <p:cNvSpPr>
            <a:spLocks noGrp="1"/>
          </p:cNvSpPr>
          <p:nvPr>
            <p:ph idx="1"/>
          </p:nvPr>
        </p:nvSpPr>
        <p:spPr/>
        <p:txBody>
          <a:bodyPr/>
          <a:lstStyle/>
          <a:p>
            <a:r>
              <a:rPr lang="en-US" sz="2800" dirty="0"/>
              <a:t>Develop clinical reasoning skills for patient care</a:t>
            </a:r>
          </a:p>
          <a:p>
            <a:r>
              <a:rPr lang="en-US" sz="2800" dirty="0"/>
              <a:t>Reinforce basic science concepts during all periods in your training</a:t>
            </a:r>
          </a:p>
          <a:p>
            <a:r>
              <a:rPr lang="en-US" dirty="0"/>
              <a:t>Apply basic science concepts </a:t>
            </a:r>
            <a:r>
              <a:rPr lang="en-US" sz="2800" dirty="0"/>
              <a:t>in the context of clinical care</a:t>
            </a:r>
          </a:p>
          <a:p>
            <a:r>
              <a:rPr lang="en-US" sz="2800" dirty="0"/>
              <a:t>Develop critical thinking skills in the interpretation of clinical studies</a:t>
            </a:r>
          </a:p>
          <a:p>
            <a:r>
              <a:rPr lang="en-US" sz="2800" dirty="0"/>
              <a:t>Develop communication/presentation/teaching skills</a:t>
            </a:r>
          </a:p>
          <a:p>
            <a:r>
              <a:rPr lang="en-US" dirty="0"/>
              <a:t>Provide specific actionable feedback for your colleagues to support their growth</a:t>
            </a:r>
            <a:endParaRPr lang="en-US" sz="2800" dirty="0"/>
          </a:p>
          <a:p>
            <a:endParaRPr lang="en-US" dirty="0"/>
          </a:p>
        </p:txBody>
      </p:sp>
      <p:cxnSp>
        <p:nvCxnSpPr>
          <p:cNvPr id="4" name="Straight Connector 3">
            <a:extLst>
              <a:ext uri="{FF2B5EF4-FFF2-40B4-BE49-F238E27FC236}">
                <a16:creationId xmlns:a16="http://schemas.microsoft.com/office/drawing/2014/main" id="{359A5AC8-440C-35D8-4B4A-3F296A046D68}"/>
              </a:ext>
            </a:extLst>
          </p:cNvPr>
          <p:cNvCxnSpPr>
            <a:cxnSpLocks/>
          </p:cNvCxnSpPr>
          <p:nvPr/>
        </p:nvCxnSpPr>
        <p:spPr>
          <a:xfrm>
            <a:off x="838200" y="1416204"/>
            <a:ext cx="10515600" cy="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8862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6BBB21-1775-7166-8789-750F0DFBD126}"/>
              </a:ext>
            </a:extLst>
          </p:cNvPr>
          <p:cNvSpPr>
            <a:spLocks noGrp="1"/>
          </p:cNvSpPr>
          <p:nvPr>
            <p:ph type="title"/>
          </p:nvPr>
        </p:nvSpPr>
        <p:spPr>
          <a:xfrm>
            <a:off x="838200" y="557188"/>
            <a:ext cx="10515600" cy="1133499"/>
          </a:xfrm>
        </p:spPr>
        <p:txBody>
          <a:bodyPr>
            <a:normAutofit/>
          </a:bodyPr>
          <a:lstStyle/>
          <a:p>
            <a:pPr algn="ctr"/>
            <a:r>
              <a:rPr lang="en-US" sz="5200" dirty="0"/>
              <a:t>2025/6 Grand Rounds Format</a:t>
            </a:r>
          </a:p>
        </p:txBody>
      </p:sp>
      <p:graphicFrame>
        <p:nvGraphicFramePr>
          <p:cNvPr id="54" name="Content Placeholder 2">
            <a:extLst>
              <a:ext uri="{FF2B5EF4-FFF2-40B4-BE49-F238E27FC236}">
                <a16:creationId xmlns:a16="http://schemas.microsoft.com/office/drawing/2014/main" id="{B6AC0F8E-BB85-1A65-5FC2-C0E8E0A22BB1}"/>
              </a:ext>
            </a:extLst>
          </p:cNvPr>
          <p:cNvGraphicFramePr>
            <a:graphicFrameLocks noGrp="1"/>
          </p:cNvGraphicFramePr>
          <p:nvPr>
            <p:ph idx="1"/>
            <p:extLst>
              <p:ext uri="{D42A27DB-BD31-4B8C-83A1-F6EECF244321}">
                <p14:modId xmlns:p14="http://schemas.microsoft.com/office/powerpoint/2010/main" val="401279157"/>
              </p:ext>
            </p:extLst>
          </p:nvPr>
        </p:nvGraphicFramePr>
        <p:xfrm>
          <a:off x="838200" y="1828800"/>
          <a:ext cx="10515600" cy="4716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Straight Connector 2">
            <a:extLst>
              <a:ext uri="{FF2B5EF4-FFF2-40B4-BE49-F238E27FC236}">
                <a16:creationId xmlns:a16="http://schemas.microsoft.com/office/drawing/2014/main" id="{8F340019-0A59-94BF-C104-23E8E70C5671}"/>
              </a:ext>
            </a:extLst>
          </p:cNvPr>
          <p:cNvCxnSpPr>
            <a:cxnSpLocks/>
          </p:cNvCxnSpPr>
          <p:nvPr/>
        </p:nvCxnSpPr>
        <p:spPr>
          <a:xfrm>
            <a:off x="838200" y="1561170"/>
            <a:ext cx="10515600" cy="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3390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D8E6-1816-F77C-7BB9-799A5EA3FB2B}"/>
              </a:ext>
            </a:extLst>
          </p:cNvPr>
          <p:cNvSpPr>
            <a:spLocks noGrp="1"/>
          </p:cNvSpPr>
          <p:nvPr>
            <p:ph type="title"/>
          </p:nvPr>
        </p:nvSpPr>
        <p:spPr/>
        <p:txBody>
          <a:bodyPr/>
          <a:lstStyle/>
          <a:p>
            <a:pPr algn="ctr"/>
            <a:r>
              <a:rPr lang="en-US" dirty="0"/>
              <a:t>Feedback</a:t>
            </a:r>
          </a:p>
        </p:txBody>
      </p:sp>
      <p:sp>
        <p:nvSpPr>
          <p:cNvPr id="3" name="Content Placeholder 2">
            <a:extLst>
              <a:ext uri="{FF2B5EF4-FFF2-40B4-BE49-F238E27FC236}">
                <a16:creationId xmlns:a16="http://schemas.microsoft.com/office/drawing/2014/main" id="{B4185B55-A388-CE10-C784-FF97F8EF420E}"/>
              </a:ext>
            </a:extLst>
          </p:cNvPr>
          <p:cNvSpPr>
            <a:spLocks noGrp="1"/>
          </p:cNvSpPr>
          <p:nvPr>
            <p:ph idx="1"/>
          </p:nvPr>
        </p:nvSpPr>
        <p:spPr>
          <a:xfrm>
            <a:off x="838200" y="1690688"/>
            <a:ext cx="10515600" cy="4351338"/>
          </a:xfrm>
        </p:spPr>
        <p:txBody>
          <a:bodyPr>
            <a:normAutofit lnSpcReduction="10000"/>
          </a:bodyPr>
          <a:lstStyle/>
          <a:p>
            <a:r>
              <a:rPr lang="en-US" dirty="0"/>
              <a:t>OBJECTIVE: so that we can support the growth of our peers</a:t>
            </a:r>
          </a:p>
          <a:p>
            <a:endParaRPr lang="en-US" dirty="0"/>
          </a:p>
          <a:p>
            <a:r>
              <a:rPr lang="en-US" dirty="0"/>
              <a:t>Meaningful feedback:</a:t>
            </a:r>
          </a:p>
          <a:p>
            <a:endParaRPr lang="en-US" dirty="0"/>
          </a:p>
          <a:p>
            <a:endParaRPr lang="en-US" dirty="0"/>
          </a:p>
          <a:p>
            <a:r>
              <a:rPr lang="en-US" dirty="0"/>
              <a:t>Less meaningful feedback: </a:t>
            </a:r>
          </a:p>
          <a:p>
            <a:endParaRPr lang="en-US" dirty="0"/>
          </a:p>
          <a:p>
            <a:pPr marL="0" indent="0">
              <a:buNone/>
            </a:pPr>
            <a:endParaRPr lang="en-US" dirty="0"/>
          </a:p>
          <a:p>
            <a:r>
              <a:rPr lang="en-US" dirty="0"/>
              <a:t>CHANGES FOR 2025/2026?</a:t>
            </a:r>
          </a:p>
        </p:txBody>
      </p:sp>
      <p:cxnSp>
        <p:nvCxnSpPr>
          <p:cNvPr id="4" name="Straight Connector 3">
            <a:extLst>
              <a:ext uri="{FF2B5EF4-FFF2-40B4-BE49-F238E27FC236}">
                <a16:creationId xmlns:a16="http://schemas.microsoft.com/office/drawing/2014/main" id="{DC3F2811-CC4D-D35D-8C8B-F81C1E8FFDF4}"/>
              </a:ext>
            </a:extLst>
          </p:cNvPr>
          <p:cNvCxnSpPr>
            <a:cxnSpLocks/>
          </p:cNvCxnSpPr>
          <p:nvPr/>
        </p:nvCxnSpPr>
        <p:spPr>
          <a:xfrm>
            <a:off x="838200" y="1449658"/>
            <a:ext cx="10515600" cy="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878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8717-0EBA-1007-F12E-A12A7C8A9C6D}"/>
              </a:ext>
            </a:extLst>
          </p:cNvPr>
          <p:cNvSpPr>
            <a:spLocks noGrp="1"/>
          </p:cNvSpPr>
          <p:nvPr>
            <p:ph type="title"/>
          </p:nvPr>
        </p:nvSpPr>
        <p:spPr/>
        <p:txBody>
          <a:bodyPr/>
          <a:lstStyle/>
          <a:p>
            <a:pPr algn="ctr"/>
            <a:r>
              <a:rPr lang="en-US" dirty="0"/>
              <a:t>Ground rules and Values</a:t>
            </a:r>
          </a:p>
        </p:txBody>
      </p:sp>
      <p:sp>
        <p:nvSpPr>
          <p:cNvPr id="3" name="Content Placeholder 2">
            <a:extLst>
              <a:ext uri="{FF2B5EF4-FFF2-40B4-BE49-F238E27FC236}">
                <a16:creationId xmlns:a16="http://schemas.microsoft.com/office/drawing/2014/main" id="{1BE93EF8-1EF8-A6F3-5DF1-A2BAD2C80F0E}"/>
              </a:ext>
            </a:extLst>
          </p:cNvPr>
          <p:cNvSpPr>
            <a:spLocks noGrp="1"/>
          </p:cNvSpPr>
          <p:nvPr>
            <p:ph idx="1"/>
          </p:nvPr>
        </p:nvSpPr>
        <p:spPr/>
        <p:txBody>
          <a:bodyPr/>
          <a:lstStyle/>
          <a:p>
            <a:r>
              <a:rPr lang="en-US" dirty="0"/>
              <a:t>Interrupt whenever you would like</a:t>
            </a:r>
          </a:p>
          <a:p>
            <a:r>
              <a:rPr lang="en-US" dirty="0"/>
              <a:t>We will take notes on all of your comments</a:t>
            </a:r>
          </a:p>
          <a:p>
            <a:r>
              <a:rPr lang="en-US" dirty="0"/>
              <a:t>We value all of your feedback</a:t>
            </a:r>
          </a:p>
          <a:p>
            <a:r>
              <a:rPr lang="en-US" dirty="0"/>
              <a:t>We are interested in making this a better program</a:t>
            </a:r>
          </a:p>
          <a:p>
            <a:endParaRPr lang="en-US" dirty="0"/>
          </a:p>
        </p:txBody>
      </p:sp>
      <p:cxnSp>
        <p:nvCxnSpPr>
          <p:cNvPr id="4" name="Straight Connector 3">
            <a:extLst>
              <a:ext uri="{FF2B5EF4-FFF2-40B4-BE49-F238E27FC236}">
                <a16:creationId xmlns:a16="http://schemas.microsoft.com/office/drawing/2014/main" id="{6155C9E2-FB29-C5EE-5E89-A30798076B2E}"/>
              </a:ext>
            </a:extLst>
          </p:cNvPr>
          <p:cNvCxnSpPr>
            <a:cxnSpLocks/>
          </p:cNvCxnSpPr>
          <p:nvPr/>
        </p:nvCxnSpPr>
        <p:spPr>
          <a:xfrm>
            <a:off x="838200" y="1561171"/>
            <a:ext cx="10515600" cy="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113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33E29-916A-AD85-7AAE-E8ED69720C20}"/>
              </a:ext>
            </a:extLst>
          </p:cNvPr>
          <p:cNvSpPr>
            <a:spLocks noGrp="1"/>
          </p:cNvSpPr>
          <p:nvPr>
            <p:ph type="title"/>
          </p:nvPr>
        </p:nvSpPr>
        <p:spPr/>
        <p:txBody>
          <a:bodyPr/>
          <a:lstStyle/>
          <a:p>
            <a:pPr algn="ctr"/>
            <a:r>
              <a:rPr lang="en-US" dirty="0"/>
              <a:t>2025/2026 Grand Rounds Schedule</a:t>
            </a:r>
          </a:p>
        </p:txBody>
      </p:sp>
      <p:sp>
        <p:nvSpPr>
          <p:cNvPr id="3" name="Content Placeholder 2">
            <a:extLst>
              <a:ext uri="{FF2B5EF4-FFF2-40B4-BE49-F238E27FC236}">
                <a16:creationId xmlns:a16="http://schemas.microsoft.com/office/drawing/2014/main" id="{A559CF8B-9503-45D2-FFA5-C44AFF8AB001}"/>
              </a:ext>
            </a:extLst>
          </p:cNvPr>
          <p:cNvSpPr>
            <a:spLocks noGrp="1"/>
          </p:cNvSpPr>
          <p:nvPr>
            <p:ph idx="1"/>
          </p:nvPr>
        </p:nvSpPr>
        <p:spPr/>
        <p:txBody>
          <a:bodyPr/>
          <a:lstStyle/>
          <a:p>
            <a:r>
              <a:rPr lang="en-US" dirty="0">
                <a:latin typeface="Arial"/>
                <a:cs typeface="Arial"/>
              </a:rPr>
              <a:t>August – April, Thursdays 5-6 (food at 4:30)</a:t>
            </a:r>
          </a:p>
          <a:p>
            <a:r>
              <a:rPr lang="en-US" dirty="0">
                <a:latin typeface="Arial"/>
                <a:cs typeface="Arial"/>
              </a:rPr>
              <a:t>Breaks: 1 week Thanksgiving  + 3 Weeks Winter Holiday</a:t>
            </a:r>
          </a:p>
          <a:p>
            <a:r>
              <a:rPr lang="en-US" dirty="0">
                <a:latin typeface="Arial"/>
                <a:cs typeface="Arial"/>
              </a:rPr>
              <a:t>There will be Zoom GR this year</a:t>
            </a:r>
          </a:p>
          <a:p>
            <a:pPr lvl="1"/>
            <a:r>
              <a:rPr lang="en-US" sz="2000" dirty="0">
                <a:latin typeface="Arial"/>
                <a:cs typeface="Arial"/>
              </a:rPr>
              <a:t>Cameras on</a:t>
            </a:r>
          </a:p>
          <a:p>
            <a:r>
              <a:rPr lang="en-US" dirty="0">
                <a:latin typeface="Arial"/>
                <a:cs typeface="Arial"/>
              </a:rPr>
              <a:t>Total: about 26 (we had 22 this year)</a:t>
            </a:r>
          </a:p>
          <a:p>
            <a:endParaRPr lang="en-US" dirty="0">
              <a:latin typeface="Arial"/>
              <a:cs typeface="Arial"/>
            </a:endParaRPr>
          </a:p>
          <a:p>
            <a:r>
              <a:rPr lang="en-US" dirty="0">
                <a:latin typeface="Arial"/>
                <a:cs typeface="Arial"/>
              </a:rPr>
              <a:t>Alternative dates/times/formats that meet our objectives? </a:t>
            </a:r>
          </a:p>
          <a:p>
            <a:endParaRPr lang="en-US" dirty="0"/>
          </a:p>
        </p:txBody>
      </p:sp>
      <p:cxnSp>
        <p:nvCxnSpPr>
          <p:cNvPr id="4" name="Straight Connector 3">
            <a:extLst>
              <a:ext uri="{FF2B5EF4-FFF2-40B4-BE49-F238E27FC236}">
                <a16:creationId xmlns:a16="http://schemas.microsoft.com/office/drawing/2014/main" id="{0AC497CB-A579-D9C1-C161-3CA20E694461}"/>
              </a:ext>
            </a:extLst>
          </p:cNvPr>
          <p:cNvCxnSpPr>
            <a:cxnSpLocks/>
          </p:cNvCxnSpPr>
          <p:nvPr/>
        </p:nvCxnSpPr>
        <p:spPr>
          <a:xfrm>
            <a:off x="838200" y="1561170"/>
            <a:ext cx="10515600" cy="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5313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A7D888-FDD1-1D07-1BC7-E77D659DBE20}"/>
              </a:ext>
            </a:extLst>
          </p:cNvPr>
          <p:cNvSpPr>
            <a:spLocks noGrp="1"/>
          </p:cNvSpPr>
          <p:nvPr>
            <p:ph type="title"/>
          </p:nvPr>
        </p:nvSpPr>
        <p:spPr>
          <a:xfrm>
            <a:off x="1129980" y="503948"/>
            <a:ext cx="9888496" cy="900131"/>
          </a:xfrm>
        </p:spPr>
        <p:txBody>
          <a:bodyPr anchor="t">
            <a:normAutofit/>
          </a:bodyPr>
          <a:lstStyle/>
          <a:p>
            <a:pPr algn="ctr"/>
            <a:r>
              <a:rPr lang="en-US" dirty="0">
                <a:solidFill>
                  <a:schemeClr val="bg1"/>
                </a:solidFill>
                <a:ea typeface="+mj-lt"/>
                <a:cs typeface="+mj-lt"/>
              </a:rPr>
              <a:t>2025/6 Grand Rounds P/F</a:t>
            </a:r>
          </a:p>
          <a:p>
            <a:pPr algn="ctr"/>
            <a:endParaRPr lang="en-US" dirty="0">
              <a:solidFill>
                <a:schemeClr val="bg1"/>
              </a:solidFill>
            </a:endParaRPr>
          </a:p>
        </p:txBody>
      </p:sp>
      <p:sp>
        <p:nvSpPr>
          <p:cNvPr id="23" name="Rectangle 22">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0DCEE4-D7D7-7B5C-C4E3-D35098A7ECB5}"/>
              </a:ext>
            </a:extLst>
          </p:cNvPr>
          <p:cNvSpPr>
            <a:spLocks noGrp="1"/>
          </p:cNvSpPr>
          <p:nvPr>
            <p:ph idx="1"/>
          </p:nvPr>
        </p:nvSpPr>
        <p:spPr>
          <a:xfrm>
            <a:off x="228600" y="1859348"/>
            <a:ext cx="11691257" cy="4827944"/>
          </a:xfrm>
        </p:spPr>
        <p:txBody>
          <a:bodyPr vert="horz" lIns="91440" tIns="45720" rIns="91440" bIns="45720" rtlCol="0" anchor="t">
            <a:normAutofit/>
          </a:bodyPr>
          <a:lstStyle/>
          <a:p>
            <a:pPr marL="457200" lvl="1" indent="0">
              <a:buNone/>
            </a:pPr>
            <a:r>
              <a:rPr lang="en-US" sz="2000" dirty="0">
                <a:latin typeface="Arial"/>
                <a:cs typeface="Arial"/>
              </a:rPr>
              <a:t>Attendance policy</a:t>
            </a:r>
          </a:p>
          <a:p>
            <a:pPr lvl="2">
              <a:buFont typeface="Wingdings,Sans-Serif" panose="020B0604020202020204" pitchFamily="34" charset="0"/>
              <a:buChar char="§"/>
            </a:pPr>
            <a:r>
              <a:rPr lang="en-US" dirty="0">
                <a:latin typeface="Arial"/>
                <a:cs typeface="Arial"/>
              </a:rPr>
              <a:t>70% attendance; reporting to Andrea is most important</a:t>
            </a:r>
          </a:p>
          <a:p>
            <a:pPr lvl="3">
              <a:buFont typeface="Wingdings,Sans-Serif" panose="020B0604020202020204" pitchFamily="34" charset="0"/>
              <a:buChar char="§"/>
            </a:pPr>
            <a:r>
              <a:rPr lang="en-US" sz="2000" dirty="0">
                <a:solidFill>
                  <a:srgbClr val="FF0000"/>
                </a:solidFill>
                <a:latin typeface="Arial"/>
                <a:cs typeface="Arial"/>
              </a:rPr>
              <a:t>&lt;70% absences will result in an F, communication is key (we'll talk before this could possibly happen)</a:t>
            </a:r>
          </a:p>
          <a:p>
            <a:pPr lvl="2">
              <a:buFont typeface="Wingdings,Sans-Serif" panose="020B0604020202020204" pitchFamily="34" charset="0"/>
              <a:buChar char="§"/>
            </a:pPr>
            <a:endParaRPr lang="en-US" dirty="0">
              <a:latin typeface="Arial" panose="020B0604020202020204" pitchFamily="34" charset="0"/>
              <a:cs typeface="Arial" panose="020B0604020202020204" pitchFamily="34" charset="0"/>
            </a:endParaRPr>
          </a:p>
          <a:p>
            <a:pPr lvl="2">
              <a:buFont typeface="Wingdings,Sans-Serif" panose="020B0604020202020204" pitchFamily="34" charset="0"/>
              <a:buChar char="§"/>
            </a:pPr>
            <a:r>
              <a:rPr lang="en-US" dirty="0">
                <a:latin typeface="Arial"/>
                <a:cs typeface="Arial"/>
              </a:rPr>
              <a:t>Attendance taken with Feedback Form (Feedback Forms only accepted if you attend)</a:t>
            </a:r>
            <a:endParaRPr lang="en-US" dirty="0">
              <a:latin typeface="Arial" panose="020B0604020202020204" pitchFamily="34" charset="0"/>
              <a:cs typeface="Arial" panose="020B0604020202020204" pitchFamily="34" charset="0"/>
            </a:endParaRPr>
          </a:p>
          <a:p>
            <a:pPr lvl="3">
              <a:buFont typeface="Wingdings,Sans-Serif" panose="020B0604020202020204" pitchFamily="34" charset="0"/>
              <a:buChar char="§"/>
            </a:pPr>
            <a:r>
              <a:rPr lang="en-US" sz="2000" dirty="0">
                <a:solidFill>
                  <a:schemeClr val="accent6"/>
                </a:solidFill>
                <a:latin typeface="Arial"/>
                <a:cs typeface="Arial"/>
              </a:rPr>
              <a:t>Present:</a:t>
            </a:r>
            <a:r>
              <a:rPr lang="en-US" sz="2000" dirty="0">
                <a:latin typeface="Arial"/>
                <a:cs typeface="Arial"/>
              </a:rPr>
              <a:t> </a:t>
            </a:r>
          </a:p>
          <a:p>
            <a:pPr lvl="4">
              <a:buFont typeface="Courier New" panose="020B0604020202020204" pitchFamily="34" charset="0"/>
              <a:buChar char="o"/>
            </a:pPr>
            <a:r>
              <a:rPr lang="en-US" sz="2000" dirty="0">
                <a:latin typeface="Arial"/>
                <a:cs typeface="Arial"/>
              </a:rPr>
              <a:t>Attending</a:t>
            </a:r>
          </a:p>
          <a:p>
            <a:pPr lvl="4">
              <a:buFont typeface="Courier New" panose="020B0604020202020204" pitchFamily="34" charset="0"/>
              <a:buChar char="o"/>
            </a:pPr>
            <a:r>
              <a:rPr lang="en-US" sz="2000" dirty="0">
                <a:latin typeface="Arial"/>
                <a:cs typeface="Arial"/>
              </a:rPr>
              <a:t>Submission of a complete feedback form with thoughtful, specific comments for the presenter</a:t>
            </a:r>
            <a:endParaRPr lang="en-US" sz="2000" dirty="0">
              <a:latin typeface="Arial" panose="020B0604020202020204" pitchFamily="34" charset="0"/>
              <a:cs typeface="Arial" panose="020B0604020202020204" pitchFamily="34" charset="0"/>
            </a:endParaRPr>
          </a:p>
          <a:p>
            <a:pPr lvl="3">
              <a:buFont typeface="Wingdings,Sans-Serif" panose="020B0604020202020204" pitchFamily="34" charset="0"/>
              <a:buChar char="§"/>
            </a:pPr>
            <a:r>
              <a:rPr lang="en-US" sz="2000" dirty="0">
                <a:solidFill>
                  <a:srgbClr val="FF0000"/>
                </a:solidFill>
                <a:latin typeface="Arial"/>
                <a:cs typeface="Arial"/>
              </a:rPr>
              <a:t>Absent: </a:t>
            </a:r>
          </a:p>
          <a:p>
            <a:pPr lvl="4">
              <a:buFont typeface="Courier New" panose="020B0604020202020204" pitchFamily="34" charset="0"/>
              <a:buChar char="o"/>
            </a:pPr>
            <a:r>
              <a:rPr lang="en-US" sz="2000" dirty="0">
                <a:latin typeface="Arial"/>
                <a:cs typeface="Arial"/>
              </a:rPr>
              <a:t>Not attending</a:t>
            </a:r>
          </a:p>
          <a:p>
            <a:pPr lvl="4">
              <a:buFont typeface="Courier New" panose="020B0604020202020204" pitchFamily="34" charset="0"/>
              <a:buChar char="o"/>
            </a:pPr>
            <a:r>
              <a:rPr lang="en-US" sz="2000" dirty="0">
                <a:latin typeface="Arial"/>
                <a:cs typeface="Arial"/>
              </a:rPr>
              <a:t>Incomplete or unsatisfactory feedback form (Andrea will send back for resubmission, as needed) </a:t>
            </a:r>
          </a:p>
          <a:p>
            <a:endParaRPr lang="en-US" sz="2000" dirty="0">
              <a:latin typeface="Aptos" panose="020B0004020202020204"/>
              <a:cs typeface="Arial"/>
            </a:endParaRPr>
          </a:p>
        </p:txBody>
      </p:sp>
    </p:spTree>
    <p:extLst>
      <p:ext uri="{BB962C8B-B14F-4D97-AF65-F5344CB8AC3E}">
        <p14:creationId xmlns:p14="http://schemas.microsoft.com/office/powerpoint/2010/main" val="1517346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55605-D421-DA42-27E8-FF5536E20D07}"/>
              </a:ext>
            </a:extLst>
          </p:cNvPr>
          <p:cNvSpPr>
            <a:spLocks noGrp="1"/>
          </p:cNvSpPr>
          <p:nvPr>
            <p:ph type="title"/>
          </p:nvPr>
        </p:nvSpPr>
        <p:spPr/>
        <p:txBody>
          <a:bodyPr>
            <a:normAutofit/>
          </a:bodyPr>
          <a:lstStyle/>
          <a:p>
            <a:pPr algn="ctr"/>
            <a:r>
              <a:rPr lang="en-US" sz="4000" dirty="0">
                <a:latin typeface="Aptos Display" panose="020F0302020204030204"/>
              </a:rPr>
              <a:t>MDPH</a:t>
            </a:r>
            <a:r>
              <a:rPr lang="en-US" sz="4000" dirty="0"/>
              <a:t> 603 MD/PhD Clinical Skills and Patient Care</a:t>
            </a:r>
          </a:p>
        </p:txBody>
      </p:sp>
      <p:sp>
        <p:nvSpPr>
          <p:cNvPr id="3" name="Content Placeholder 2">
            <a:extLst>
              <a:ext uri="{FF2B5EF4-FFF2-40B4-BE49-F238E27FC236}">
                <a16:creationId xmlns:a16="http://schemas.microsoft.com/office/drawing/2014/main" id="{7FCB20FC-80A2-9DE7-05AF-6ABE3711A167}"/>
              </a:ext>
            </a:extLst>
          </p:cNvPr>
          <p:cNvSpPr>
            <a:spLocks noGrp="1"/>
          </p:cNvSpPr>
          <p:nvPr>
            <p:ph idx="1"/>
          </p:nvPr>
        </p:nvSpPr>
        <p:spPr>
          <a:xfrm>
            <a:off x="838200" y="1795347"/>
            <a:ext cx="10515600" cy="4873082"/>
          </a:xfrm>
        </p:spPr>
        <p:txBody>
          <a:bodyPr>
            <a:normAutofit fontScale="92500" lnSpcReduction="10000"/>
          </a:bodyPr>
          <a:lstStyle/>
          <a:p>
            <a:r>
              <a:rPr lang="en-US" dirty="0"/>
              <a:t>OBJECTIVE:</a:t>
            </a:r>
          </a:p>
          <a:p>
            <a:pPr lvl="1"/>
            <a:r>
              <a:rPr lang="en-US" dirty="0"/>
              <a:t>To learn, reinforce, and practice clinical interviewing and physical exam skills during your dissertation work to facilitate your transition to MSIII</a:t>
            </a:r>
          </a:p>
          <a:p>
            <a:r>
              <a:rPr lang="en-US" dirty="0"/>
              <a:t>Current format:</a:t>
            </a:r>
          </a:p>
          <a:p>
            <a:pPr lvl="1"/>
            <a:r>
              <a:rPr lang="en-US" dirty="0"/>
              <a:t>4 hours of clinical ‘shadowing’ per month with a mentor</a:t>
            </a:r>
          </a:p>
          <a:p>
            <a:pPr lvl="1"/>
            <a:r>
              <a:rPr lang="en-US" dirty="0"/>
              <a:t>Standardized patient encounters</a:t>
            </a:r>
          </a:p>
          <a:p>
            <a:r>
              <a:rPr lang="en-US" dirty="0"/>
              <a:t>Proposed format: </a:t>
            </a:r>
          </a:p>
          <a:p>
            <a:pPr lvl="1"/>
            <a:r>
              <a:rPr lang="en-US" dirty="0"/>
              <a:t>Standardized patient encounters (once per semester)</a:t>
            </a:r>
          </a:p>
          <a:p>
            <a:pPr lvl="1"/>
            <a:r>
              <a:rPr lang="en-US" dirty="0"/>
              <a:t>‘morning report’ style patient presentations from clinical shadowing experiences</a:t>
            </a:r>
          </a:p>
          <a:p>
            <a:pPr lvl="1"/>
            <a:r>
              <a:rPr lang="en-US" dirty="0"/>
              <a:t>Clinical reasoning workshops</a:t>
            </a:r>
          </a:p>
          <a:p>
            <a:pPr lvl="1"/>
            <a:r>
              <a:rPr lang="en-US" dirty="0"/>
              <a:t>Physical exam workshops</a:t>
            </a:r>
          </a:p>
          <a:p>
            <a:pPr lvl="1"/>
            <a:r>
              <a:rPr lang="en-US" dirty="0"/>
              <a:t>Motivational interviewing workshops</a:t>
            </a:r>
          </a:p>
          <a:p>
            <a:pPr lvl="1"/>
            <a:r>
              <a:rPr lang="en-US" dirty="0"/>
              <a:t>4 hours of clinical shadowing per month on the ‘off’ months with more formalized expectations</a:t>
            </a:r>
          </a:p>
        </p:txBody>
      </p:sp>
      <p:cxnSp>
        <p:nvCxnSpPr>
          <p:cNvPr id="4" name="Straight Connector 3">
            <a:extLst>
              <a:ext uri="{FF2B5EF4-FFF2-40B4-BE49-F238E27FC236}">
                <a16:creationId xmlns:a16="http://schemas.microsoft.com/office/drawing/2014/main" id="{B7DF4723-9CAA-C3F3-ED13-CA814AAD05B1}"/>
              </a:ext>
            </a:extLst>
          </p:cNvPr>
          <p:cNvCxnSpPr>
            <a:cxnSpLocks/>
          </p:cNvCxnSpPr>
          <p:nvPr/>
        </p:nvCxnSpPr>
        <p:spPr>
          <a:xfrm>
            <a:off x="838200" y="1605775"/>
            <a:ext cx="10515600" cy="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6966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5949DF-CD43-76CA-8874-974149E543C0}"/>
              </a:ext>
            </a:extLst>
          </p:cNvPr>
          <p:cNvSpPr>
            <a:spLocks noGrp="1"/>
          </p:cNvSpPr>
          <p:nvPr>
            <p:ph type="title"/>
          </p:nvPr>
        </p:nvSpPr>
        <p:spPr>
          <a:xfrm>
            <a:off x="770393" y="251074"/>
            <a:ext cx="10923253" cy="1253780"/>
          </a:xfrm>
        </p:spPr>
        <p:txBody>
          <a:bodyPr vert="horz" lIns="91440" tIns="45720" rIns="91440" bIns="45720" rtlCol="0" anchor="t">
            <a:noAutofit/>
          </a:bodyPr>
          <a:lstStyle/>
          <a:p>
            <a:pPr algn="ctr"/>
            <a:r>
              <a:rPr lang="en-US" dirty="0">
                <a:solidFill>
                  <a:schemeClr val="bg1"/>
                </a:solidFill>
              </a:rPr>
              <a:t>Ways to get more involved in the MD, PhD program…</a:t>
            </a:r>
          </a:p>
        </p:txBody>
      </p:sp>
      <p:sp>
        <p:nvSpPr>
          <p:cNvPr id="45" name="Rectangle 44">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7501BC-93D7-ED0B-46C2-1103FAEAC6BE}"/>
              </a:ext>
            </a:extLst>
          </p:cNvPr>
          <p:cNvSpPr>
            <a:spLocks noGrp="1"/>
          </p:cNvSpPr>
          <p:nvPr>
            <p:ph idx="1"/>
          </p:nvPr>
        </p:nvSpPr>
        <p:spPr>
          <a:xfrm>
            <a:off x="373613" y="1839390"/>
            <a:ext cx="11444764" cy="4684074"/>
          </a:xfrm>
        </p:spPr>
        <p:txBody>
          <a:bodyPr vert="horz" lIns="91440" tIns="45720" rIns="91440" bIns="45720" rtlCol="0" anchor="t">
            <a:normAutofit fontScale="92500" lnSpcReduction="20000"/>
          </a:bodyPr>
          <a:lstStyle/>
          <a:p>
            <a:pPr marL="457200" lvl="1" indent="0">
              <a:buNone/>
            </a:pPr>
            <a:endParaRPr lang="en-US" sz="2000" dirty="0">
              <a:latin typeface="Arial"/>
              <a:cs typeface="Arial"/>
            </a:endParaRPr>
          </a:p>
          <a:p>
            <a:pPr lvl="1"/>
            <a:r>
              <a:rPr lang="en-US" sz="3200" dirty="0">
                <a:latin typeface="Arial"/>
                <a:cs typeface="Arial"/>
              </a:rPr>
              <a:t>MD/PhD orientation committee (June 2-6)</a:t>
            </a:r>
          </a:p>
          <a:p>
            <a:pPr lvl="2"/>
            <a:r>
              <a:rPr lang="en-US" sz="2800" dirty="0" err="1">
                <a:latin typeface="Arial"/>
                <a:cs typeface="Arial"/>
              </a:rPr>
              <a:t>Sanaea</a:t>
            </a:r>
            <a:r>
              <a:rPr lang="en-US" sz="2800" dirty="0">
                <a:latin typeface="Arial"/>
                <a:cs typeface="Arial"/>
              </a:rPr>
              <a:t> + ?</a:t>
            </a:r>
            <a:endParaRPr lang="en-US" sz="2800" dirty="0">
              <a:latin typeface="Arial" panose="020B0604020202020204" pitchFamily="34" charset="0"/>
              <a:cs typeface="Arial" panose="020B0604020202020204" pitchFamily="34" charset="0"/>
            </a:endParaRPr>
          </a:p>
          <a:p>
            <a:pPr lvl="1"/>
            <a:r>
              <a:rPr lang="en-US" sz="3200" dirty="0">
                <a:latin typeface="Arial"/>
                <a:cs typeface="Arial"/>
              </a:rPr>
              <a:t>Social committee</a:t>
            </a:r>
          </a:p>
          <a:p>
            <a:pPr lvl="2"/>
            <a:r>
              <a:rPr lang="en-US" sz="2400" dirty="0">
                <a:latin typeface="Arial"/>
                <a:cs typeface="Arial"/>
              </a:rPr>
              <a:t>Kevin + ?</a:t>
            </a:r>
          </a:p>
          <a:p>
            <a:pPr lvl="1"/>
            <a:r>
              <a:rPr lang="en-US" sz="3200" dirty="0">
                <a:latin typeface="Arial"/>
                <a:cs typeface="Arial"/>
              </a:rPr>
              <a:t>Recruitment panel</a:t>
            </a:r>
            <a:endParaRPr lang="en-US" sz="3200" dirty="0">
              <a:latin typeface="Aptos" panose="020B0004020202020204"/>
              <a:cs typeface="Arial"/>
            </a:endParaRPr>
          </a:p>
          <a:p>
            <a:pPr lvl="1"/>
            <a:r>
              <a:rPr lang="en-US" sz="3200" dirty="0">
                <a:latin typeface="Aptos" panose="020B0004020202020204"/>
                <a:cs typeface="Arial"/>
              </a:rPr>
              <a:t>SURF JC</a:t>
            </a:r>
          </a:p>
          <a:p>
            <a:pPr lvl="1"/>
            <a:r>
              <a:rPr lang="en-US" sz="3200" dirty="0">
                <a:latin typeface="Aptos" panose="020B0004020202020204"/>
                <a:cs typeface="Arial"/>
              </a:rPr>
              <a:t>Transition panels</a:t>
            </a:r>
          </a:p>
          <a:p>
            <a:pPr lvl="1"/>
            <a:r>
              <a:rPr lang="en-US" sz="3200" dirty="0">
                <a:latin typeface="Aptos" panose="020B0004020202020204"/>
                <a:cs typeface="Arial"/>
              </a:rPr>
              <a:t>Student mentorship</a:t>
            </a:r>
          </a:p>
          <a:p>
            <a:pPr lvl="1"/>
            <a:r>
              <a:rPr lang="en-US" sz="3200" dirty="0">
                <a:latin typeface="Aptos" panose="020B0004020202020204"/>
                <a:cs typeface="Arial"/>
              </a:rPr>
              <a:t>Tri-institutional conference</a:t>
            </a:r>
          </a:p>
          <a:p>
            <a:pPr lvl="1"/>
            <a:r>
              <a:rPr lang="en-US" sz="3200" dirty="0">
                <a:latin typeface="Aptos" panose="020B0004020202020204"/>
                <a:cs typeface="Arial"/>
              </a:rPr>
              <a:t>Grant writing class workshop tutor</a:t>
            </a:r>
          </a:p>
          <a:p>
            <a:pPr lvl="1"/>
            <a:r>
              <a:rPr lang="en-US" sz="3200" dirty="0">
                <a:latin typeface="Aptos" panose="020B0004020202020204"/>
                <a:cs typeface="Arial"/>
              </a:rPr>
              <a:t>Alumni liaison</a:t>
            </a:r>
            <a:endParaRPr lang="en-US" sz="3200" dirty="0">
              <a:latin typeface="Arial"/>
              <a:cs typeface="Arial"/>
            </a:endParaRPr>
          </a:p>
        </p:txBody>
      </p:sp>
    </p:spTree>
    <p:extLst>
      <p:ext uri="{BB962C8B-B14F-4D97-AF65-F5344CB8AC3E}">
        <p14:creationId xmlns:p14="http://schemas.microsoft.com/office/powerpoint/2010/main" val="590442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5949DF-CD43-76CA-8874-974149E543C0}"/>
              </a:ext>
            </a:extLst>
          </p:cNvPr>
          <p:cNvSpPr>
            <a:spLocks noGrp="1"/>
          </p:cNvSpPr>
          <p:nvPr>
            <p:ph type="title"/>
          </p:nvPr>
        </p:nvSpPr>
        <p:spPr>
          <a:xfrm>
            <a:off x="607502" y="101706"/>
            <a:ext cx="11235286" cy="1693141"/>
          </a:xfrm>
        </p:spPr>
        <p:txBody>
          <a:bodyPr vert="horz" lIns="91440" tIns="45720" rIns="91440" bIns="45720" rtlCol="0" anchor="t">
            <a:noAutofit/>
          </a:bodyPr>
          <a:lstStyle/>
          <a:p>
            <a:pPr algn="ctr"/>
            <a:r>
              <a:rPr lang="en-US" sz="3600" dirty="0">
                <a:solidFill>
                  <a:schemeClr val="bg1"/>
                </a:solidFill>
              </a:rPr>
              <a:t>MD/PhD Picnic</a:t>
            </a:r>
            <a:br>
              <a:rPr lang="en-US" sz="3600" dirty="0"/>
            </a:br>
            <a:br>
              <a:rPr lang="en-US" sz="3600" dirty="0"/>
            </a:br>
            <a:r>
              <a:rPr lang="en-US" sz="3600" dirty="0">
                <a:solidFill>
                  <a:schemeClr val="bg1"/>
                </a:solidFill>
              </a:rPr>
              <a:t>Social Committee + Orientation Committee to help plan?</a:t>
            </a:r>
          </a:p>
        </p:txBody>
      </p:sp>
      <p:sp>
        <p:nvSpPr>
          <p:cNvPr id="4" name="Content Placeholder 3">
            <a:extLst>
              <a:ext uri="{FF2B5EF4-FFF2-40B4-BE49-F238E27FC236}">
                <a16:creationId xmlns:a16="http://schemas.microsoft.com/office/drawing/2014/main" id="{9DCA5F92-FFD9-F086-6BB9-729743B13EAF}"/>
              </a:ext>
            </a:extLst>
          </p:cNvPr>
          <p:cNvSpPr>
            <a:spLocks noGrp="1"/>
          </p:cNvSpPr>
          <p:nvPr>
            <p:ph idx="1"/>
          </p:nvPr>
        </p:nvSpPr>
        <p:spPr/>
        <p:txBody>
          <a:bodyPr vert="horz" lIns="91440" tIns="45720" rIns="91440" bIns="45720" rtlCol="0" anchor="t">
            <a:normAutofit/>
          </a:bodyPr>
          <a:lstStyle/>
          <a:p>
            <a:r>
              <a:rPr lang="en-US" dirty="0"/>
              <a:t>Week of June 9, June 23rd or Week of July 14th </a:t>
            </a:r>
          </a:p>
        </p:txBody>
      </p:sp>
    </p:spTree>
    <p:extLst>
      <p:ext uri="{BB962C8B-B14F-4D97-AF65-F5344CB8AC3E}">
        <p14:creationId xmlns:p14="http://schemas.microsoft.com/office/powerpoint/2010/main" val="1789246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5949DF-CD43-76CA-8874-974149E543C0}"/>
              </a:ext>
            </a:extLst>
          </p:cNvPr>
          <p:cNvSpPr>
            <a:spLocks noGrp="1"/>
          </p:cNvSpPr>
          <p:nvPr>
            <p:ph type="title"/>
          </p:nvPr>
        </p:nvSpPr>
        <p:spPr>
          <a:xfrm>
            <a:off x="682816" y="380812"/>
            <a:ext cx="10464426" cy="1045218"/>
          </a:xfrm>
        </p:spPr>
        <p:txBody>
          <a:bodyPr vert="horz" lIns="91440" tIns="45720" rIns="91440" bIns="45720" rtlCol="0" anchor="t">
            <a:noAutofit/>
          </a:bodyPr>
          <a:lstStyle/>
          <a:p>
            <a:pPr algn="ctr"/>
            <a:r>
              <a:rPr lang="en-US" dirty="0">
                <a:solidFill>
                  <a:schemeClr val="bg1"/>
                </a:solidFill>
              </a:rPr>
              <a:t>Summer Workshops/Events</a:t>
            </a:r>
          </a:p>
        </p:txBody>
      </p:sp>
      <p:sp>
        <p:nvSpPr>
          <p:cNvPr id="4" name="Content Placeholder 3">
            <a:extLst>
              <a:ext uri="{FF2B5EF4-FFF2-40B4-BE49-F238E27FC236}">
                <a16:creationId xmlns:a16="http://schemas.microsoft.com/office/drawing/2014/main" id="{D4BBA8A5-BCB6-45C7-1AB6-724A8915279C}"/>
              </a:ext>
            </a:extLst>
          </p:cNvPr>
          <p:cNvSpPr>
            <a:spLocks noGrp="1"/>
          </p:cNvSpPr>
          <p:nvPr>
            <p:ph idx="1"/>
          </p:nvPr>
        </p:nvSpPr>
        <p:spPr>
          <a:xfrm>
            <a:off x="838200" y="2073718"/>
            <a:ext cx="10515600" cy="4351338"/>
          </a:xfrm>
        </p:spPr>
        <p:txBody>
          <a:bodyPr vert="horz" lIns="91440" tIns="45720" rIns="91440" bIns="45720" rtlCol="0" anchor="t">
            <a:normAutofit/>
          </a:bodyPr>
          <a:lstStyle/>
          <a:p>
            <a:r>
              <a:rPr lang="en-US"/>
              <a:t>Attendance optional</a:t>
            </a:r>
          </a:p>
          <a:p>
            <a:endParaRPr lang="en-US"/>
          </a:p>
          <a:p>
            <a:r>
              <a:rPr lang="en-US"/>
              <a:t>What would be helpful and worthwhile? </a:t>
            </a:r>
          </a:p>
        </p:txBody>
      </p:sp>
    </p:spTree>
    <p:extLst>
      <p:ext uri="{BB962C8B-B14F-4D97-AF65-F5344CB8AC3E}">
        <p14:creationId xmlns:p14="http://schemas.microsoft.com/office/powerpoint/2010/main" val="2099122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AF8D2-9717-D5CF-1F7A-0CC23B38D088}"/>
              </a:ext>
            </a:extLst>
          </p:cNvPr>
          <p:cNvSpPr>
            <a:spLocks noGrp="1"/>
          </p:cNvSpPr>
          <p:nvPr>
            <p:ph type="title"/>
          </p:nvPr>
        </p:nvSpPr>
        <p:spPr/>
        <p:txBody>
          <a:bodyPr/>
          <a:lstStyle/>
          <a:p>
            <a:pPr algn="ctr"/>
            <a:r>
              <a:rPr lang="en-US" dirty="0"/>
              <a:t>G4/G5</a:t>
            </a:r>
            <a:r>
              <a:rPr lang="en-US" dirty="0">
                <a:sym typeface="Wingdings" pitchFamily="2" charset="2"/>
              </a:rPr>
              <a:t></a:t>
            </a:r>
            <a:r>
              <a:rPr lang="en-US" dirty="0"/>
              <a:t>MSIII in 2026</a:t>
            </a:r>
          </a:p>
        </p:txBody>
      </p:sp>
      <p:sp>
        <p:nvSpPr>
          <p:cNvPr id="3" name="Content Placeholder 2">
            <a:extLst>
              <a:ext uri="{FF2B5EF4-FFF2-40B4-BE49-F238E27FC236}">
                <a16:creationId xmlns:a16="http://schemas.microsoft.com/office/drawing/2014/main" id="{2FB8BD52-BA34-6B7A-AFE7-B804A10764CA}"/>
              </a:ext>
            </a:extLst>
          </p:cNvPr>
          <p:cNvSpPr>
            <a:spLocks noGrp="1"/>
          </p:cNvSpPr>
          <p:nvPr>
            <p:ph idx="1"/>
          </p:nvPr>
        </p:nvSpPr>
        <p:spPr/>
        <p:txBody>
          <a:bodyPr vert="horz" lIns="91440" tIns="45720" rIns="91440" bIns="45720" rtlCol="0" anchor="t">
            <a:normAutofit lnSpcReduction="10000"/>
          </a:bodyPr>
          <a:lstStyle/>
          <a:p>
            <a:r>
              <a:rPr lang="en-US" dirty="0"/>
              <a:t>2026 orientation: March 9, 2026; mandatory! </a:t>
            </a:r>
          </a:p>
          <a:p>
            <a:r>
              <a:rPr lang="en-US" dirty="0"/>
              <a:t>2026 schedule</a:t>
            </a:r>
          </a:p>
          <a:p>
            <a:pPr lvl="1"/>
            <a:r>
              <a:rPr lang="en-US" dirty="0"/>
              <a:t>Period A 3/16 - 4/17/25</a:t>
            </a:r>
          </a:p>
          <a:p>
            <a:pPr lvl="1"/>
            <a:r>
              <a:rPr lang="en-US" dirty="0"/>
              <a:t>Period B 4/20 - 5/22/25</a:t>
            </a:r>
          </a:p>
          <a:p>
            <a:pPr lvl="1"/>
            <a:r>
              <a:rPr lang="en-US" dirty="0"/>
              <a:t>Period C 5/26 - 6/26/25</a:t>
            </a:r>
          </a:p>
          <a:p>
            <a:r>
              <a:rPr lang="en-US" dirty="0"/>
              <a:t>Seek advisement; Dr. </a:t>
            </a:r>
            <a:r>
              <a:rPr lang="en-US" dirty="0" err="1"/>
              <a:t>Dhamoon</a:t>
            </a:r>
            <a:r>
              <a:rPr lang="en-US" dirty="0"/>
              <a:t> and Dr. Mason</a:t>
            </a:r>
          </a:p>
          <a:p>
            <a:pPr lvl="1"/>
            <a:r>
              <a:rPr lang="en-US" dirty="0">
                <a:highlight>
                  <a:srgbClr val="FFFF00"/>
                </a:highlight>
              </a:rPr>
              <a:t>Clerkship Track Selection by October 31, 2025  </a:t>
            </a:r>
            <a:r>
              <a:rPr lang="en-US" sz="1700" dirty="0">
                <a:highlight>
                  <a:srgbClr val="FFFF00"/>
                </a:highlight>
              </a:rPr>
              <a:t> </a:t>
            </a:r>
            <a:endParaRPr lang="en-US" sz="1700" dirty="0"/>
          </a:p>
          <a:p>
            <a:endParaRPr lang="en-US" dirty="0"/>
          </a:p>
          <a:p>
            <a:r>
              <a:rPr lang="en-US" dirty="0"/>
              <a:t>Defense, revisions, and final submission of dissertation needs to occur before starting MSIII</a:t>
            </a:r>
          </a:p>
        </p:txBody>
      </p:sp>
      <p:cxnSp>
        <p:nvCxnSpPr>
          <p:cNvPr id="4" name="Straight Connector 3">
            <a:extLst>
              <a:ext uri="{FF2B5EF4-FFF2-40B4-BE49-F238E27FC236}">
                <a16:creationId xmlns:a16="http://schemas.microsoft.com/office/drawing/2014/main" id="{6A53EA5E-6C95-ED88-68D0-F500F3E9E642}"/>
              </a:ext>
            </a:extLst>
          </p:cNvPr>
          <p:cNvCxnSpPr>
            <a:cxnSpLocks/>
          </p:cNvCxnSpPr>
          <p:nvPr/>
        </p:nvCxnSpPr>
        <p:spPr>
          <a:xfrm>
            <a:off x="838200" y="1561170"/>
            <a:ext cx="10515600" cy="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1735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224C14-021C-9272-F276-7CC5E02CA412}"/>
              </a:ext>
            </a:extLst>
          </p:cNvPr>
          <p:cNvSpPr>
            <a:spLocks noGrp="1"/>
          </p:cNvSpPr>
          <p:nvPr>
            <p:ph type="title"/>
          </p:nvPr>
        </p:nvSpPr>
        <p:spPr>
          <a:xfrm>
            <a:off x="2341756" y="114877"/>
            <a:ext cx="6706729" cy="1384995"/>
          </a:xfrm>
        </p:spPr>
        <p:txBody>
          <a:bodyPr anchor="ctr">
            <a:normAutofit/>
          </a:bodyPr>
          <a:lstStyle/>
          <a:p>
            <a:pPr algn="ctr"/>
            <a:r>
              <a:rPr lang="en-US" sz="4000" dirty="0"/>
              <a:t>MD/PhD Community </a:t>
            </a:r>
          </a:p>
        </p:txBody>
      </p:sp>
      <p:sp>
        <p:nvSpPr>
          <p:cNvPr id="3" name="Content Placeholder 2">
            <a:extLst>
              <a:ext uri="{FF2B5EF4-FFF2-40B4-BE49-F238E27FC236}">
                <a16:creationId xmlns:a16="http://schemas.microsoft.com/office/drawing/2014/main" id="{9F7BC92F-1CE3-05A0-3920-A794457DEEF5}"/>
              </a:ext>
            </a:extLst>
          </p:cNvPr>
          <p:cNvSpPr>
            <a:spLocks noGrp="1"/>
          </p:cNvSpPr>
          <p:nvPr>
            <p:ph idx="1"/>
          </p:nvPr>
        </p:nvSpPr>
        <p:spPr>
          <a:xfrm>
            <a:off x="295740" y="1354333"/>
            <a:ext cx="5343057" cy="5125485"/>
          </a:xfrm>
        </p:spPr>
        <p:txBody>
          <a:bodyPr vert="horz" lIns="91440" tIns="45720" rIns="91440" bIns="45720" rtlCol="0" anchor="ctr">
            <a:normAutofit fontScale="92500" lnSpcReduction="20000"/>
          </a:bodyPr>
          <a:lstStyle/>
          <a:p>
            <a:r>
              <a:rPr lang="en-US" dirty="0"/>
              <a:t>Weekly Grand Round Meals</a:t>
            </a:r>
          </a:p>
          <a:p>
            <a:endParaRPr lang="en-US" dirty="0"/>
          </a:p>
          <a:p>
            <a:r>
              <a:rPr lang="en-US" dirty="0"/>
              <a:t>Monthly Newsletters</a:t>
            </a:r>
          </a:p>
          <a:p>
            <a:pPr marL="0" indent="0">
              <a:buNone/>
            </a:pPr>
            <a:endParaRPr lang="en-US" dirty="0"/>
          </a:p>
          <a:p>
            <a:r>
              <a:rPr lang="en-US" dirty="0"/>
              <a:t>MD/PhD Summer Picnic</a:t>
            </a:r>
          </a:p>
          <a:p>
            <a:pPr marL="457200" lvl="1" indent="0">
              <a:buNone/>
            </a:pPr>
            <a:endParaRPr lang="en-US" sz="2800" dirty="0"/>
          </a:p>
          <a:p>
            <a:r>
              <a:rPr lang="en-US" dirty="0"/>
              <a:t>MD/PhD Book Club/anti-journal club</a:t>
            </a:r>
          </a:p>
          <a:p>
            <a:pPr lvl="1">
              <a:buFont typeface="Courier New" panose="020B0604020202020204" pitchFamily="34" charset="0"/>
              <a:buChar char="o"/>
            </a:pPr>
            <a:r>
              <a:rPr lang="en-US" sz="2800" dirty="0"/>
              <a:t>Send recommendations! </a:t>
            </a:r>
          </a:p>
          <a:p>
            <a:pPr lvl="1">
              <a:buFont typeface="Courier New" panose="020B0604020202020204" pitchFamily="34" charset="0"/>
              <a:buChar char="o"/>
            </a:pPr>
            <a:r>
              <a:rPr lang="en-US" sz="2800" dirty="0"/>
              <a:t>July gathering</a:t>
            </a:r>
          </a:p>
          <a:p>
            <a:pPr marL="457200" lvl="1" indent="0">
              <a:buNone/>
            </a:pPr>
            <a:endParaRPr lang="en-US" sz="2800" dirty="0"/>
          </a:p>
          <a:p>
            <a:r>
              <a:rPr lang="en-US" dirty="0"/>
              <a:t>Queen's Jubilee </a:t>
            </a:r>
          </a:p>
          <a:p>
            <a:pPr lvl="1">
              <a:buFont typeface="Courier New" panose="020B0604020202020204" pitchFamily="34" charset="0"/>
              <a:buChar char="o"/>
            </a:pPr>
            <a:r>
              <a:rPr lang="en-US" sz="2800" b="1" dirty="0">
                <a:highlight>
                  <a:srgbClr val="FFFF00"/>
                </a:highlight>
              </a:rPr>
              <a:t>1st GR on July 31st </a:t>
            </a:r>
          </a:p>
        </p:txBody>
      </p:sp>
      <p:pic>
        <p:nvPicPr>
          <p:cNvPr id="5" name="Picture 4" descr="Food in a picnic">
            <a:extLst>
              <a:ext uri="{FF2B5EF4-FFF2-40B4-BE49-F238E27FC236}">
                <a16:creationId xmlns:a16="http://schemas.microsoft.com/office/drawing/2014/main" id="{19F5CFCC-1B16-0D4A-AD27-CE0A78E34E1A}"/>
              </a:ext>
            </a:extLst>
          </p:cNvPr>
          <p:cNvPicPr>
            <a:picLocks noChangeAspect="1"/>
          </p:cNvPicPr>
          <p:nvPr/>
        </p:nvPicPr>
        <p:blipFill rotWithShape="1">
          <a:blip r:embed="rId2"/>
          <a:srcRect l="25039" r="23128" b="4"/>
          <a:stretch/>
        </p:blipFill>
        <p:spPr>
          <a:xfrm>
            <a:off x="7159083" y="1606186"/>
            <a:ext cx="3547738" cy="4674194"/>
          </a:xfrm>
          <a:prstGeom prst="rect">
            <a:avLst/>
          </a:prstGeom>
          <a:effectLst>
            <a:outerShdw blurRad="127000" dist="50800" dir="10800000" sx="99000" sy="99000" algn="r" rotWithShape="0">
              <a:prstClr val="black">
                <a:alpha val="40000"/>
              </a:prstClr>
            </a:outerShdw>
          </a:effectLst>
        </p:spPr>
      </p:pic>
      <p:cxnSp>
        <p:nvCxnSpPr>
          <p:cNvPr id="7" name="Straight Connector 6">
            <a:extLst>
              <a:ext uri="{FF2B5EF4-FFF2-40B4-BE49-F238E27FC236}">
                <a16:creationId xmlns:a16="http://schemas.microsoft.com/office/drawing/2014/main" id="{7D3D878F-5F8B-D60C-E752-5F007178278B}"/>
              </a:ext>
            </a:extLst>
          </p:cNvPr>
          <p:cNvCxnSpPr>
            <a:cxnSpLocks/>
          </p:cNvCxnSpPr>
          <p:nvPr/>
        </p:nvCxnSpPr>
        <p:spPr>
          <a:xfrm>
            <a:off x="380997" y="1260087"/>
            <a:ext cx="10515600" cy="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3311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Pink hued beach sand meeting the sea">
            <a:extLst>
              <a:ext uri="{FF2B5EF4-FFF2-40B4-BE49-F238E27FC236}">
                <a16:creationId xmlns:a16="http://schemas.microsoft.com/office/drawing/2014/main" id="{98CED07F-ACB0-9403-A2B0-54D16ABC73B2}"/>
              </a:ext>
            </a:extLst>
          </p:cNvPr>
          <p:cNvPicPr>
            <a:picLocks noChangeAspect="1"/>
          </p:cNvPicPr>
          <p:nvPr/>
        </p:nvPicPr>
        <p:blipFill rotWithShape="1">
          <a:blip r:embed="rId2"/>
          <a:srcRect t="3065" b="12666"/>
          <a:stretch/>
        </p:blipFill>
        <p:spPr>
          <a:xfrm>
            <a:off x="20" y="10"/>
            <a:ext cx="12191980" cy="6857990"/>
          </a:xfrm>
          <a:prstGeom prst="rect">
            <a:avLst/>
          </a:prstGeom>
        </p:spPr>
      </p:pic>
      <p:sp>
        <p:nvSpPr>
          <p:cNvPr id="4" name="TextBox 3">
            <a:extLst>
              <a:ext uri="{FF2B5EF4-FFF2-40B4-BE49-F238E27FC236}">
                <a16:creationId xmlns:a16="http://schemas.microsoft.com/office/drawing/2014/main" id="{B05FA38C-BBDE-3F2D-A847-94AAD99A9A90}"/>
              </a:ext>
            </a:extLst>
          </p:cNvPr>
          <p:cNvSpPr txBox="1"/>
          <p:nvPr/>
        </p:nvSpPr>
        <p:spPr>
          <a:xfrm>
            <a:off x="1022911" y="5152299"/>
            <a:ext cx="405557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t>What's going well?</a:t>
            </a:r>
          </a:p>
        </p:txBody>
      </p:sp>
      <p:sp>
        <p:nvSpPr>
          <p:cNvPr id="5" name="TextBox 4">
            <a:extLst>
              <a:ext uri="{FF2B5EF4-FFF2-40B4-BE49-F238E27FC236}">
                <a16:creationId xmlns:a16="http://schemas.microsoft.com/office/drawing/2014/main" id="{E3EAC65F-9B3C-70CF-0FF7-700098BAD8D5}"/>
              </a:ext>
            </a:extLst>
          </p:cNvPr>
          <p:cNvSpPr txBox="1"/>
          <p:nvPr/>
        </p:nvSpPr>
        <p:spPr>
          <a:xfrm>
            <a:off x="6632203" y="1073283"/>
            <a:ext cx="564027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t>What's not going so well? Suggestions?</a:t>
            </a:r>
            <a:endParaRPr lang="en-US" sz="3200"/>
          </a:p>
        </p:txBody>
      </p:sp>
    </p:spTree>
    <p:extLst>
      <p:ext uri="{BB962C8B-B14F-4D97-AF65-F5344CB8AC3E}">
        <p14:creationId xmlns:p14="http://schemas.microsoft.com/office/powerpoint/2010/main" val="372124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CE2A-B872-948C-9211-C252F5DA8AEE}"/>
              </a:ext>
            </a:extLst>
          </p:cNvPr>
          <p:cNvSpPr>
            <a:spLocks noGrp="1"/>
          </p:cNvSpPr>
          <p:nvPr>
            <p:ph type="title"/>
          </p:nvPr>
        </p:nvSpPr>
        <p:spPr/>
        <p:txBody>
          <a:bodyPr/>
          <a:lstStyle/>
          <a:p>
            <a:pPr algn="ctr"/>
            <a:r>
              <a:rPr lang="en-US" dirty="0"/>
              <a:t>Agenda</a:t>
            </a:r>
          </a:p>
        </p:txBody>
      </p:sp>
      <p:sp>
        <p:nvSpPr>
          <p:cNvPr id="3" name="Content Placeholder 2">
            <a:extLst>
              <a:ext uri="{FF2B5EF4-FFF2-40B4-BE49-F238E27FC236}">
                <a16:creationId xmlns:a16="http://schemas.microsoft.com/office/drawing/2014/main" id="{FFB70FBC-8FFB-1F4D-94B9-EE6489256FCF}"/>
              </a:ext>
            </a:extLst>
          </p:cNvPr>
          <p:cNvSpPr>
            <a:spLocks noGrp="1"/>
          </p:cNvSpPr>
          <p:nvPr>
            <p:ph idx="1"/>
          </p:nvPr>
        </p:nvSpPr>
        <p:spPr/>
        <p:txBody>
          <a:bodyPr>
            <a:normAutofit fontScale="92500" lnSpcReduction="20000"/>
          </a:bodyPr>
          <a:lstStyle/>
          <a:p>
            <a:r>
              <a:rPr lang="en-US" sz="2800" dirty="0"/>
              <a:t>Gratitude</a:t>
            </a:r>
          </a:p>
          <a:p>
            <a:r>
              <a:rPr lang="en-US" sz="2800" dirty="0"/>
              <a:t>Cultural climate</a:t>
            </a:r>
          </a:p>
          <a:p>
            <a:r>
              <a:rPr lang="en-US" sz="2800" dirty="0"/>
              <a:t>2024/5 In Review</a:t>
            </a:r>
          </a:p>
          <a:p>
            <a:r>
              <a:rPr lang="en-US" dirty="0"/>
              <a:t>Student support</a:t>
            </a:r>
            <a:endParaRPr lang="en-US" sz="2800" dirty="0"/>
          </a:p>
          <a:p>
            <a:r>
              <a:rPr lang="en-US" sz="2800" dirty="0"/>
              <a:t>Recruitment Update</a:t>
            </a:r>
          </a:p>
          <a:p>
            <a:r>
              <a:rPr lang="en-US" sz="2800" dirty="0"/>
              <a:t>MD/PhD Courses </a:t>
            </a:r>
          </a:p>
          <a:p>
            <a:r>
              <a:rPr lang="en-US" sz="2800" dirty="0"/>
              <a:t>MD/PhD Orientation + Summer </a:t>
            </a:r>
          </a:p>
          <a:p>
            <a:r>
              <a:rPr lang="en-US" sz="2800" dirty="0"/>
              <a:t>MS3 Transition in the New Curriculum</a:t>
            </a:r>
          </a:p>
          <a:p>
            <a:r>
              <a:rPr lang="en-US" sz="2800" dirty="0"/>
              <a:t>Community/Events</a:t>
            </a:r>
          </a:p>
          <a:p>
            <a:r>
              <a:rPr lang="en-US" dirty="0"/>
              <a:t>Open discussion</a:t>
            </a:r>
            <a:endParaRPr lang="en-US" sz="2800" dirty="0"/>
          </a:p>
          <a:p>
            <a:endParaRPr lang="en-US" dirty="0"/>
          </a:p>
        </p:txBody>
      </p:sp>
      <p:cxnSp>
        <p:nvCxnSpPr>
          <p:cNvPr id="5" name="Straight Connector 4">
            <a:extLst>
              <a:ext uri="{FF2B5EF4-FFF2-40B4-BE49-F238E27FC236}">
                <a16:creationId xmlns:a16="http://schemas.microsoft.com/office/drawing/2014/main" id="{0219F6D4-BA79-D6BB-A25A-B3772FA95776}"/>
              </a:ext>
            </a:extLst>
          </p:cNvPr>
          <p:cNvCxnSpPr>
            <a:cxnSpLocks/>
          </p:cNvCxnSpPr>
          <p:nvPr/>
        </p:nvCxnSpPr>
        <p:spPr>
          <a:xfrm>
            <a:off x="838200" y="1561171"/>
            <a:ext cx="10515600" cy="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746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F966-78CC-D8CD-2E6C-792808D3B084}"/>
              </a:ext>
            </a:extLst>
          </p:cNvPr>
          <p:cNvSpPr>
            <a:spLocks noGrp="1"/>
          </p:cNvSpPr>
          <p:nvPr>
            <p:ph type="title"/>
          </p:nvPr>
        </p:nvSpPr>
        <p:spPr/>
        <p:txBody>
          <a:bodyPr/>
          <a:lstStyle/>
          <a:p>
            <a:pPr algn="ctr"/>
            <a:r>
              <a:rPr lang="en-US" dirty="0"/>
              <a:t>Problem Solving</a:t>
            </a:r>
          </a:p>
        </p:txBody>
      </p:sp>
      <p:sp>
        <p:nvSpPr>
          <p:cNvPr id="3" name="Content Placeholder 2">
            <a:extLst>
              <a:ext uri="{FF2B5EF4-FFF2-40B4-BE49-F238E27FC236}">
                <a16:creationId xmlns:a16="http://schemas.microsoft.com/office/drawing/2014/main" id="{25C98026-C5C2-3EE0-C7C4-E49EEDB87F23}"/>
              </a:ext>
            </a:extLst>
          </p:cNvPr>
          <p:cNvSpPr>
            <a:spLocks noGrp="1"/>
          </p:cNvSpPr>
          <p:nvPr>
            <p:ph idx="1"/>
          </p:nvPr>
        </p:nvSpPr>
        <p:spPr/>
        <p:txBody>
          <a:bodyPr/>
          <a:lstStyle/>
          <a:p>
            <a:r>
              <a:rPr lang="en-US" dirty="0"/>
              <a:t>We are training to become expert problem solvers</a:t>
            </a:r>
          </a:p>
          <a:p>
            <a:r>
              <a:rPr lang="en-US" dirty="0"/>
              <a:t>Problem representations</a:t>
            </a:r>
          </a:p>
          <a:p>
            <a:r>
              <a:rPr lang="en-US" dirty="0"/>
              <a:t>Problem lists</a:t>
            </a:r>
          </a:p>
          <a:p>
            <a:pPr marL="0" indent="0">
              <a:buNone/>
            </a:pPr>
            <a:endParaRPr lang="en-US" dirty="0"/>
          </a:p>
          <a:p>
            <a:endParaRPr lang="en-US" dirty="0">
              <a:solidFill>
                <a:srgbClr val="333333"/>
              </a:solidFill>
              <a:latin typeface="Open Sans" panose="020B0606030504020204" pitchFamily="34" charset="0"/>
            </a:endParaRPr>
          </a:p>
          <a:p>
            <a:endParaRPr lang="en-US" dirty="0">
              <a:solidFill>
                <a:srgbClr val="333333"/>
              </a:solidFill>
            </a:endParaRPr>
          </a:p>
          <a:p>
            <a:pPr marL="0" indent="0">
              <a:buNone/>
            </a:pPr>
            <a:r>
              <a:rPr lang="en-US" dirty="0">
                <a:solidFill>
                  <a:srgbClr val="333333"/>
                </a:solidFill>
              </a:rPr>
              <a:t>"Life is not a problem to be solved, but a reality to be experienced." </a:t>
            </a:r>
          </a:p>
          <a:p>
            <a:pPr marL="0" indent="0">
              <a:buNone/>
            </a:pPr>
            <a:r>
              <a:rPr lang="en-US" dirty="0">
                <a:solidFill>
                  <a:srgbClr val="333333"/>
                </a:solidFill>
              </a:rPr>
              <a:t>- Soren Kierkegaard </a:t>
            </a:r>
            <a:endParaRPr lang="en-US" dirty="0"/>
          </a:p>
          <a:p>
            <a:endParaRPr lang="en-US" dirty="0"/>
          </a:p>
        </p:txBody>
      </p:sp>
      <p:cxnSp>
        <p:nvCxnSpPr>
          <p:cNvPr id="4" name="Straight Connector 3">
            <a:extLst>
              <a:ext uri="{FF2B5EF4-FFF2-40B4-BE49-F238E27FC236}">
                <a16:creationId xmlns:a16="http://schemas.microsoft.com/office/drawing/2014/main" id="{A221EC6A-35A0-5E97-9A63-C961B9967E4E}"/>
              </a:ext>
            </a:extLst>
          </p:cNvPr>
          <p:cNvCxnSpPr>
            <a:cxnSpLocks/>
          </p:cNvCxnSpPr>
          <p:nvPr/>
        </p:nvCxnSpPr>
        <p:spPr>
          <a:xfrm>
            <a:off x="838200" y="1561171"/>
            <a:ext cx="10515600" cy="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0059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757E-AC70-FA21-EDB8-4C2CA4AA107B}"/>
              </a:ext>
            </a:extLst>
          </p:cNvPr>
          <p:cNvSpPr>
            <a:spLocks noGrp="1"/>
          </p:cNvSpPr>
          <p:nvPr>
            <p:ph type="title"/>
          </p:nvPr>
        </p:nvSpPr>
        <p:spPr/>
        <p:txBody>
          <a:bodyPr/>
          <a:lstStyle/>
          <a:p>
            <a:pPr algn="ctr"/>
            <a:r>
              <a:rPr lang="en-US" dirty="0"/>
              <a:t>Gratitude</a:t>
            </a:r>
          </a:p>
        </p:txBody>
      </p:sp>
      <p:sp>
        <p:nvSpPr>
          <p:cNvPr id="3" name="Content Placeholder 2">
            <a:extLst>
              <a:ext uri="{FF2B5EF4-FFF2-40B4-BE49-F238E27FC236}">
                <a16:creationId xmlns:a16="http://schemas.microsoft.com/office/drawing/2014/main" id="{64B7E39F-0E32-1435-19ED-F9CEC27F61E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01598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E7D6-7A40-BFF1-EB19-E47A8E477489}"/>
              </a:ext>
            </a:extLst>
          </p:cNvPr>
          <p:cNvSpPr>
            <a:spLocks noGrp="1"/>
          </p:cNvSpPr>
          <p:nvPr>
            <p:ph type="title"/>
          </p:nvPr>
        </p:nvSpPr>
        <p:spPr/>
        <p:txBody>
          <a:bodyPr/>
          <a:lstStyle/>
          <a:p>
            <a:pPr algn="ctr"/>
            <a:r>
              <a:rPr lang="en-US" dirty="0"/>
              <a:t>Coping with uncertainty…</a:t>
            </a:r>
          </a:p>
        </p:txBody>
      </p:sp>
      <p:sp>
        <p:nvSpPr>
          <p:cNvPr id="3" name="Content Placeholder 2">
            <a:extLst>
              <a:ext uri="{FF2B5EF4-FFF2-40B4-BE49-F238E27FC236}">
                <a16:creationId xmlns:a16="http://schemas.microsoft.com/office/drawing/2014/main" id="{C76677C5-1FC8-D8D0-935F-51E4342A7190}"/>
              </a:ext>
            </a:extLst>
          </p:cNvPr>
          <p:cNvSpPr>
            <a:spLocks noGrp="1"/>
          </p:cNvSpPr>
          <p:nvPr>
            <p:ph idx="1"/>
          </p:nvPr>
        </p:nvSpPr>
        <p:spPr/>
        <p:txBody>
          <a:bodyPr/>
          <a:lstStyle/>
          <a:p>
            <a:r>
              <a:rPr lang="en-US" dirty="0"/>
              <a:t>Political climate</a:t>
            </a:r>
          </a:p>
          <a:p>
            <a:r>
              <a:rPr lang="en-US" dirty="0"/>
              <a:t>Federal grant funding</a:t>
            </a:r>
          </a:p>
          <a:p>
            <a:r>
              <a:rPr lang="en-US" dirty="0"/>
              <a:t>Acceptance of our gender identity, sexual orientation, and choices for reproductive health</a:t>
            </a:r>
          </a:p>
          <a:p>
            <a:r>
              <a:rPr lang="en-US" dirty="0"/>
              <a:t>Acceptance for those not born in the United States or those who are not straight, white, and male</a:t>
            </a:r>
          </a:p>
          <a:p>
            <a:endParaRPr lang="en-US" dirty="0"/>
          </a:p>
        </p:txBody>
      </p:sp>
      <p:cxnSp>
        <p:nvCxnSpPr>
          <p:cNvPr id="4" name="Straight Connector 3">
            <a:extLst>
              <a:ext uri="{FF2B5EF4-FFF2-40B4-BE49-F238E27FC236}">
                <a16:creationId xmlns:a16="http://schemas.microsoft.com/office/drawing/2014/main" id="{20D6B732-9976-DC9E-6257-7038A1DA71BD}"/>
              </a:ext>
            </a:extLst>
          </p:cNvPr>
          <p:cNvCxnSpPr>
            <a:cxnSpLocks/>
          </p:cNvCxnSpPr>
          <p:nvPr/>
        </p:nvCxnSpPr>
        <p:spPr>
          <a:xfrm>
            <a:off x="838200" y="1561171"/>
            <a:ext cx="10515600" cy="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391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80484-A2A5-B0B0-9C3D-1C594966C7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8E43A9-04F9-F77F-806A-A14BCD839997}"/>
              </a:ext>
            </a:extLst>
          </p:cNvPr>
          <p:cNvSpPr>
            <a:spLocks noGrp="1"/>
          </p:cNvSpPr>
          <p:nvPr>
            <p:ph type="title"/>
          </p:nvPr>
        </p:nvSpPr>
        <p:spPr/>
        <p:txBody>
          <a:bodyPr/>
          <a:lstStyle/>
          <a:p>
            <a:pPr algn="ctr"/>
            <a:r>
              <a:rPr lang="en-US" dirty="0"/>
              <a:t>Year in Review</a:t>
            </a:r>
          </a:p>
        </p:txBody>
      </p:sp>
      <p:sp>
        <p:nvSpPr>
          <p:cNvPr id="3" name="Content Placeholder 2">
            <a:extLst>
              <a:ext uri="{FF2B5EF4-FFF2-40B4-BE49-F238E27FC236}">
                <a16:creationId xmlns:a16="http://schemas.microsoft.com/office/drawing/2014/main" id="{F2620073-6014-4735-C049-14FE8991529F}"/>
              </a:ext>
            </a:extLst>
          </p:cNvPr>
          <p:cNvSpPr>
            <a:spLocks noGrp="1"/>
          </p:cNvSpPr>
          <p:nvPr>
            <p:ph idx="1"/>
          </p:nvPr>
        </p:nvSpPr>
        <p:spPr>
          <a:xfrm>
            <a:off x="525962" y="1602601"/>
            <a:ext cx="10515600" cy="4351338"/>
          </a:xfrm>
        </p:spPr>
        <p:txBody>
          <a:bodyPr>
            <a:normAutofit/>
          </a:bodyPr>
          <a:lstStyle/>
          <a:p>
            <a:r>
              <a:rPr lang="en-US" dirty="0"/>
              <a:t>Dr. Ghosh; assistant program director</a:t>
            </a:r>
          </a:p>
          <a:p>
            <a:pPr lvl="1"/>
            <a:r>
              <a:rPr lang="en-US" dirty="0"/>
              <a:t>Mentorship of MSIII/MSIV students</a:t>
            </a:r>
          </a:p>
          <a:p>
            <a:pPr lvl="1"/>
            <a:r>
              <a:rPr lang="en-US" dirty="0"/>
              <a:t>Mentorship of clinical trials for GR</a:t>
            </a:r>
          </a:p>
          <a:p>
            <a:pPr lvl="1"/>
            <a:r>
              <a:rPr lang="en-US" dirty="0"/>
              <a:t>Clinician mentor/SP session leader</a:t>
            </a:r>
          </a:p>
          <a:p>
            <a:r>
              <a:rPr lang="en-US" dirty="0"/>
              <a:t>Expansion of SP experience in clinical skills course</a:t>
            </a:r>
          </a:p>
          <a:p>
            <a:r>
              <a:rPr lang="en-US" dirty="0"/>
              <a:t>Clinical trials and Clinical Cases GR presentations</a:t>
            </a:r>
          </a:p>
          <a:p>
            <a:r>
              <a:rPr lang="en-US" dirty="0"/>
              <a:t>Timeline for entry into medical school with new curriculum</a:t>
            </a:r>
          </a:p>
          <a:p>
            <a:r>
              <a:rPr lang="en-US" dirty="0"/>
              <a:t>Book club; Mindset by Carol Dweck</a:t>
            </a:r>
          </a:p>
          <a:p>
            <a:r>
              <a:rPr lang="en-US" dirty="0"/>
              <a:t>Number of times Arnav fell into Song Lake: 4 </a:t>
            </a:r>
            <a:r>
              <a:rPr lang="en-US" dirty="0">
                <a:sym typeface="Wingdings" pitchFamily="2" charset="2"/>
              </a:rPr>
              <a:t> 0</a:t>
            </a:r>
            <a:endParaRPr lang="en-US" dirty="0"/>
          </a:p>
        </p:txBody>
      </p:sp>
      <p:cxnSp>
        <p:nvCxnSpPr>
          <p:cNvPr id="4" name="Straight Connector 3">
            <a:extLst>
              <a:ext uri="{FF2B5EF4-FFF2-40B4-BE49-F238E27FC236}">
                <a16:creationId xmlns:a16="http://schemas.microsoft.com/office/drawing/2014/main" id="{5F318961-EE32-C668-4239-37FFB6EAD8A9}"/>
              </a:ext>
            </a:extLst>
          </p:cNvPr>
          <p:cNvCxnSpPr>
            <a:cxnSpLocks/>
          </p:cNvCxnSpPr>
          <p:nvPr/>
        </p:nvCxnSpPr>
        <p:spPr>
          <a:xfrm>
            <a:off x="525962" y="1405053"/>
            <a:ext cx="10515600" cy="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5563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4A490-01D0-AFDA-8FCC-64314AA49B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4C3D60-611E-787F-8D5C-61BB4E4BCE60}"/>
              </a:ext>
            </a:extLst>
          </p:cNvPr>
          <p:cNvSpPr>
            <a:spLocks noGrp="1"/>
          </p:cNvSpPr>
          <p:nvPr>
            <p:ph type="title"/>
          </p:nvPr>
        </p:nvSpPr>
        <p:spPr/>
        <p:txBody>
          <a:bodyPr/>
          <a:lstStyle/>
          <a:p>
            <a:pPr algn="ctr"/>
            <a:r>
              <a:rPr lang="en-US" dirty="0"/>
              <a:t>Student accomplishments</a:t>
            </a:r>
          </a:p>
        </p:txBody>
      </p:sp>
      <p:sp>
        <p:nvSpPr>
          <p:cNvPr id="3" name="Content Placeholder 2">
            <a:extLst>
              <a:ext uri="{FF2B5EF4-FFF2-40B4-BE49-F238E27FC236}">
                <a16:creationId xmlns:a16="http://schemas.microsoft.com/office/drawing/2014/main" id="{929F3885-E8DF-B66A-0574-9D3DA5E63999}"/>
              </a:ext>
            </a:extLst>
          </p:cNvPr>
          <p:cNvSpPr>
            <a:spLocks noGrp="1"/>
          </p:cNvSpPr>
          <p:nvPr>
            <p:ph idx="1"/>
          </p:nvPr>
        </p:nvSpPr>
        <p:spPr/>
        <p:txBody>
          <a:bodyPr/>
          <a:lstStyle/>
          <a:p>
            <a:r>
              <a:rPr lang="en-US" dirty="0"/>
              <a:t>Match: </a:t>
            </a:r>
          </a:p>
          <a:p>
            <a:pPr lvl="1"/>
            <a:r>
              <a:rPr lang="en-US" dirty="0"/>
              <a:t>Akshay Patel: Internal Medicine PSTP Yale</a:t>
            </a:r>
          </a:p>
          <a:p>
            <a:pPr lvl="1"/>
            <a:r>
              <a:rPr lang="en-US" dirty="0"/>
              <a:t>Adam Wegman: Internal Medicine University of Buffalo</a:t>
            </a:r>
          </a:p>
          <a:p>
            <a:r>
              <a:rPr lang="en-US" dirty="0"/>
              <a:t>USMLE step I passed:  4/4</a:t>
            </a:r>
          </a:p>
          <a:p>
            <a:r>
              <a:rPr lang="en-US" dirty="0"/>
              <a:t>USMLE step II passed: 2/2</a:t>
            </a:r>
          </a:p>
          <a:p>
            <a:endParaRPr lang="en-US" dirty="0"/>
          </a:p>
        </p:txBody>
      </p:sp>
      <p:cxnSp>
        <p:nvCxnSpPr>
          <p:cNvPr id="4" name="Straight Connector 3">
            <a:extLst>
              <a:ext uri="{FF2B5EF4-FFF2-40B4-BE49-F238E27FC236}">
                <a16:creationId xmlns:a16="http://schemas.microsoft.com/office/drawing/2014/main" id="{A35D8A93-CD06-C445-D0DC-2FDD5E519E07}"/>
              </a:ext>
            </a:extLst>
          </p:cNvPr>
          <p:cNvCxnSpPr>
            <a:cxnSpLocks/>
          </p:cNvCxnSpPr>
          <p:nvPr/>
        </p:nvCxnSpPr>
        <p:spPr>
          <a:xfrm>
            <a:off x="838200" y="1561170"/>
            <a:ext cx="10515600" cy="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6720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3D95-3DE1-0415-81C1-4A13628B5C3D}"/>
              </a:ext>
            </a:extLst>
          </p:cNvPr>
          <p:cNvSpPr>
            <a:spLocks noGrp="1"/>
          </p:cNvSpPr>
          <p:nvPr>
            <p:ph type="title"/>
          </p:nvPr>
        </p:nvSpPr>
        <p:spPr>
          <a:xfrm>
            <a:off x="919223" y="225707"/>
            <a:ext cx="10515600" cy="931761"/>
          </a:xfrm>
        </p:spPr>
        <p:txBody>
          <a:bodyPr/>
          <a:lstStyle/>
          <a:p>
            <a:pPr algn="ctr"/>
            <a:r>
              <a:rPr lang="en-US" dirty="0"/>
              <a:t>Publications</a:t>
            </a:r>
          </a:p>
        </p:txBody>
      </p:sp>
      <p:sp>
        <p:nvSpPr>
          <p:cNvPr id="3" name="Content Placeholder 2">
            <a:extLst>
              <a:ext uri="{FF2B5EF4-FFF2-40B4-BE49-F238E27FC236}">
                <a16:creationId xmlns:a16="http://schemas.microsoft.com/office/drawing/2014/main" id="{0FDE73C4-789D-BD60-870D-DD3A10B5708D}"/>
              </a:ext>
            </a:extLst>
          </p:cNvPr>
          <p:cNvSpPr>
            <a:spLocks noGrp="1"/>
          </p:cNvSpPr>
          <p:nvPr>
            <p:ph idx="1"/>
          </p:nvPr>
        </p:nvSpPr>
        <p:spPr>
          <a:xfrm>
            <a:off x="517358" y="1157468"/>
            <a:ext cx="10836442" cy="5454852"/>
          </a:xfrm>
        </p:spPr>
        <p:txBody>
          <a:bodyPr>
            <a:noAutofit/>
          </a:bodyPr>
          <a:lstStyle/>
          <a:p>
            <a:pPr marL="57150" indent="-285750">
              <a:lnSpc>
                <a:spcPct val="100000"/>
              </a:lnSpc>
              <a:spcBef>
                <a:spcPts val="0"/>
              </a:spcBef>
            </a:pPr>
            <a:r>
              <a:rPr lang="en-US" sz="1800" b="1" i="0" dirty="0">
                <a:solidFill>
                  <a:srgbClr val="212121"/>
                </a:solidFill>
                <a:effectLst/>
              </a:rPr>
              <a:t>Huang N</a:t>
            </a:r>
            <a:r>
              <a:rPr lang="en-US" sz="1800" b="0" i="0" dirty="0">
                <a:solidFill>
                  <a:srgbClr val="212121"/>
                </a:solidFill>
                <a:effectLst/>
              </a:rPr>
              <a:t>, Winans T, </a:t>
            </a:r>
            <a:r>
              <a:rPr lang="en-US" sz="1800" b="1" i="0" dirty="0">
                <a:solidFill>
                  <a:srgbClr val="212121"/>
                </a:solidFill>
                <a:effectLst/>
              </a:rPr>
              <a:t>Wyman B</a:t>
            </a:r>
            <a:r>
              <a:rPr lang="en-US" sz="1800" b="0" i="0" dirty="0">
                <a:solidFill>
                  <a:srgbClr val="212121"/>
                </a:solidFill>
                <a:effectLst/>
              </a:rPr>
              <a:t>, </a:t>
            </a:r>
            <a:r>
              <a:rPr lang="en-US" sz="1800" b="1" i="0" dirty="0">
                <a:solidFill>
                  <a:srgbClr val="212121"/>
                </a:solidFill>
                <a:effectLst/>
              </a:rPr>
              <a:t>Oaks Z</a:t>
            </a:r>
            <a:r>
              <a:rPr lang="en-US" sz="1800" b="0" i="0" dirty="0">
                <a:solidFill>
                  <a:srgbClr val="212121"/>
                </a:solidFill>
                <a:effectLst/>
              </a:rPr>
              <a:t>, Faludi T, Choudhary G, Lai ZW, Lewis J, Beckford M, Duarte M, </a:t>
            </a:r>
            <a:r>
              <a:rPr lang="en-US" sz="1800" b="0" i="0" dirty="0" err="1">
                <a:solidFill>
                  <a:srgbClr val="212121"/>
                </a:solidFill>
                <a:effectLst/>
              </a:rPr>
              <a:t>Krakko</a:t>
            </a:r>
            <a:r>
              <a:rPr lang="en-US" sz="1800" b="0" i="0" dirty="0">
                <a:solidFill>
                  <a:srgbClr val="212121"/>
                </a:solidFill>
                <a:effectLst/>
              </a:rPr>
              <a:t> D, </a:t>
            </a:r>
            <a:r>
              <a:rPr lang="en-US" sz="1800" b="1" i="0" dirty="0">
                <a:solidFill>
                  <a:srgbClr val="212121"/>
                </a:solidFill>
                <a:effectLst/>
              </a:rPr>
              <a:t>Patel A, </a:t>
            </a:r>
            <a:r>
              <a:rPr lang="en-US" sz="1800" b="0" i="0" dirty="0">
                <a:solidFill>
                  <a:srgbClr val="212121"/>
                </a:solidFill>
                <a:effectLst/>
              </a:rPr>
              <a:t>Park J, </a:t>
            </a:r>
            <a:r>
              <a:rPr lang="en-US" sz="1800" b="1" i="0" dirty="0">
                <a:solidFill>
                  <a:srgbClr val="212121"/>
                </a:solidFill>
                <a:effectLst/>
              </a:rPr>
              <a:t>Caza T, </a:t>
            </a:r>
            <a:r>
              <a:rPr lang="en-US" sz="1800" b="0" i="0" dirty="0">
                <a:solidFill>
                  <a:srgbClr val="212121"/>
                </a:solidFill>
                <a:effectLst/>
              </a:rPr>
              <a:t>Sadeghzadeh M, Morel L, Haas M, Middleton F, Banki K, Perl A. Rab4A-directed endosome traffic shapes pro-inflammatory mitochondrial metabolism in T cells via mitophagy, CD98 expression, and kynurenine-sensitive mTOR activation. Nat Commun. 2024 Mar 22;15(1):2598. </a:t>
            </a:r>
          </a:p>
          <a:p>
            <a:pPr marL="57150" indent="-285750">
              <a:lnSpc>
                <a:spcPct val="100000"/>
              </a:lnSpc>
              <a:spcBef>
                <a:spcPts val="0"/>
              </a:spcBef>
            </a:pPr>
            <a:r>
              <a:rPr lang="en-US" sz="1800" b="1" i="0" dirty="0" err="1">
                <a:solidFill>
                  <a:srgbClr val="212121"/>
                </a:solidFill>
                <a:effectLst/>
              </a:rPr>
              <a:t>Laniak</a:t>
            </a:r>
            <a:r>
              <a:rPr lang="en-US" sz="1800" b="1" i="0" dirty="0">
                <a:solidFill>
                  <a:srgbClr val="212121"/>
                </a:solidFill>
                <a:effectLst/>
              </a:rPr>
              <a:t> OT</a:t>
            </a:r>
            <a:r>
              <a:rPr lang="en-US" sz="1800" b="0" i="0" dirty="0">
                <a:solidFill>
                  <a:srgbClr val="212121"/>
                </a:solidFill>
                <a:effectLst/>
              </a:rPr>
              <a:t>, Winans T, Patel A, Park J, Perl A. Redox Pathogenesis in Rheumatic Diseases. ACR Open </a:t>
            </a:r>
            <a:r>
              <a:rPr lang="en-US" sz="1800" b="0" i="0" dirty="0" err="1">
                <a:solidFill>
                  <a:srgbClr val="212121"/>
                </a:solidFill>
                <a:effectLst/>
              </a:rPr>
              <a:t>Rheumatol</a:t>
            </a:r>
            <a:r>
              <a:rPr lang="en-US" sz="1800" b="0" i="0" dirty="0">
                <a:solidFill>
                  <a:srgbClr val="212121"/>
                </a:solidFill>
                <a:effectLst/>
              </a:rPr>
              <a:t>. 2024 Jun;6(6):334-346. </a:t>
            </a:r>
            <a:r>
              <a:rPr lang="en-US" sz="1800" b="0" i="0" dirty="0" err="1">
                <a:solidFill>
                  <a:srgbClr val="212121"/>
                </a:solidFill>
                <a:effectLst/>
              </a:rPr>
              <a:t>doi</a:t>
            </a:r>
            <a:r>
              <a:rPr lang="en-US" sz="1800" b="0" i="0" dirty="0">
                <a:solidFill>
                  <a:srgbClr val="212121"/>
                </a:solidFill>
                <a:effectLst/>
              </a:rPr>
              <a:t>: 10.1002/acr2.11668. </a:t>
            </a:r>
            <a:r>
              <a:rPr lang="en-US" sz="1800" b="0" i="0" dirty="0" err="1">
                <a:solidFill>
                  <a:srgbClr val="212121"/>
                </a:solidFill>
                <a:effectLst/>
              </a:rPr>
              <a:t>Epub</a:t>
            </a:r>
            <a:r>
              <a:rPr lang="en-US" sz="1800" b="0" i="0" dirty="0">
                <a:solidFill>
                  <a:srgbClr val="212121"/>
                </a:solidFill>
                <a:effectLst/>
              </a:rPr>
              <a:t> 2024 Apr 25. </a:t>
            </a:r>
          </a:p>
          <a:p>
            <a:pPr marL="57150" indent="-285750">
              <a:lnSpc>
                <a:spcPct val="100000"/>
              </a:lnSpc>
              <a:spcBef>
                <a:spcPts val="0"/>
              </a:spcBef>
            </a:pPr>
            <a:r>
              <a:rPr lang="en-US" sz="1800" b="1" i="0" dirty="0">
                <a:solidFill>
                  <a:srgbClr val="212121"/>
                </a:solidFill>
                <a:effectLst/>
              </a:rPr>
              <a:t>LaMagna S</a:t>
            </a:r>
            <a:r>
              <a:rPr lang="en-US" sz="1800" b="0" i="0" dirty="0">
                <a:solidFill>
                  <a:srgbClr val="212121"/>
                </a:solidFill>
                <a:effectLst/>
              </a:rPr>
              <a:t>, </a:t>
            </a:r>
            <a:r>
              <a:rPr lang="en-US" sz="1800" b="0" i="0" dirty="0" err="1">
                <a:solidFill>
                  <a:srgbClr val="212121"/>
                </a:solidFill>
                <a:effectLst/>
              </a:rPr>
              <a:t>Umino</a:t>
            </a:r>
            <a:r>
              <a:rPr lang="en-US" sz="1800" b="0" i="0" dirty="0">
                <a:solidFill>
                  <a:srgbClr val="212121"/>
                </a:solidFill>
                <a:effectLst/>
              </a:rPr>
              <a:t> Y, </a:t>
            </a:r>
            <a:r>
              <a:rPr lang="en-US" sz="1800" b="0" i="0" dirty="0" err="1">
                <a:solidFill>
                  <a:srgbClr val="212121"/>
                </a:solidFill>
                <a:effectLst/>
              </a:rPr>
              <a:t>Solessio</a:t>
            </a:r>
            <a:r>
              <a:rPr lang="en-US" sz="1800" b="0" i="0" dirty="0">
                <a:solidFill>
                  <a:srgbClr val="212121"/>
                </a:solidFill>
                <a:effectLst/>
              </a:rPr>
              <a:t> E. Signal Detection Theoretic Estimates of the Murine Absolute Visual Threshold Are Independent of Decision Bias. </a:t>
            </a:r>
            <a:r>
              <a:rPr lang="en-US" sz="1800" b="0" i="0" dirty="0" err="1">
                <a:solidFill>
                  <a:srgbClr val="212121"/>
                </a:solidFill>
                <a:effectLst/>
              </a:rPr>
              <a:t>eNeuro</a:t>
            </a:r>
            <a:r>
              <a:rPr lang="en-US" sz="1800" b="0" i="0" dirty="0">
                <a:solidFill>
                  <a:srgbClr val="212121"/>
                </a:solidFill>
                <a:effectLst/>
              </a:rPr>
              <a:t>. 2024 Oct 9;11(10)</a:t>
            </a:r>
          </a:p>
          <a:p>
            <a:pPr marL="57150" indent="-285750">
              <a:lnSpc>
                <a:spcPct val="100000"/>
              </a:lnSpc>
              <a:spcBef>
                <a:spcPts val="0"/>
              </a:spcBef>
            </a:pPr>
            <a:r>
              <a:rPr lang="en-US" sz="1800" b="0" i="0" dirty="0">
                <a:solidFill>
                  <a:srgbClr val="212121"/>
                </a:solidFill>
                <a:effectLst/>
              </a:rPr>
              <a:t>Gebo C, </a:t>
            </a:r>
            <a:r>
              <a:rPr lang="en-US" sz="1800" b="1" i="0" dirty="0">
                <a:solidFill>
                  <a:srgbClr val="212121"/>
                </a:solidFill>
                <a:effectLst/>
              </a:rPr>
              <a:t>Hardy CSC</a:t>
            </a:r>
            <a:r>
              <a:rPr lang="en-US" sz="1800" b="0" i="0" dirty="0">
                <a:solidFill>
                  <a:srgbClr val="212121"/>
                </a:solidFill>
                <a:effectLst/>
              </a:rPr>
              <a:t>, McElvany BD, Graham NR, Lu JQ, Moradpour S, Currier JR, Friberg H, Gromowski GD, Thomas SJ, Chan GC, Diehl SA, </a:t>
            </a:r>
            <a:r>
              <a:rPr lang="en-US" sz="1800" b="0" i="0" dirty="0" err="1">
                <a:solidFill>
                  <a:srgbClr val="212121"/>
                </a:solidFill>
                <a:effectLst/>
              </a:rPr>
              <a:t>Waickman</a:t>
            </a:r>
            <a:r>
              <a:rPr lang="en-US" sz="1800" b="0" i="0" dirty="0">
                <a:solidFill>
                  <a:srgbClr val="212121"/>
                </a:solidFill>
                <a:effectLst/>
              </a:rPr>
              <a:t> AT. B cell receptor dependent enhancement of dengue virus infection. </a:t>
            </a:r>
            <a:r>
              <a:rPr lang="en-US" sz="1800" b="0" i="0" dirty="0" err="1">
                <a:solidFill>
                  <a:srgbClr val="212121"/>
                </a:solidFill>
                <a:effectLst/>
              </a:rPr>
              <a:t>PLoS</a:t>
            </a:r>
            <a:r>
              <a:rPr lang="en-US" sz="1800" b="0" i="0" dirty="0">
                <a:solidFill>
                  <a:srgbClr val="212121"/>
                </a:solidFill>
                <a:effectLst/>
              </a:rPr>
              <a:t> </a:t>
            </a:r>
            <a:r>
              <a:rPr lang="en-US" sz="1800" b="0" i="0" dirty="0" err="1">
                <a:solidFill>
                  <a:srgbClr val="212121"/>
                </a:solidFill>
                <a:effectLst/>
              </a:rPr>
              <a:t>Pathog</a:t>
            </a:r>
            <a:r>
              <a:rPr lang="en-US" sz="1800" b="0" i="0" dirty="0">
                <a:solidFill>
                  <a:srgbClr val="212121"/>
                </a:solidFill>
                <a:effectLst/>
              </a:rPr>
              <a:t>. 2024 Oct 31;20(10):e1012683. </a:t>
            </a:r>
          </a:p>
          <a:p>
            <a:pPr marL="57150" indent="-285750">
              <a:lnSpc>
                <a:spcPct val="100000"/>
              </a:lnSpc>
              <a:spcBef>
                <a:spcPts val="0"/>
              </a:spcBef>
            </a:pPr>
            <a:r>
              <a:rPr lang="en-US" sz="1800" b="0" i="0" dirty="0">
                <a:solidFill>
                  <a:srgbClr val="212121"/>
                </a:solidFill>
                <a:effectLst/>
              </a:rPr>
              <a:t>Archer M, </a:t>
            </a:r>
            <a:r>
              <a:rPr lang="en-US" sz="1800" b="1" i="0" dirty="0">
                <a:solidFill>
                  <a:srgbClr val="212121"/>
                </a:solidFill>
                <a:effectLst/>
              </a:rPr>
              <a:t>Lin KM</a:t>
            </a:r>
            <a:r>
              <a:rPr lang="en-US" sz="1800" b="0" i="0" dirty="0">
                <a:solidFill>
                  <a:srgbClr val="212121"/>
                </a:solidFill>
                <a:effectLst/>
              </a:rPr>
              <a:t>, </a:t>
            </a:r>
            <a:r>
              <a:rPr lang="en-US" sz="1800" b="0" i="0" dirty="0" err="1">
                <a:solidFill>
                  <a:srgbClr val="212121"/>
                </a:solidFill>
                <a:effectLst/>
              </a:rPr>
              <a:t>Kolanukuduru</a:t>
            </a:r>
            <a:r>
              <a:rPr lang="en-US" sz="1800" b="0" i="0" dirty="0">
                <a:solidFill>
                  <a:srgbClr val="212121"/>
                </a:solidFill>
                <a:effectLst/>
              </a:rPr>
              <a:t> KP, Zhang J, Ben-David R, Kotula L, </a:t>
            </a:r>
            <a:r>
              <a:rPr lang="en-US" sz="1800" b="0" i="0" dirty="0" err="1">
                <a:solidFill>
                  <a:srgbClr val="212121"/>
                </a:solidFill>
                <a:effectLst/>
              </a:rPr>
              <a:t>Kyprianou</a:t>
            </a:r>
            <a:r>
              <a:rPr lang="en-US" sz="1800" b="0" i="0" dirty="0">
                <a:solidFill>
                  <a:srgbClr val="212121"/>
                </a:solidFill>
                <a:effectLst/>
              </a:rPr>
              <a:t> N. Impact of cell plasticity on prostate tumor heterogeneity and therapeutic response. Am J Clin Exp Urol. 2024 Dec 15;12(6):331-351. </a:t>
            </a:r>
          </a:p>
          <a:p>
            <a:pPr marL="57150" indent="-285750">
              <a:lnSpc>
                <a:spcPct val="100000"/>
              </a:lnSpc>
              <a:spcBef>
                <a:spcPts val="0"/>
              </a:spcBef>
            </a:pPr>
            <a:r>
              <a:rPr lang="en-US" sz="1800" b="1" i="0" dirty="0">
                <a:solidFill>
                  <a:srgbClr val="212121"/>
                </a:solidFill>
                <a:effectLst/>
              </a:rPr>
              <a:t>Hardy CSC</a:t>
            </a:r>
            <a:r>
              <a:rPr lang="en-US" sz="1800" b="0" i="0" dirty="0">
                <a:solidFill>
                  <a:srgbClr val="212121"/>
                </a:solidFill>
                <a:effectLst/>
              </a:rPr>
              <a:t>, </a:t>
            </a:r>
            <a:r>
              <a:rPr lang="en-US" sz="1800" b="1" i="0" dirty="0">
                <a:solidFill>
                  <a:srgbClr val="212121"/>
                </a:solidFill>
                <a:effectLst/>
              </a:rPr>
              <a:t>Wegman AD</a:t>
            </a:r>
            <a:r>
              <a:rPr lang="en-US" sz="1800" b="0" i="0" dirty="0">
                <a:solidFill>
                  <a:srgbClr val="212121"/>
                </a:solidFill>
                <a:effectLst/>
              </a:rPr>
              <a:t>, Waldran MJ, Chan GC, </a:t>
            </a:r>
            <a:r>
              <a:rPr lang="en-US" sz="1800" b="0" i="0" dirty="0" err="1">
                <a:solidFill>
                  <a:srgbClr val="212121"/>
                </a:solidFill>
                <a:effectLst/>
              </a:rPr>
              <a:t>Waickman</a:t>
            </a:r>
            <a:r>
              <a:rPr lang="en-US" sz="1800" b="0" i="0" dirty="0">
                <a:solidFill>
                  <a:srgbClr val="212121"/>
                </a:solidFill>
                <a:effectLst/>
              </a:rPr>
              <a:t> AT. Conventional and antibody-enhanced DENV infection of human macrophages induces differential </a:t>
            </a:r>
            <a:r>
              <a:rPr lang="en-US" sz="1800" b="0" i="0" dirty="0" err="1">
                <a:solidFill>
                  <a:srgbClr val="212121"/>
                </a:solidFill>
                <a:effectLst/>
              </a:rPr>
              <a:t>immunotranscriptomic</a:t>
            </a:r>
            <a:r>
              <a:rPr lang="en-US" sz="1800" b="0" i="0" dirty="0">
                <a:solidFill>
                  <a:srgbClr val="212121"/>
                </a:solidFill>
                <a:effectLst/>
              </a:rPr>
              <a:t> profiles. J </a:t>
            </a:r>
            <a:r>
              <a:rPr lang="en-US" sz="1800" b="0" i="0" dirty="0" err="1">
                <a:solidFill>
                  <a:srgbClr val="212121"/>
                </a:solidFill>
                <a:effectLst/>
              </a:rPr>
              <a:t>Virol</a:t>
            </a:r>
            <a:r>
              <a:rPr lang="en-US" sz="1800" b="0" i="0" dirty="0">
                <a:solidFill>
                  <a:srgbClr val="212121"/>
                </a:solidFill>
                <a:effectLst/>
              </a:rPr>
              <a:t>. 2025 Mar 18;99(3):e0196224. </a:t>
            </a:r>
          </a:p>
          <a:p>
            <a:pPr>
              <a:lnSpc>
                <a:spcPct val="100000"/>
              </a:lnSpc>
              <a:spcBef>
                <a:spcPts val="0"/>
              </a:spcBef>
            </a:pPr>
            <a:r>
              <a:rPr lang="en-US" sz="1800" b="0" i="0" dirty="0" err="1">
                <a:solidFill>
                  <a:srgbClr val="212121"/>
                </a:solidFill>
                <a:effectLst/>
              </a:rPr>
              <a:t>Ijezie</a:t>
            </a:r>
            <a:r>
              <a:rPr lang="en-US" sz="1800" b="0" i="0" dirty="0">
                <a:solidFill>
                  <a:srgbClr val="212121"/>
                </a:solidFill>
                <a:effectLst/>
              </a:rPr>
              <a:t> EC, Miller MJ, </a:t>
            </a:r>
            <a:r>
              <a:rPr lang="en-US" sz="1800" b="1" i="0" dirty="0">
                <a:solidFill>
                  <a:srgbClr val="212121"/>
                </a:solidFill>
                <a:effectLst/>
              </a:rPr>
              <a:t>Hardy C</a:t>
            </a:r>
            <a:r>
              <a:rPr lang="en-US" sz="1800" b="0" i="0" dirty="0">
                <a:solidFill>
                  <a:srgbClr val="212121"/>
                </a:solidFill>
                <a:effectLst/>
              </a:rPr>
              <a:t>, Jarvis AR, Czajka TF, </a:t>
            </a:r>
            <a:r>
              <a:rPr lang="en-US" sz="1800" b="0" i="0" dirty="0" err="1">
                <a:solidFill>
                  <a:srgbClr val="212121"/>
                </a:solidFill>
                <a:effectLst/>
              </a:rPr>
              <a:t>D'Brant</a:t>
            </a:r>
            <a:r>
              <a:rPr lang="en-US" sz="1800" b="0" i="0" dirty="0">
                <a:solidFill>
                  <a:srgbClr val="212121"/>
                </a:solidFill>
                <a:effectLst/>
              </a:rPr>
              <a:t> L, Rugenstein N, </a:t>
            </a:r>
            <a:r>
              <a:rPr lang="en-US" sz="1800" b="0" i="0" dirty="0" err="1">
                <a:solidFill>
                  <a:srgbClr val="212121"/>
                </a:solidFill>
                <a:effectLst/>
              </a:rPr>
              <a:t>Waickman</a:t>
            </a:r>
            <a:r>
              <a:rPr lang="en-US" sz="1800" b="0" i="0" dirty="0">
                <a:solidFill>
                  <a:srgbClr val="212121"/>
                </a:solidFill>
                <a:effectLst/>
              </a:rPr>
              <a:t> A, Murphy E, Butler DC. Herpes simplex virus-1 infection alters microtubule-associated protein Tau splicing and promotes Tau pathology in neural models of Alzheimer's disease. Brain </a:t>
            </a:r>
            <a:r>
              <a:rPr lang="en-US" sz="1800" b="0" i="0" dirty="0" err="1">
                <a:solidFill>
                  <a:srgbClr val="212121"/>
                </a:solidFill>
                <a:effectLst/>
              </a:rPr>
              <a:t>Pathol</a:t>
            </a:r>
            <a:r>
              <a:rPr lang="en-US" sz="1800" b="0" i="0" dirty="0">
                <a:solidFill>
                  <a:srgbClr val="212121"/>
                </a:solidFill>
                <a:effectLst/>
              </a:rPr>
              <a:t>. 2025 Mar 26:e70006. </a:t>
            </a:r>
            <a:endParaRPr lang="en-US" sz="1800" dirty="0"/>
          </a:p>
        </p:txBody>
      </p:sp>
      <p:cxnSp>
        <p:nvCxnSpPr>
          <p:cNvPr id="4" name="Straight Connector 3">
            <a:extLst>
              <a:ext uri="{FF2B5EF4-FFF2-40B4-BE49-F238E27FC236}">
                <a16:creationId xmlns:a16="http://schemas.microsoft.com/office/drawing/2014/main" id="{B0C68132-16C8-ED3F-E6E2-9CA619DE2F04}"/>
              </a:ext>
            </a:extLst>
          </p:cNvPr>
          <p:cNvCxnSpPr>
            <a:cxnSpLocks/>
          </p:cNvCxnSpPr>
          <p:nvPr/>
        </p:nvCxnSpPr>
        <p:spPr>
          <a:xfrm>
            <a:off x="661220" y="1015480"/>
            <a:ext cx="10515600" cy="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6899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489</TotalTime>
  <Words>1816</Words>
  <Application>Microsoft Macintosh PowerPoint</Application>
  <PresentationFormat>Widescreen</PresentationFormat>
  <Paragraphs>227</Paragraphs>
  <Slides>28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Aptos</vt:lpstr>
      <vt:lpstr>Aptos Display</vt:lpstr>
      <vt:lpstr>Arial</vt:lpstr>
      <vt:lpstr>Canva Sans</vt:lpstr>
      <vt:lpstr>Canva Sans Bold</vt:lpstr>
      <vt:lpstr>Courier New</vt:lpstr>
      <vt:lpstr>Open Sans</vt:lpstr>
      <vt:lpstr>Times New Roman</vt:lpstr>
      <vt:lpstr>Wingdings</vt:lpstr>
      <vt:lpstr>Wingdings,Sans-Serif</vt:lpstr>
      <vt:lpstr>office theme</vt:lpstr>
      <vt:lpstr>MD, PhD Town Hall</vt:lpstr>
      <vt:lpstr>Ground rules and Values</vt:lpstr>
      <vt:lpstr>Agenda</vt:lpstr>
      <vt:lpstr>Problem Solving</vt:lpstr>
      <vt:lpstr>Gratitude</vt:lpstr>
      <vt:lpstr>Coping with uncertainty…</vt:lpstr>
      <vt:lpstr>Year in Review</vt:lpstr>
      <vt:lpstr>Student accomplishments</vt:lpstr>
      <vt:lpstr>Publications</vt:lpstr>
      <vt:lpstr>Awards</vt:lpstr>
      <vt:lpstr>Student support</vt:lpstr>
      <vt:lpstr>Student Support</vt:lpstr>
      <vt:lpstr>Student Support</vt:lpstr>
      <vt:lpstr>Reminder of MD, PhD Requirements</vt:lpstr>
      <vt:lpstr>2025/2026 Recruitment; your role</vt:lpstr>
      <vt:lpstr>MD/PhD Grand Rounds</vt:lpstr>
      <vt:lpstr>MD, PhD Grand Rounds; Objectives</vt:lpstr>
      <vt:lpstr>2025/6 Grand Rounds Format</vt:lpstr>
      <vt:lpstr>Feedback</vt:lpstr>
      <vt:lpstr>2025/2026 Grand Rounds Schedule</vt:lpstr>
      <vt:lpstr>2025/6 Grand Rounds P/F </vt:lpstr>
      <vt:lpstr>MDPH 603 MD/PhD Clinical Skills and Patient Care</vt:lpstr>
      <vt:lpstr>Ways to get more involved in the MD, PhD program…</vt:lpstr>
      <vt:lpstr>MD/PhD Picnic  Social Committee + Orientation Committee to help plan?</vt:lpstr>
      <vt:lpstr>Summer Workshops/Events</vt:lpstr>
      <vt:lpstr>G4/G5MSIII in 2026</vt:lpstr>
      <vt:lpstr>MD/PhD Community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Amit S. Dhamoon</cp:lastModifiedBy>
  <cp:revision>127</cp:revision>
  <dcterms:created xsi:type="dcterms:W3CDTF">2024-03-21T15:58:05Z</dcterms:created>
  <dcterms:modified xsi:type="dcterms:W3CDTF">2025-04-24T20:03:01Z</dcterms:modified>
</cp:coreProperties>
</file>