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72" r:id="rId8"/>
    <p:sldId id="273" r:id="rId9"/>
    <p:sldId id="270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F0DB8A-B0C6-B06F-EBF4-BD43EC8599E6}" v="43" dt="2026-04-22T14:17:01.012"/>
    <p1510:client id="{F0D90AC4-252E-FF6F-C672-C6B0F266707A}" v="293" dt="2026-04-23T17:19:52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26A811-3FB5-4EF3-9367-E646BD72A8D3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9A91DFE-3D66-417F-A4FD-C70E427BADB1}">
      <dgm:prSet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Visit Days</a:t>
          </a:r>
          <a:r>
            <a:rPr lang="en-US" dirty="0"/>
            <a:t> – </a:t>
          </a:r>
          <a:r>
            <a:rPr lang="en-US" dirty="0">
              <a:latin typeface="Aptos Display" panose="020F0302020204030204"/>
            </a:rPr>
            <a:t>Grace + Claire (HPA) + Ethan (virtual visit)</a:t>
          </a:r>
          <a:endParaRPr lang="en-US" dirty="0"/>
        </a:p>
      </dgm:t>
    </dgm:pt>
    <dgm:pt modelId="{CAABBCA2-DB08-44B2-B037-9B570437FFBF}" type="parTrans" cxnId="{A3760244-5080-4758-84F7-72113A8FF8E7}">
      <dgm:prSet/>
      <dgm:spPr/>
      <dgm:t>
        <a:bodyPr/>
        <a:lstStyle/>
        <a:p>
          <a:endParaRPr lang="en-US"/>
        </a:p>
      </dgm:t>
    </dgm:pt>
    <dgm:pt modelId="{0F2DD673-9283-46FF-91B9-1215CD157706}" type="sibTrans" cxnId="{A3760244-5080-4758-84F7-72113A8FF8E7}">
      <dgm:prSet/>
      <dgm:spPr/>
      <dgm:t>
        <a:bodyPr/>
        <a:lstStyle/>
        <a:p>
          <a:endParaRPr lang="en-US"/>
        </a:p>
      </dgm:t>
    </dgm:pt>
    <dgm:pt modelId="{C8D27BF1-6DCB-43E8-AC0F-BD2F270B4272}">
      <dgm:prSet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Kaleb, Taja, </a:t>
          </a:r>
          <a:r>
            <a:rPr lang="en-US" dirty="0" err="1">
              <a:latin typeface="Aptos Display" panose="020F0302020204030204"/>
            </a:rPr>
            <a:t>Wolu</a:t>
          </a:r>
          <a:r>
            <a:rPr lang="en-US" dirty="0">
              <a:latin typeface="Aptos Display" panose="020F0302020204030204"/>
            </a:rPr>
            <a:t> join CO 2033</a:t>
          </a:r>
          <a:endParaRPr lang="en-US" dirty="0"/>
        </a:p>
      </dgm:t>
    </dgm:pt>
    <dgm:pt modelId="{822E3673-6066-4A86-BD82-F8D2012799BD}" type="parTrans" cxnId="{0249C722-851A-4801-97DB-D1B3D77E9391}">
      <dgm:prSet/>
      <dgm:spPr/>
      <dgm:t>
        <a:bodyPr/>
        <a:lstStyle/>
        <a:p>
          <a:endParaRPr lang="en-US"/>
        </a:p>
      </dgm:t>
    </dgm:pt>
    <dgm:pt modelId="{A19EEECD-D49B-4DC1-86F5-8716A3B4EF02}" type="sibTrans" cxnId="{0249C722-851A-4801-97DB-D1B3D77E9391}">
      <dgm:prSet/>
      <dgm:spPr/>
      <dgm:t>
        <a:bodyPr/>
        <a:lstStyle/>
        <a:p>
          <a:endParaRPr lang="en-US"/>
        </a:p>
      </dgm:t>
    </dgm:pt>
    <dgm:pt modelId="{E3BBEEB8-CA79-4D44-B700-3DC27CC18C6F}">
      <dgm:prSet/>
      <dgm:spPr/>
      <dgm:t>
        <a:bodyPr/>
        <a:lstStyle/>
        <a:p>
          <a:pPr rtl="0"/>
          <a:r>
            <a:rPr lang="en-US" dirty="0"/>
            <a:t>May </a:t>
          </a:r>
          <a:r>
            <a:rPr lang="en-US" dirty="0">
              <a:latin typeface="Aptos Display" panose="020F0302020204030204"/>
            </a:rPr>
            <a:t>1st - </a:t>
          </a:r>
          <a:r>
            <a:rPr lang="en-US" dirty="0"/>
            <a:t>"Commit to Enroll" </a:t>
          </a:r>
        </a:p>
      </dgm:t>
    </dgm:pt>
    <dgm:pt modelId="{0549C42E-64F5-4B88-8C9C-8F10924596F1}" type="parTrans" cxnId="{0D9634A1-3CE3-4558-A127-1E06C3F5FF73}">
      <dgm:prSet/>
      <dgm:spPr/>
      <dgm:t>
        <a:bodyPr/>
        <a:lstStyle/>
        <a:p>
          <a:endParaRPr lang="en-US"/>
        </a:p>
      </dgm:t>
    </dgm:pt>
    <dgm:pt modelId="{C88F9BB0-EF46-42DD-8B4C-5691C087A12B}" type="sibTrans" cxnId="{0D9634A1-3CE3-4558-A127-1E06C3F5FF73}">
      <dgm:prSet/>
      <dgm:spPr/>
      <dgm:t>
        <a:bodyPr/>
        <a:lstStyle/>
        <a:p>
          <a:endParaRPr lang="en-US"/>
        </a:p>
      </dgm:t>
    </dgm:pt>
    <dgm:pt modelId="{58A369AC-28C8-4575-AA7E-4ED9CA347128}">
      <dgm:prSet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 Day 1 = May 29th (followed by MD/PhD Orientation week)</a:t>
          </a:r>
          <a:endParaRPr lang="en-US" dirty="0"/>
        </a:p>
      </dgm:t>
    </dgm:pt>
    <dgm:pt modelId="{B57CB2E3-CA54-4AF7-933F-0ECF631E082F}" type="parTrans" cxnId="{B8003BD8-8D2D-458A-BCC0-E9018EB5EE6F}">
      <dgm:prSet/>
      <dgm:spPr/>
      <dgm:t>
        <a:bodyPr/>
        <a:lstStyle/>
        <a:p>
          <a:endParaRPr lang="en-US"/>
        </a:p>
      </dgm:t>
    </dgm:pt>
    <dgm:pt modelId="{82007724-F853-4A8E-BE86-211535B23124}" type="sibTrans" cxnId="{B8003BD8-8D2D-458A-BCC0-E9018EB5EE6F}">
      <dgm:prSet/>
      <dgm:spPr/>
      <dgm:t>
        <a:bodyPr/>
        <a:lstStyle/>
        <a:p>
          <a:endParaRPr lang="en-US"/>
        </a:p>
      </dgm:t>
    </dgm:pt>
    <dgm:pt modelId="{7BD00C64-CEE2-41C4-9D08-76362C86A3A7}" type="pres">
      <dgm:prSet presAssocID="{CE26A811-3FB5-4EF3-9367-E646BD72A8D3}" presName="outerComposite" presStyleCnt="0">
        <dgm:presLayoutVars>
          <dgm:chMax val="5"/>
          <dgm:dir/>
          <dgm:resizeHandles val="exact"/>
        </dgm:presLayoutVars>
      </dgm:prSet>
      <dgm:spPr/>
    </dgm:pt>
    <dgm:pt modelId="{DE2D0B18-D67A-4F4C-9CC7-E1AFBD7AC582}" type="pres">
      <dgm:prSet presAssocID="{CE26A811-3FB5-4EF3-9367-E646BD72A8D3}" presName="dummyMaxCanvas" presStyleCnt="0">
        <dgm:presLayoutVars/>
      </dgm:prSet>
      <dgm:spPr/>
    </dgm:pt>
    <dgm:pt modelId="{5FE7F6F2-2B31-445E-8E53-3A7F3610B29C}" type="pres">
      <dgm:prSet presAssocID="{CE26A811-3FB5-4EF3-9367-E646BD72A8D3}" presName="FourNodes_1" presStyleLbl="node1" presStyleIdx="0" presStyleCnt="4">
        <dgm:presLayoutVars>
          <dgm:bulletEnabled val="1"/>
        </dgm:presLayoutVars>
      </dgm:prSet>
      <dgm:spPr/>
    </dgm:pt>
    <dgm:pt modelId="{88A05DB8-4412-4787-AFBF-C8B16E027F8A}" type="pres">
      <dgm:prSet presAssocID="{CE26A811-3FB5-4EF3-9367-E646BD72A8D3}" presName="FourNodes_2" presStyleLbl="node1" presStyleIdx="1" presStyleCnt="4">
        <dgm:presLayoutVars>
          <dgm:bulletEnabled val="1"/>
        </dgm:presLayoutVars>
      </dgm:prSet>
      <dgm:spPr/>
    </dgm:pt>
    <dgm:pt modelId="{98D4E336-0225-4F62-8395-8E799134F4C6}" type="pres">
      <dgm:prSet presAssocID="{CE26A811-3FB5-4EF3-9367-E646BD72A8D3}" presName="FourNodes_3" presStyleLbl="node1" presStyleIdx="2" presStyleCnt="4">
        <dgm:presLayoutVars>
          <dgm:bulletEnabled val="1"/>
        </dgm:presLayoutVars>
      </dgm:prSet>
      <dgm:spPr/>
    </dgm:pt>
    <dgm:pt modelId="{DDE4FEA9-60C5-42E1-85C4-68BF9D2D8DC8}" type="pres">
      <dgm:prSet presAssocID="{CE26A811-3FB5-4EF3-9367-E646BD72A8D3}" presName="FourNodes_4" presStyleLbl="node1" presStyleIdx="3" presStyleCnt="4">
        <dgm:presLayoutVars>
          <dgm:bulletEnabled val="1"/>
        </dgm:presLayoutVars>
      </dgm:prSet>
      <dgm:spPr/>
    </dgm:pt>
    <dgm:pt modelId="{3FD2DD60-5810-4AD1-9F5E-2B2429180CA1}" type="pres">
      <dgm:prSet presAssocID="{CE26A811-3FB5-4EF3-9367-E646BD72A8D3}" presName="FourConn_1-2" presStyleLbl="fgAccFollowNode1" presStyleIdx="0" presStyleCnt="3">
        <dgm:presLayoutVars>
          <dgm:bulletEnabled val="1"/>
        </dgm:presLayoutVars>
      </dgm:prSet>
      <dgm:spPr/>
    </dgm:pt>
    <dgm:pt modelId="{F0558C6B-A700-479B-9DB4-DE31A12F766E}" type="pres">
      <dgm:prSet presAssocID="{CE26A811-3FB5-4EF3-9367-E646BD72A8D3}" presName="FourConn_2-3" presStyleLbl="fgAccFollowNode1" presStyleIdx="1" presStyleCnt="3">
        <dgm:presLayoutVars>
          <dgm:bulletEnabled val="1"/>
        </dgm:presLayoutVars>
      </dgm:prSet>
      <dgm:spPr/>
    </dgm:pt>
    <dgm:pt modelId="{5DD0E11B-9953-455D-A197-0139A6226E45}" type="pres">
      <dgm:prSet presAssocID="{CE26A811-3FB5-4EF3-9367-E646BD72A8D3}" presName="FourConn_3-4" presStyleLbl="fgAccFollowNode1" presStyleIdx="2" presStyleCnt="3">
        <dgm:presLayoutVars>
          <dgm:bulletEnabled val="1"/>
        </dgm:presLayoutVars>
      </dgm:prSet>
      <dgm:spPr/>
    </dgm:pt>
    <dgm:pt modelId="{4DF51F80-133F-484F-9B58-0F78EC5C6C15}" type="pres">
      <dgm:prSet presAssocID="{CE26A811-3FB5-4EF3-9367-E646BD72A8D3}" presName="FourNodes_1_text" presStyleLbl="node1" presStyleIdx="3" presStyleCnt="4">
        <dgm:presLayoutVars>
          <dgm:bulletEnabled val="1"/>
        </dgm:presLayoutVars>
      </dgm:prSet>
      <dgm:spPr/>
    </dgm:pt>
    <dgm:pt modelId="{CD0223C0-0A51-46B9-92F3-88AD002F6F5B}" type="pres">
      <dgm:prSet presAssocID="{CE26A811-3FB5-4EF3-9367-E646BD72A8D3}" presName="FourNodes_2_text" presStyleLbl="node1" presStyleIdx="3" presStyleCnt="4">
        <dgm:presLayoutVars>
          <dgm:bulletEnabled val="1"/>
        </dgm:presLayoutVars>
      </dgm:prSet>
      <dgm:spPr/>
    </dgm:pt>
    <dgm:pt modelId="{06D9432E-BDAB-4C38-940D-2F9D367FAD80}" type="pres">
      <dgm:prSet presAssocID="{CE26A811-3FB5-4EF3-9367-E646BD72A8D3}" presName="FourNodes_3_text" presStyleLbl="node1" presStyleIdx="3" presStyleCnt="4">
        <dgm:presLayoutVars>
          <dgm:bulletEnabled val="1"/>
        </dgm:presLayoutVars>
      </dgm:prSet>
      <dgm:spPr/>
    </dgm:pt>
    <dgm:pt modelId="{DEAC9EC5-1CB0-4054-942A-F13DA06A6C1D}" type="pres">
      <dgm:prSet presAssocID="{CE26A811-3FB5-4EF3-9367-E646BD72A8D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DFDB202-6005-4889-A2DD-250A57880D22}" type="presOf" srcId="{09A91DFE-3D66-417F-A4FD-C70E427BADB1}" destId="{5FE7F6F2-2B31-445E-8E53-3A7F3610B29C}" srcOrd="0" destOrd="0" presId="urn:microsoft.com/office/officeart/2005/8/layout/vProcess5"/>
    <dgm:cxn modelId="{BF90F808-E2A5-4238-83D7-028D36A74159}" type="presOf" srcId="{E3BBEEB8-CA79-4D44-B700-3DC27CC18C6F}" destId="{98D4E336-0225-4F62-8395-8E799134F4C6}" srcOrd="0" destOrd="0" presId="urn:microsoft.com/office/officeart/2005/8/layout/vProcess5"/>
    <dgm:cxn modelId="{92DA0521-D4C2-4A79-8A43-CE6CDF849B13}" type="presOf" srcId="{58A369AC-28C8-4575-AA7E-4ED9CA347128}" destId="{DEAC9EC5-1CB0-4054-942A-F13DA06A6C1D}" srcOrd="1" destOrd="0" presId="urn:microsoft.com/office/officeart/2005/8/layout/vProcess5"/>
    <dgm:cxn modelId="{0249C722-851A-4801-97DB-D1B3D77E9391}" srcId="{CE26A811-3FB5-4EF3-9367-E646BD72A8D3}" destId="{C8D27BF1-6DCB-43E8-AC0F-BD2F270B4272}" srcOrd="1" destOrd="0" parTransId="{822E3673-6066-4A86-BD82-F8D2012799BD}" sibTransId="{A19EEECD-D49B-4DC1-86F5-8716A3B4EF02}"/>
    <dgm:cxn modelId="{F9E6982D-2FF0-43D4-9AAE-C0906BBDB696}" type="presOf" srcId="{09A91DFE-3D66-417F-A4FD-C70E427BADB1}" destId="{4DF51F80-133F-484F-9B58-0F78EC5C6C15}" srcOrd="1" destOrd="0" presId="urn:microsoft.com/office/officeart/2005/8/layout/vProcess5"/>
    <dgm:cxn modelId="{2E5DBC3A-5479-43EB-A25C-D46C35386BED}" type="presOf" srcId="{CE26A811-3FB5-4EF3-9367-E646BD72A8D3}" destId="{7BD00C64-CEE2-41C4-9D08-76362C86A3A7}" srcOrd="0" destOrd="0" presId="urn:microsoft.com/office/officeart/2005/8/layout/vProcess5"/>
    <dgm:cxn modelId="{A3760244-5080-4758-84F7-72113A8FF8E7}" srcId="{CE26A811-3FB5-4EF3-9367-E646BD72A8D3}" destId="{09A91DFE-3D66-417F-A4FD-C70E427BADB1}" srcOrd="0" destOrd="0" parTransId="{CAABBCA2-DB08-44B2-B037-9B570437FFBF}" sibTransId="{0F2DD673-9283-46FF-91B9-1215CD157706}"/>
    <dgm:cxn modelId="{27C2574F-95AD-4642-B4B4-E88FF244B88C}" type="presOf" srcId="{58A369AC-28C8-4575-AA7E-4ED9CA347128}" destId="{DDE4FEA9-60C5-42E1-85C4-68BF9D2D8DC8}" srcOrd="0" destOrd="0" presId="urn:microsoft.com/office/officeart/2005/8/layout/vProcess5"/>
    <dgm:cxn modelId="{8F003185-44AA-426C-AEF0-B5F37DB0F000}" type="presOf" srcId="{0F2DD673-9283-46FF-91B9-1215CD157706}" destId="{3FD2DD60-5810-4AD1-9F5E-2B2429180CA1}" srcOrd="0" destOrd="0" presId="urn:microsoft.com/office/officeart/2005/8/layout/vProcess5"/>
    <dgm:cxn modelId="{3837E39F-004A-4444-9918-83965CF9B02D}" type="presOf" srcId="{C8D27BF1-6DCB-43E8-AC0F-BD2F270B4272}" destId="{CD0223C0-0A51-46B9-92F3-88AD002F6F5B}" srcOrd="1" destOrd="0" presId="urn:microsoft.com/office/officeart/2005/8/layout/vProcess5"/>
    <dgm:cxn modelId="{0D9634A1-3CE3-4558-A127-1E06C3F5FF73}" srcId="{CE26A811-3FB5-4EF3-9367-E646BD72A8D3}" destId="{E3BBEEB8-CA79-4D44-B700-3DC27CC18C6F}" srcOrd="2" destOrd="0" parTransId="{0549C42E-64F5-4B88-8C9C-8F10924596F1}" sibTransId="{C88F9BB0-EF46-42DD-8B4C-5691C087A12B}"/>
    <dgm:cxn modelId="{5D31FFA2-8A8A-4628-B9BC-3331A64A0E4C}" type="presOf" srcId="{C88F9BB0-EF46-42DD-8B4C-5691C087A12B}" destId="{5DD0E11B-9953-455D-A197-0139A6226E45}" srcOrd="0" destOrd="0" presId="urn:microsoft.com/office/officeart/2005/8/layout/vProcess5"/>
    <dgm:cxn modelId="{C05FECC5-600A-455E-9BD2-6B6AE0CE5114}" type="presOf" srcId="{E3BBEEB8-CA79-4D44-B700-3DC27CC18C6F}" destId="{06D9432E-BDAB-4C38-940D-2F9D367FAD80}" srcOrd="1" destOrd="0" presId="urn:microsoft.com/office/officeart/2005/8/layout/vProcess5"/>
    <dgm:cxn modelId="{B8003BD8-8D2D-458A-BCC0-E9018EB5EE6F}" srcId="{CE26A811-3FB5-4EF3-9367-E646BD72A8D3}" destId="{58A369AC-28C8-4575-AA7E-4ED9CA347128}" srcOrd="3" destOrd="0" parTransId="{B57CB2E3-CA54-4AF7-933F-0ECF631E082F}" sibTransId="{82007724-F853-4A8E-BE86-211535B23124}"/>
    <dgm:cxn modelId="{7E002DDF-4242-4191-B592-77DD1BFD1E4B}" type="presOf" srcId="{A19EEECD-D49B-4DC1-86F5-8716A3B4EF02}" destId="{F0558C6B-A700-479B-9DB4-DE31A12F766E}" srcOrd="0" destOrd="0" presId="urn:microsoft.com/office/officeart/2005/8/layout/vProcess5"/>
    <dgm:cxn modelId="{759BE4E6-326B-4788-8F86-FA4348E85DA6}" type="presOf" srcId="{C8D27BF1-6DCB-43E8-AC0F-BD2F270B4272}" destId="{88A05DB8-4412-4787-AFBF-C8B16E027F8A}" srcOrd="0" destOrd="0" presId="urn:microsoft.com/office/officeart/2005/8/layout/vProcess5"/>
    <dgm:cxn modelId="{829FAADD-62D6-4198-8D01-ABD362EBFCAE}" type="presParOf" srcId="{7BD00C64-CEE2-41C4-9D08-76362C86A3A7}" destId="{DE2D0B18-D67A-4F4C-9CC7-E1AFBD7AC582}" srcOrd="0" destOrd="0" presId="urn:microsoft.com/office/officeart/2005/8/layout/vProcess5"/>
    <dgm:cxn modelId="{9E027AF8-9650-42D9-B757-C757D97CE656}" type="presParOf" srcId="{7BD00C64-CEE2-41C4-9D08-76362C86A3A7}" destId="{5FE7F6F2-2B31-445E-8E53-3A7F3610B29C}" srcOrd="1" destOrd="0" presId="urn:microsoft.com/office/officeart/2005/8/layout/vProcess5"/>
    <dgm:cxn modelId="{E251BFAC-5CD9-4B0A-994B-D7361A2B23BD}" type="presParOf" srcId="{7BD00C64-CEE2-41C4-9D08-76362C86A3A7}" destId="{88A05DB8-4412-4787-AFBF-C8B16E027F8A}" srcOrd="2" destOrd="0" presId="urn:microsoft.com/office/officeart/2005/8/layout/vProcess5"/>
    <dgm:cxn modelId="{4CBE4A7D-20E0-4AD8-8009-847F4AB3B297}" type="presParOf" srcId="{7BD00C64-CEE2-41C4-9D08-76362C86A3A7}" destId="{98D4E336-0225-4F62-8395-8E799134F4C6}" srcOrd="3" destOrd="0" presId="urn:microsoft.com/office/officeart/2005/8/layout/vProcess5"/>
    <dgm:cxn modelId="{53ED146A-DC0E-4562-93B4-7EFAFA6710F0}" type="presParOf" srcId="{7BD00C64-CEE2-41C4-9D08-76362C86A3A7}" destId="{DDE4FEA9-60C5-42E1-85C4-68BF9D2D8DC8}" srcOrd="4" destOrd="0" presId="urn:microsoft.com/office/officeart/2005/8/layout/vProcess5"/>
    <dgm:cxn modelId="{DDBA1EB9-D59C-4D18-84F3-08976D437125}" type="presParOf" srcId="{7BD00C64-CEE2-41C4-9D08-76362C86A3A7}" destId="{3FD2DD60-5810-4AD1-9F5E-2B2429180CA1}" srcOrd="5" destOrd="0" presId="urn:microsoft.com/office/officeart/2005/8/layout/vProcess5"/>
    <dgm:cxn modelId="{87121676-AECF-4C9F-8E0C-4E4493014F60}" type="presParOf" srcId="{7BD00C64-CEE2-41C4-9D08-76362C86A3A7}" destId="{F0558C6B-A700-479B-9DB4-DE31A12F766E}" srcOrd="6" destOrd="0" presId="urn:microsoft.com/office/officeart/2005/8/layout/vProcess5"/>
    <dgm:cxn modelId="{A501F3B7-F0E9-41A1-BEAF-BCE5B0CD62B4}" type="presParOf" srcId="{7BD00C64-CEE2-41C4-9D08-76362C86A3A7}" destId="{5DD0E11B-9953-455D-A197-0139A6226E45}" srcOrd="7" destOrd="0" presId="urn:microsoft.com/office/officeart/2005/8/layout/vProcess5"/>
    <dgm:cxn modelId="{AA15D202-193D-4A23-A491-64D84A7975D6}" type="presParOf" srcId="{7BD00C64-CEE2-41C4-9D08-76362C86A3A7}" destId="{4DF51F80-133F-484F-9B58-0F78EC5C6C15}" srcOrd="8" destOrd="0" presId="urn:microsoft.com/office/officeart/2005/8/layout/vProcess5"/>
    <dgm:cxn modelId="{8E034237-5224-4252-B383-3D212FA17680}" type="presParOf" srcId="{7BD00C64-CEE2-41C4-9D08-76362C86A3A7}" destId="{CD0223C0-0A51-46B9-92F3-88AD002F6F5B}" srcOrd="9" destOrd="0" presId="urn:microsoft.com/office/officeart/2005/8/layout/vProcess5"/>
    <dgm:cxn modelId="{24C6945F-0FC5-4804-A0BA-C2EF83AAB4B6}" type="presParOf" srcId="{7BD00C64-CEE2-41C4-9D08-76362C86A3A7}" destId="{06D9432E-BDAB-4C38-940D-2F9D367FAD80}" srcOrd="10" destOrd="0" presId="urn:microsoft.com/office/officeart/2005/8/layout/vProcess5"/>
    <dgm:cxn modelId="{9BE78F72-22D4-4E7C-8D22-150DB01B61EE}" type="presParOf" srcId="{7BD00C64-CEE2-41C4-9D08-76362C86A3A7}" destId="{DEAC9EC5-1CB0-4054-942A-F13DA06A6C1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863B88-3400-4C74-8DFD-9F9604FCDC36}" type="doc">
      <dgm:prSet loTypeId="urn:microsoft.com/office/officeart/2016/7/layout/ChevronBlock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F50DE70-F1E5-40B9-A278-71ADAEC73A93}">
      <dgm:prSet/>
      <dgm:spPr/>
      <dgm:t>
        <a:bodyPr/>
        <a:lstStyle/>
        <a:p>
          <a:pPr rtl="0"/>
          <a:r>
            <a:rPr lang="en-US" dirty="0"/>
            <a:t>MS1 </a:t>
          </a:r>
          <a:r>
            <a:rPr lang="en-US" dirty="0">
              <a:latin typeface="Aptos Display" panose="020F0302020204030204"/>
            </a:rPr>
            <a:t>+ 2</a:t>
          </a:r>
          <a:r>
            <a:rPr lang="en-US" dirty="0"/>
            <a:t> Participation: </a:t>
          </a:r>
        </a:p>
      </dgm:t>
    </dgm:pt>
    <dgm:pt modelId="{6179B31D-D818-41DB-BF60-B8969A1A2984}" type="parTrans" cxnId="{D2A3FA6A-CF6F-47D1-BECB-F2152D2BCDF6}">
      <dgm:prSet/>
      <dgm:spPr/>
      <dgm:t>
        <a:bodyPr/>
        <a:lstStyle/>
        <a:p>
          <a:endParaRPr lang="en-US"/>
        </a:p>
      </dgm:t>
    </dgm:pt>
    <dgm:pt modelId="{C33FC2F1-10CE-4F1B-8C64-25ADD5E5DF71}" type="sibTrans" cxnId="{D2A3FA6A-CF6F-47D1-BECB-F2152D2BCDF6}">
      <dgm:prSet/>
      <dgm:spPr/>
      <dgm:t>
        <a:bodyPr/>
        <a:lstStyle/>
        <a:p>
          <a:endParaRPr lang="en-US"/>
        </a:p>
      </dgm:t>
    </dgm:pt>
    <dgm:pt modelId="{77309A19-DB71-4878-950E-4E0FD954032B}">
      <dgm:prSet/>
      <dgm:spPr/>
      <dgm:t>
        <a:bodyPr/>
        <a:lstStyle/>
        <a:p>
          <a:r>
            <a:rPr lang="en-US" dirty="0"/>
            <a:t>10-minute Summer Lab presentations – 10 minutes </a:t>
          </a:r>
        </a:p>
      </dgm:t>
    </dgm:pt>
    <dgm:pt modelId="{EC0B8D5F-C947-407C-907C-7ED1AB183E19}" type="parTrans" cxnId="{83C7D828-9507-40EC-994F-1D70C8CB2EFB}">
      <dgm:prSet/>
      <dgm:spPr/>
      <dgm:t>
        <a:bodyPr/>
        <a:lstStyle/>
        <a:p>
          <a:endParaRPr lang="en-US"/>
        </a:p>
      </dgm:t>
    </dgm:pt>
    <dgm:pt modelId="{58325372-4A6F-432F-B00B-21AB909137E0}" type="sibTrans" cxnId="{83C7D828-9507-40EC-994F-1D70C8CB2EFB}">
      <dgm:prSet/>
      <dgm:spPr/>
      <dgm:t>
        <a:bodyPr/>
        <a:lstStyle/>
        <a:p>
          <a:endParaRPr lang="en-US"/>
        </a:p>
      </dgm:t>
    </dgm:pt>
    <dgm:pt modelId="{69BEB4B8-51D5-4117-AD95-80E181C5A804}">
      <dgm:prSet/>
      <dgm:spPr/>
      <dgm:t>
        <a:bodyPr/>
        <a:lstStyle/>
        <a:p>
          <a:r>
            <a:rPr lang="en-US" dirty="0"/>
            <a:t>PhD Participation</a:t>
          </a:r>
        </a:p>
      </dgm:t>
    </dgm:pt>
    <dgm:pt modelId="{E5F0D4D2-1D49-4643-A640-EAD044A211AE}" type="parTrans" cxnId="{D7204644-1568-4AEB-B99A-288935368225}">
      <dgm:prSet/>
      <dgm:spPr/>
      <dgm:t>
        <a:bodyPr/>
        <a:lstStyle/>
        <a:p>
          <a:endParaRPr lang="en-US"/>
        </a:p>
      </dgm:t>
    </dgm:pt>
    <dgm:pt modelId="{28BC3AB6-E084-4E75-843A-C9C5B2CEFC9C}" type="sibTrans" cxnId="{D7204644-1568-4AEB-B99A-288935368225}">
      <dgm:prSet/>
      <dgm:spPr/>
      <dgm:t>
        <a:bodyPr/>
        <a:lstStyle/>
        <a:p>
          <a:endParaRPr lang="en-US"/>
        </a:p>
      </dgm:t>
    </dgm:pt>
    <dgm:pt modelId="{6E274943-52C6-4048-AE68-AF4D166B14CC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Year 1:</a:t>
          </a:r>
          <a:r>
            <a:rPr lang="en-US" dirty="0">
              <a:solidFill>
                <a:schemeClr val="tx1"/>
              </a:solidFill>
              <a:latin typeface="Aptos Display" panose="020F0302020204030204"/>
            </a:rPr>
            <a:t> Paradigm-Shifting Research Paper(s)</a:t>
          </a:r>
          <a:endParaRPr lang="en-US" dirty="0">
            <a:solidFill>
              <a:schemeClr val="tx1"/>
            </a:solidFill>
          </a:endParaRPr>
        </a:p>
      </dgm:t>
    </dgm:pt>
    <dgm:pt modelId="{D681E4BD-8B8E-41F2-AC81-9B68391445F0}" type="parTrans" cxnId="{965C40B8-6CBF-4C6F-98FA-61D1680F2406}">
      <dgm:prSet/>
      <dgm:spPr/>
      <dgm:t>
        <a:bodyPr/>
        <a:lstStyle/>
        <a:p>
          <a:endParaRPr lang="en-US"/>
        </a:p>
      </dgm:t>
    </dgm:pt>
    <dgm:pt modelId="{BB9FE5F9-D106-4F1F-BDD8-0DEE46105316}" type="sibTrans" cxnId="{965C40B8-6CBF-4C6F-98FA-61D1680F2406}">
      <dgm:prSet/>
      <dgm:spPr/>
      <dgm:t>
        <a:bodyPr/>
        <a:lstStyle/>
        <a:p>
          <a:endParaRPr lang="en-US"/>
        </a:p>
      </dgm:t>
    </dgm:pt>
    <dgm:pt modelId="{75C9DE1C-1EBA-4507-BAD7-D1C7D64767B7}">
      <dgm:prSet/>
      <dgm:spPr/>
      <dgm:t>
        <a:bodyPr/>
        <a:lstStyle/>
        <a:p>
          <a:pPr algn="l" rtl="0"/>
          <a:r>
            <a:rPr lang="en-US" dirty="0">
              <a:solidFill>
                <a:schemeClr val="tx1"/>
              </a:solidFill>
            </a:rPr>
            <a:t>Year 2: </a:t>
          </a:r>
          <a:r>
            <a:rPr lang="en-US" dirty="0">
              <a:solidFill>
                <a:schemeClr val="tx1"/>
              </a:solidFill>
              <a:latin typeface="Aptos Display" panose="020F0302020204030204"/>
              <a:ea typeface="Calibri"/>
              <a:cs typeface="Calibri"/>
            </a:rPr>
            <a:t>Dissertation Work – (2 presenters/GR)</a:t>
          </a:r>
        </a:p>
      </dgm:t>
    </dgm:pt>
    <dgm:pt modelId="{A02C3460-DCDF-459D-8D3E-6F4DBACAAB4C}" type="parTrans" cxnId="{86A8189C-9CFB-4ABA-9F04-3EA05E087E26}">
      <dgm:prSet/>
      <dgm:spPr/>
      <dgm:t>
        <a:bodyPr/>
        <a:lstStyle/>
        <a:p>
          <a:endParaRPr lang="en-US"/>
        </a:p>
      </dgm:t>
    </dgm:pt>
    <dgm:pt modelId="{27CA659E-26B2-4BD5-AF80-4A26AC390AA4}" type="sibTrans" cxnId="{86A8189C-9CFB-4ABA-9F04-3EA05E087E26}">
      <dgm:prSet/>
      <dgm:spPr/>
      <dgm:t>
        <a:bodyPr/>
        <a:lstStyle/>
        <a:p>
          <a:endParaRPr lang="en-US"/>
        </a:p>
      </dgm:t>
    </dgm:pt>
    <dgm:pt modelId="{B9CED4AA-E29F-4835-92BD-E8C082030725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Year 3: </a:t>
          </a:r>
          <a:r>
            <a:rPr lang="en-US" dirty="0">
              <a:solidFill>
                <a:schemeClr val="tx1"/>
              </a:solidFill>
              <a:latin typeface="Aptos Display" panose="020F0302020204030204"/>
            </a:rPr>
            <a:t>Clinical Trial</a:t>
          </a:r>
          <a:endParaRPr lang="en-US" sz="1100" dirty="0">
            <a:solidFill>
              <a:schemeClr val="tx1"/>
            </a:solidFill>
            <a:latin typeface="Calibri"/>
            <a:ea typeface="Calibri"/>
            <a:cs typeface="Calibri"/>
          </a:endParaRPr>
        </a:p>
      </dgm:t>
    </dgm:pt>
    <dgm:pt modelId="{A9B74EAC-5999-4BBF-857E-3C4C3977D287}" type="parTrans" cxnId="{0ECF31FA-ECD9-4E17-B35F-6BF05CD99DAA}">
      <dgm:prSet/>
      <dgm:spPr/>
      <dgm:t>
        <a:bodyPr/>
        <a:lstStyle/>
        <a:p>
          <a:endParaRPr lang="en-US"/>
        </a:p>
      </dgm:t>
    </dgm:pt>
    <dgm:pt modelId="{70418B34-8D75-498D-BD0B-F6B663C94C69}" type="sibTrans" cxnId="{0ECF31FA-ECD9-4E17-B35F-6BF05CD99DAA}">
      <dgm:prSet/>
      <dgm:spPr/>
      <dgm:t>
        <a:bodyPr/>
        <a:lstStyle/>
        <a:p>
          <a:endParaRPr lang="en-US"/>
        </a:p>
      </dgm:t>
    </dgm:pt>
    <dgm:pt modelId="{4E5F9BE3-AC5B-43E8-AF0A-B76941F954BF}">
      <dgm:prSet/>
      <dgm:spPr/>
      <dgm:t>
        <a:bodyPr/>
        <a:lstStyle/>
        <a:p>
          <a:pPr rtl="0"/>
          <a:r>
            <a:rPr lang="en-US" dirty="0"/>
            <a:t>MS 3 </a:t>
          </a:r>
          <a:r>
            <a:rPr lang="en-US" dirty="0">
              <a:latin typeface="Aptos Display" panose="020F0302020204030204"/>
            </a:rPr>
            <a:t>+ 4 </a:t>
          </a:r>
          <a:r>
            <a:rPr lang="en-US" dirty="0"/>
            <a:t>Participation</a:t>
          </a:r>
        </a:p>
      </dgm:t>
    </dgm:pt>
    <dgm:pt modelId="{13CF242F-57DD-4026-8529-674917854AB2}" type="parTrans" cxnId="{8BF22865-CC1E-4246-A3AA-716D50C08224}">
      <dgm:prSet/>
      <dgm:spPr/>
      <dgm:t>
        <a:bodyPr/>
        <a:lstStyle/>
        <a:p>
          <a:endParaRPr lang="en-US"/>
        </a:p>
      </dgm:t>
    </dgm:pt>
    <dgm:pt modelId="{63D6F53B-835F-4F83-81F3-24AD9D53A8CB}" type="sibTrans" cxnId="{8BF22865-CC1E-4246-A3AA-716D50C08224}">
      <dgm:prSet/>
      <dgm:spPr/>
      <dgm:t>
        <a:bodyPr/>
        <a:lstStyle/>
        <a:p>
          <a:endParaRPr lang="en-US"/>
        </a:p>
      </dgm:t>
    </dgm:pt>
    <dgm:pt modelId="{E6CA9C7C-69C2-45A5-92CB-3936DC7CB0B7}">
      <dgm:prSet/>
      <dgm:spPr/>
      <dgm:t>
        <a:bodyPr/>
        <a:lstStyle/>
        <a:p>
          <a:r>
            <a:rPr lang="en-US" dirty="0"/>
            <a:t>Attend as much as possible</a:t>
          </a:r>
        </a:p>
      </dgm:t>
    </dgm:pt>
    <dgm:pt modelId="{2D4630C1-E5ED-44E3-9C05-6A46EE3F4800}" type="parTrans" cxnId="{FD14DE7D-C936-4AC7-AE42-7D8FA69BEE1F}">
      <dgm:prSet/>
      <dgm:spPr/>
      <dgm:t>
        <a:bodyPr/>
        <a:lstStyle/>
        <a:p>
          <a:endParaRPr lang="en-US"/>
        </a:p>
      </dgm:t>
    </dgm:pt>
    <dgm:pt modelId="{9AB084DE-8EDD-485B-BFA4-9ADD920BC4C8}" type="sibTrans" cxnId="{FD14DE7D-C936-4AC7-AE42-7D8FA69BEE1F}">
      <dgm:prSet/>
      <dgm:spPr/>
      <dgm:t>
        <a:bodyPr/>
        <a:lstStyle/>
        <a:p>
          <a:endParaRPr lang="en-US"/>
        </a:p>
      </dgm:t>
    </dgm:pt>
    <dgm:pt modelId="{FDB06C7C-DBEA-44F6-9631-76005794829A}">
      <dgm:prSet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MS4: Capstone</a:t>
          </a:r>
          <a:r>
            <a:rPr lang="en-US" dirty="0"/>
            <a:t> Presentation – 50 minutes </a:t>
          </a:r>
          <a:br>
            <a:rPr lang="en-US" dirty="0"/>
          </a:br>
          <a:endParaRPr lang="en-US" dirty="0"/>
        </a:p>
      </dgm:t>
    </dgm:pt>
    <dgm:pt modelId="{1F799468-47B0-4AA6-88DE-5869967DF5A3}" type="parTrans" cxnId="{EA7B1289-4A03-4DEE-8F43-B41F6C91D4E1}">
      <dgm:prSet/>
      <dgm:spPr/>
      <dgm:t>
        <a:bodyPr/>
        <a:lstStyle/>
        <a:p>
          <a:endParaRPr lang="en-US"/>
        </a:p>
      </dgm:t>
    </dgm:pt>
    <dgm:pt modelId="{8EA792E7-A2B0-45D8-A62D-0E8786286200}" type="sibTrans" cxnId="{EA7B1289-4A03-4DEE-8F43-B41F6C91D4E1}">
      <dgm:prSet/>
      <dgm:spPr/>
      <dgm:t>
        <a:bodyPr/>
        <a:lstStyle/>
        <a:p>
          <a:endParaRPr lang="en-US"/>
        </a:p>
      </dgm:t>
    </dgm:pt>
    <dgm:pt modelId="{D0BF5749-AE5B-4ACA-9C71-B085815D5611}">
      <dgm:prSet phldr="0"/>
      <dgm:spPr/>
      <dgm:t>
        <a:bodyPr/>
        <a:lstStyle/>
        <a:p>
          <a:r>
            <a:rPr lang="en-US" sz="1100" dirty="0">
              <a:latin typeface="Calibri"/>
              <a:ea typeface="Calibri"/>
              <a:cs typeface="Calibri"/>
            </a:rPr>
            <a:t>Year 4/5:Paradigm-Shifting Research Paper(s)</a:t>
          </a:r>
          <a:endParaRPr lang="en-US" dirty="0"/>
        </a:p>
      </dgm:t>
    </dgm:pt>
    <dgm:pt modelId="{345555DC-0358-4123-821C-0EA73C07EB9F}" type="parTrans" cxnId="{C2334607-116D-4770-BB69-C722E20819B0}">
      <dgm:prSet/>
      <dgm:spPr/>
    </dgm:pt>
    <dgm:pt modelId="{E5AFD408-6B34-444F-A6A5-49381BDB5A9D}" type="sibTrans" cxnId="{C2334607-116D-4770-BB69-C722E20819B0}">
      <dgm:prSet/>
      <dgm:spPr/>
    </dgm:pt>
    <dgm:pt modelId="{7C7B6698-E6B3-4124-B5E8-1540765E7DD1}" type="pres">
      <dgm:prSet presAssocID="{E4863B88-3400-4C74-8DFD-9F9604FCDC36}" presName="Name0" presStyleCnt="0">
        <dgm:presLayoutVars>
          <dgm:dir/>
          <dgm:animLvl val="lvl"/>
          <dgm:resizeHandles val="exact"/>
        </dgm:presLayoutVars>
      </dgm:prSet>
      <dgm:spPr/>
    </dgm:pt>
    <dgm:pt modelId="{BE2614A2-5755-4CAC-BE41-872C2CA6A30F}" type="pres">
      <dgm:prSet presAssocID="{BF50DE70-F1E5-40B9-A278-71ADAEC73A93}" presName="composite" presStyleCnt="0"/>
      <dgm:spPr/>
    </dgm:pt>
    <dgm:pt modelId="{0DC30249-1219-4DC3-BEE7-5F0AF28BB10E}" type="pres">
      <dgm:prSet presAssocID="{BF50DE70-F1E5-40B9-A278-71ADAEC73A93}" presName="parTx" presStyleLbl="alignNode1" presStyleIdx="0" presStyleCnt="3">
        <dgm:presLayoutVars>
          <dgm:chMax val="0"/>
          <dgm:chPref val="0"/>
        </dgm:presLayoutVars>
      </dgm:prSet>
      <dgm:spPr/>
    </dgm:pt>
    <dgm:pt modelId="{20E22F12-44CB-4A2C-BDDB-AC487ED1107A}" type="pres">
      <dgm:prSet presAssocID="{BF50DE70-F1E5-40B9-A278-71ADAEC73A93}" presName="desTx" presStyleLbl="alignAccFollowNode1" presStyleIdx="0" presStyleCnt="3">
        <dgm:presLayoutVars/>
      </dgm:prSet>
      <dgm:spPr/>
    </dgm:pt>
    <dgm:pt modelId="{6890A019-FBA8-4AC0-8445-A0D7CFBEC812}" type="pres">
      <dgm:prSet presAssocID="{C33FC2F1-10CE-4F1B-8C64-25ADD5E5DF71}" presName="space" presStyleCnt="0"/>
      <dgm:spPr/>
    </dgm:pt>
    <dgm:pt modelId="{C65C3C28-44F2-4236-A7FF-A0D2C5221AE3}" type="pres">
      <dgm:prSet presAssocID="{69BEB4B8-51D5-4117-AD95-80E181C5A804}" presName="composite" presStyleCnt="0"/>
      <dgm:spPr/>
    </dgm:pt>
    <dgm:pt modelId="{549C44B3-CBA7-43CF-B72E-23EB16D429A1}" type="pres">
      <dgm:prSet presAssocID="{69BEB4B8-51D5-4117-AD95-80E181C5A804}" presName="parTx" presStyleLbl="alignNode1" presStyleIdx="1" presStyleCnt="3">
        <dgm:presLayoutVars>
          <dgm:chMax val="0"/>
          <dgm:chPref val="0"/>
        </dgm:presLayoutVars>
      </dgm:prSet>
      <dgm:spPr/>
    </dgm:pt>
    <dgm:pt modelId="{086F384B-8068-4437-ACF5-0CA4A09141ED}" type="pres">
      <dgm:prSet presAssocID="{69BEB4B8-51D5-4117-AD95-80E181C5A804}" presName="desTx" presStyleLbl="alignAccFollowNode1" presStyleIdx="1" presStyleCnt="3">
        <dgm:presLayoutVars/>
      </dgm:prSet>
      <dgm:spPr/>
    </dgm:pt>
    <dgm:pt modelId="{668C0931-78DE-47D9-A588-42D3771CBAC7}" type="pres">
      <dgm:prSet presAssocID="{28BC3AB6-E084-4E75-843A-C9C5B2CEFC9C}" presName="space" presStyleCnt="0"/>
      <dgm:spPr/>
    </dgm:pt>
    <dgm:pt modelId="{6C909657-88B6-4B25-9A1A-665B506DAF9C}" type="pres">
      <dgm:prSet presAssocID="{4E5F9BE3-AC5B-43E8-AF0A-B76941F954BF}" presName="composite" presStyleCnt="0"/>
      <dgm:spPr/>
    </dgm:pt>
    <dgm:pt modelId="{1753822E-B75C-4486-B1E1-3F853ADEED54}" type="pres">
      <dgm:prSet presAssocID="{4E5F9BE3-AC5B-43E8-AF0A-B76941F954BF}" presName="parTx" presStyleLbl="alignNode1" presStyleIdx="2" presStyleCnt="3">
        <dgm:presLayoutVars>
          <dgm:chMax val="0"/>
          <dgm:chPref val="0"/>
        </dgm:presLayoutVars>
      </dgm:prSet>
      <dgm:spPr/>
    </dgm:pt>
    <dgm:pt modelId="{A5E4F998-3838-4918-9D97-8B5CA3A7D3EE}" type="pres">
      <dgm:prSet presAssocID="{4E5F9BE3-AC5B-43E8-AF0A-B76941F954BF}" presName="desTx" presStyleLbl="alignAccFollowNode1" presStyleIdx="2" presStyleCnt="3">
        <dgm:presLayoutVars/>
      </dgm:prSet>
      <dgm:spPr/>
    </dgm:pt>
  </dgm:ptLst>
  <dgm:cxnLst>
    <dgm:cxn modelId="{B2EC6304-397F-4297-A89C-EC846127F0B2}" type="presOf" srcId="{77309A19-DB71-4878-950E-4E0FD954032B}" destId="{20E22F12-44CB-4A2C-BDDB-AC487ED1107A}" srcOrd="0" destOrd="0" presId="urn:microsoft.com/office/officeart/2016/7/layout/ChevronBlockProcess"/>
    <dgm:cxn modelId="{C2334607-116D-4770-BB69-C722E20819B0}" srcId="{69BEB4B8-51D5-4117-AD95-80E181C5A804}" destId="{D0BF5749-AE5B-4ACA-9C71-B085815D5611}" srcOrd="3" destOrd="0" parTransId="{345555DC-0358-4123-821C-0EA73C07EB9F}" sibTransId="{E5AFD408-6B34-444F-A6A5-49381BDB5A9D}"/>
    <dgm:cxn modelId="{92CEF31A-1E1F-4464-AE48-13BE34692207}" type="presOf" srcId="{69BEB4B8-51D5-4117-AD95-80E181C5A804}" destId="{549C44B3-CBA7-43CF-B72E-23EB16D429A1}" srcOrd="0" destOrd="0" presId="urn:microsoft.com/office/officeart/2016/7/layout/ChevronBlockProcess"/>
    <dgm:cxn modelId="{83C7D828-9507-40EC-994F-1D70C8CB2EFB}" srcId="{BF50DE70-F1E5-40B9-A278-71ADAEC73A93}" destId="{77309A19-DB71-4878-950E-4E0FD954032B}" srcOrd="0" destOrd="0" parTransId="{EC0B8D5F-C947-407C-907C-7ED1AB183E19}" sibTransId="{58325372-4A6F-432F-B00B-21AB909137E0}"/>
    <dgm:cxn modelId="{E0F9B73B-F427-4ABD-BDFE-981E73AFD6AB}" type="presOf" srcId="{4E5F9BE3-AC5B-43E8-AF0A-B76941F954BF}" destId="{1753822E-B75C-4486-B1E1-3F853ADEED54}" srcOrd="0" destOrd="0" presId="urn:microsoft.com/office/officeart/2016/7/layout/ChevronBlockProcess"/>
    <dgm:cxn modelId="{D7204644-1568-4AEB-B99A-288935368225}" srcId="{E4863B88-3400-4C74-8DFD-9F9604FCDC36}" destId="{69BEB4B8-51D5-4117-AD95-80E181C5A804}" srcOrd="1" destOrd="0" parTransId="{E5F0D4D2-1D49-4643-A640-EAD044A211AE}" sibTransId="{28BC3AB6-E084-4E75-843A-C9C5B2CEFC9C}"/>
    <dgm:cxn modelId="{8BF22865-CC1E-4246-A3AA-716D50C08224}" srcId="{E4863B88-3400-4C74-8DFD-9F9604FCDC36}" destId="{4E5F9BE3-AC5B-43E8-AF0A-B76941F954BF}" srcOrd="2" destOrd="0" parTransId="{13CF242F-57DD-4026-8529-674917854AB2}" sibTransId="{63D6F53B-835F-4F83-81F3-24AD9D53A8CB}"/>
    <dgm:cxn modelId="{D846EC4A-844F-4B4A-9FA7-7ADACAB8FDFD}" type="presOf" srcId="{75C9DE1C-1EBA-4507-BAD7-D1C7D64767B7}" destId="{086F384B-8068-4437-ACF5-0CA4A09141ED}" srcOrd="0" destOrd="1" presId="urn:microsoft.com/office/officeart/2016/7/layout/ChevronBlockProcess"/>
    <dgm:cxn modelId="{D2A3FA6A-CF6F-47D1-BECB-F2152D2BCDF6}" srcId="{E4863B88-3400-4C74-8DFD-9F9604FCDC36}" destId="{BF50DE70-F1E5-40B9-A278-71ADAEC73A93}" srcOrd="0" destOrd="0" parTransId="{6179B31D-D818-41DB-BF60-B8969A1A2984}" sibTransId="{C33FC2F1-10CE-4F1B-8C64-25ADD5E5DF71}"/>
    <dgm:cxn modelId="{6C9AAB7D-3D76-4B55-B5B8-787CA60E46DE}" type="presOf" srcId="{E4863B88-3400-4C74-8DFD-9F9604FCDC36}" destId="{7C7B6698-E6B3-4124-B5E8-1540765E7DD1}" srcOrd="0" destOrd="0" presId="urn:microsoft.com/office/officeart/2016/7/layout/ChevronBlockProcess"/>
    <dgm:cxn modelId="{FD14DE7D-C936-4AC7-AE42-7D8FA69BEE1F}" srcId="{4E5F9BE3-AC5B-43E8-AF0A-B76941F954BF}" destId="{E6CA9C7C-69C2-45A5-92CB-3936DC7CB0B7}" srcOrd="0" destOrd="0" parTransId="{2D4630C1-E5ED-44E3-9C05-6A46EE3F4800}" sibTransId="{9AB084DE-8EDD-485B-BFA4-9ADD920BC4C8}"/>
    <dgm:cxn modelId="{EA7B1289-4A03-4DEE-8F43-B41F6C91D4E1}" srcId="{4E5F9BE3-AC5B-43E8-AF0A-B76941F954BF}" destId="{FDB06C7C-DBEA-44F6-9631-76005794829A}" srcOrd="1" destOrd="0" parTransId="{1F799468-47B0-4AA6-88DE-5869967DF5A3}" sibTransId="{8EA792E7-A2B0-45D8-A62D-0E8786286200}"/>
    <dgm:cxn modelId="{2269B29A-4805-43B4-9029-878D528DF7C4}" type="presOf" srcId="{D0BF5749-AE5B-4ACA-9C71-B085815D5611}" destId="{086F384B-8068-4437-ACF5-0CA4A09141ED}" srcOrd="0" destOrd="3" presId="urn:microsoft.com/office/officeart/2016/7/layout/ChevronBlockProcess"/>
    <dgm:cxn modelId="{86A8189C-9CFB-4ABA-9F04-3EA05E087E26}" srcId="{69BEB4B8-51D5-4117-AD95-80E181C5A804}" destId="{75C9DE1C-1EBA-4507-BAD7-D1C7D64767B7}" srcOrd="1" destOrd="0" parTransId="{A02C3460-DCDF-459D-8D3E-6F4DBACAAB4C}" sibTransId="{27CA659E-26B2-4BD5-AF80-4A26AC390AA4}"/>
    <dgm:cxn modelId="{E8D2E8A8-89F7-4151-B2AB-A8C079C1C4E2}" type="presOf" srcId="{FDB06C7C-DBEA-44F6-9631-76005794829A}" destId="{A5E4F998-3838-4918-9D97-8B5CA3A7D3EE}" srcOrd="0" destOrd="1" presId="urn:microsoft.com/office/officeart/2016/7/layout/ChevronBlockProcess"/>
    <dgm:cxn modelId="{965C40B8-6CBF-4C6F-98FA-61D1680F2406}" srcId="{69BEB4B8-51D5-4117-AD95-80E181C5A804}" destId="{6E274943-52C6-4048-AE68-AF4D166B14CC}" srcOrd="0" destOrd="0" parTransId="{D681E4BD-8B8E-41F2-AC81-9B68391445F0}" sibTransId="{BB9FE5F9-D106-4F1F-BDD8-0DEE46105316}"/>
    <dgm:cxn modelId="{A636F9B9-11CF-4066-A639-4D970FC7B3C1}" type="presOf" srcId="{6E274943-52C6-4048-AE68-AF4D166B14CC}" destId="{086F384B-8068-4437-ACF5-0CA4A09141ED}" srcOrd="0" destOrd="0" presId="urn:microsoft.com/office/officeart/2016/7/layout/ChevronBlockProcess"/>
    <dgm:cxn modelId="{B84997BA-4F4E-4DDF-A97D-7AB2EA6B18EC}" type="presOf" srcId="{E6CA9C7C-69C2-45A5-92CB-3936DC7CB0B7}" destId="{A5E4F998-3838-4918-9D97-8B5CA3A7D3EE}" srcOrd="0" destOrd="0" presId="urn:microsoft.com/office/officeart/2016/7/layout/ChevronBlockProcess"/>
    <dgm:cxn modelId="{71A459E1-8907-4631-8BE2-AF3DC8AC3219}" type="presOf" srcId="{B9CED4AA-E29F-4835-92BD-E8C082030725}" destId="{086F384B-8068-4437-ACF5-0CA4A09141ED}" srcOrd="0" destOrd="2" presId="urn:microsoft.com/office/officeart/2016/7/layout/ChevronBlockProcess"/>
    <dgm:cxn modelId="{0ECF31FA-ECD9-4E17-B35F-6BF05CD99DAA}" srcId="{69BEB4B8-51D5-4117-AD95-80E181C5A804}" destId="{B9CED4AA-E29F-4835-92BD-E8C082030725}" srcOrd="2" destOrd="0" parTransId="{A9B74EAC-5999-4BBF-857E-3C4C3977D287}" sibTransId="{70418B34-8D75-498D-BD0B-F6B663C94C69}"/>
    <dgm:cxn modelId="{5AE867FC-A408-4C6F-B4AC-75E559F5C723}" type="presOf" srcId="{BF50DE70-F1E5-40B9-A278-71ADAEC73A93}" destId="{0DC30249-1219-4DC3-BEE7-5F0AF28BB10E}" srcOrd="0" destOrd="0" presId="urn:microsoft.com/office/officeart/2016/7/layout/ChevronBlockProcess"/>
    <dgm:cxn modelId="{2A42A9AF-C747-447E-ABBC-AF3B7216F0A7}" type="presParOf" srcId="{7C7B6698-E6B3-4124-B5E8-1540765E7DD1}" destId="{BE2614A2-5755-4CAC-BE41-872C2CA6A30F}" srcOrd="0" destOrd="0" presId="urn:microsoft.com/office/officeart/2016/7/layout/ChevronBlockProcess"/>
    <dgm:cxn modelId="{AF885473-D6EE-4635-BE33-76F75B551AD7}" type="presParOf" srcId="{BE2614A2-5755-4CAC-BE41-872C2CA6A30F}" destId="{0DC30249-1219-4DC3-BEE7-5F0AF28BB10E}" srcOrd="0" destOrd="0" presId="urn:microsoft.com/office/officeart/2016/7/layout/ChevronBlockProcess"/>
    <dgm:cxn modelId="{0DE2088C-9748-4905-A949-7FD428CE57F2}" type="presParOf" srcId="{BE2614A2-5755-4CAC-BE41-872C2CA6A30F}" destId="{20E22F12-44CB-4A2C-BDDB-AC487ED1107A}" srcOrd="1" destOrd="0" presId="urn:microsoft.com/office/officeart/2016/7/layout/ChevronBlockProcess"/>
    <dgm:cxn modelId="{0E4C6782-E37C-4086-8A76-877DB8598E3C}" type="presParOf" srcId="{7C7B6698-E6B3-4124-B5E8-1540765E7DD1}" destId="{6890A019-FBA8-4AC0-8445-A0D7CFBEC812}" srcOrd="1" destOrd="0" presId="urn:microsoft.com/office/officeart/2016/7/layout/ChevronBlockProcess"/>
    <dgm:cxn modelId="{59EDCA49-3048-4A2D-8191-E47FE09CAE63}" type="presParOf" srcId="{7C7B6698-E6B3-4124-B5E8-1540765E7DD1}" destId="{C65C3C28-44F2-4236-A7FF-A0D2C5221AE3}" srcOrd="2" destOrd="0" presId="urn:microsoft.com/office/officeart/2016/7/layout/ChevronBlockProcess"/>
    <dgm:cxn modelId="{820C9860-70BD-46AA-AD9B-DB1495603159}" type="presParOf" srcId="{C65C3C28-44F2-4236-A7FF-A0D2C5221AE3}" destId="{549C44B3-CBA7-43CF-B72E-23EB16D429A1}" srcOrd="0" destOrd="0" presId="urn:microsoft.com/office/officeart/2016/7/layout/ChevronBlockProcess"/>
    <dgm:cxn modelId="{F37285CB-0C03-47BC-A4AC-6EEC8ED3C594}" type="presParOf" srcId="{C65C3C28-44F2-4236-A7FF-A0D2C5221AE3}" destId="{086F384B-8068-4437-ACF5-0CA4A09141ED}" srcOrd="1" destOrd="0" presId="urn:microsoft.com/office/officeart/2016/7/layout/ChevronBlockProcess"/>
    <dgm:cxn modelId="{20F7A276-5857-4921-B525-EF4DC1294723}" type="presParOf" srcId="{7C7B6698-E6B3-4124-B5E8-1540765E7DD1}" destId="{668C0931-78DE-47D9-A588-42D3771CBAC7}" srcOrd="3" destOrd="0" presId="urn:microsoft.com/office/officeart/2016/7/layout/ChevronBlockProcess"/>
    <dgm:cxn modelId="{B1ED14E9-1A29-4B60-87E2-4F3F30A4DA4F}" type="presParOf" srcId="{7C7B6698-E6B3-4124-B5E8-1540765E7DD1}" destId="{6C909657-88B6-4B25-9A1A-665B506DAF9C}" srcOrd="4" destOrd="0" presId="urn:microsoft.com/office/officeart/2016/7/layout/ChevronBlockProcess"/>
    <dgm:cxn modelId="{63CFB408-DC25-45B2-A03E-F7610C2AA86A}" type="presParOf" srcId="{6C909657-88B6-4B25-9A1A-665B506DAF9C}" destId="{1753822E-B75C-4486-B1E1-3F853ADEED54}" srcOrd="0" destOrd="0" presId="urn:microsoft.com/office/officeart/2016/7/layout/ChevronBlockProcess"/>
    <dgm:cxn modelId="{D5B12F07-4A78-4C1D-BCBB-23FC600A7124}" type="presParOf" srcId="{6C909657-88B6-4B25-9A1A-665B506DAF9C}" destId="{A5E4F998-3838-4918-9D97-8B5CA3A7D3EE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2BC594-28EE-40E7-930B-405C82EBDA85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F78ADAD-A5E5-473A-B437-D3B1A0DEB37B}">
      <dgm:prSet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Clinical</a:t>
          </a:r>
          <a:r>
            <a:rPr lang="en-US" dirty="0"/>
            <a:t> </a:t>
          </a:r>
          <a:r>
            <a:rPr lang="en-US" dirty="0">
              <a:latin typeface="Aptos Display" panose="020F0302020204030204"/>
            </a:rPr>
            <a:t>training</a:t>
          </a:r>
        </a:p>
      </dgm:t>
    </dgm:pt>
    <dgm:pt modelId="{CE02DE40-AC2C-4AA7-952A-9F6B2E913065}" type="parTrans" cxnId="{31B90B19-6D83-4B06-AF83-97DAF89296B3}">
      <dgm:prSet/>
      <dgm:spPr/>
      <dgm:t>
        <a:bodyPr/>
        <a:lstStyle/>
        <a:p>
          <a:endParaRPr lang="en-US"/>
        </a:p>
      </dgm:t>
    </dgm:pt>
    <dgm:pt modelId="{3BF99EC8-E97B-46F1-BF9C-31B85A13F659}" type="sibTrans" cxnId="{31B90B19-6D83-4B06-AF83-97DAF89296B3}">
      <dgm:prSet/>
      <dgm:spPr/>
      <dgm:t>
        <a:bodyPr/>
        <a:lstStyle/>
        <a:p>
          <a:endParaRPr lang="en-US"/>
        </a:p>
      </dgm:t>
    </dgm:pt>
    <dgm:pt modelId="{5CB1633C-AE49-439C-B3C4-1C164E49F3A5}">
      <dgm:prSet/>
      <dgm:spPr/>
      <dgm:t>
        <a:bodyPr/>
        <a:lstStyle/>
        <a:p>
          <a:pPr rtl="0"/>
          <a:r>
            <a:rPr lang="en-US" dirty="0"/>
            <a:t>Timeline aligns with </a:t>
          </a:r>
          <a:r>
            <a:rPr lang="en-US" dirty="0">
              <a:latin typeface="Aptos Display" panose="020F0302020204030204"/>
            </a:rPr>
            <a:t>Grand</a:t>
          </a:r>
          <a:r>
            <a:rPr lang="en-US" dirty="0"/>
            <a:t> Rounds </a:t>
          </a:r>
          <a:r>
            <a:rPr lang="en-US" dirty="0">
              <a:latin typeface="Aptos Display" panose="020F0302020204030204"/>
            </a:rPr>
            <a:t>(August-April/May)</a:t>
          </a:r>
          <a:endParaRPr lang="en-US" dirty="0"/>
        </a:p>
      </dgm:t>
    </dgm:pt>
    <dgm:pt modelId="{4A7662E3-5460-4B86-A956-34F0D05613E6}" type="parTrans" cxnId="{4852F5F7-6619-4A26-9064-442FAFB12F74}">
      <dgm:prSet/>
      <dgm:spPr/>
      <dgm:t>
        <a:bodyPr/>
        <a:lstStyle/>
        <a:p>
          <a:endParaRPr lang="en-US"/>
        </a:p>
      </dgm:t>
    </dgm:pt>
    <dgm:pt modelId="{51EB7F3B-AD5C-4534-ABD1-2C62647BAB3C}" type="sibTrans" cxnId="{4852F5F7-6619-4A26-9064-442FAFB12F74}">
      <dgm:prSet/>
      <dgm:spPr/>
      <dgm:t>
        <a:bodyPr/>
        <a:lstStyle/>
        <a:p>
          <a:endParaRPr lang="en-US"/>
        </a:p>
      </dgm:t>
    </dgm:pt>
    <dgm:pt modelId="{4439EA41-ECA4-4CEF-BCD5-C622429A6FB8}">
      <dgm:prSet phldr="0"/>
      <dgm:spPr/>
      <dgm:t>
        <a:bodyPr/>
        <a:lstStyle/>
        <a:p>
          <a:pPr rtl="0"/>
          <a:r>
            <a:rPr lang="en-US">
              <a:latin typeface="Arial"/>
              <a:cs typeface="Arial"/>
            </a:rPr>
            <a:t>PhD years</a:t>
          </a:r>
        </a:p>
      </dgm:t>
    </dgm:pt>
    <dgm:pt modelId="{1BE54FAE-4C4E-49D4-9E24-F2548ACCCF3D}" type="parTrans" cxnId="{BFD0E9F9-3096-4D19-BF6C-62C348BE81C2}">
      <dgm:prSet/>
      <dgm:spPr/>
      <dgm:t>
        <a:bodyPr/>
        <a:lstStyle/>
        <a:p>
          <a:endParaRPr lang="en-US"/>
        </a:p>
      </dgm:t>
    </dgm:pt>
    <dgm:pt modelId="{966C3922-B59A-4C6D-8CFD-B81F34D4826B}" type="sibTrans" cxnId="{BFD0E9F9-3096-4D19-BF6C-62C348BE81C2}">
      <dgm:prSet/>
      <dgm:spPr/>
      <dgm:t>
        <a:bodyPr/>
        <a:lstStyle/>
        <a:p>
          <a:endParaRPr lang="en-US"/>
        </a:p>
      </dgm:t>
    </dgm:pt>
    <dgm:pt modelId="{E04B7B2E-7E49-47CE-ABC9-672847846FD6}">
      <dgm:prSet phldr="0"/>
      <dgm:spPr/>
      <dgm:t>
        <a:bodyPr/>
        <a:lstStyle/>
        <a:p>
          <a:r>
            <a:rPr lang="en-US" dirty="0">
              <a:latin typeface="Aptos Display" panose="020F0302020204030204"/>
            </a:rPr>
            <a:t>MDPH</a:t>
          </a:r>
          <a:r>
            <a:rPr lang="en-US" dirty="0"/>
            <a:t> 603 MD/PhD Clinical Skills and Patient Care</a:t>
          </a:r>
        </a:p>
      </dgm:t>
    </dgm:pt>
    <dgm:pt modelId="{1258784F-EB2C-4A49-B044-83569DC2000E}" type="parTrans" cxnId="{0DD909DE-73C9-4E2D-888A-DC9271BEA96B}">
      <dgm:prSet/>
      <dgm:spPr/>
    </dgm:pt>
    <dgm:pt modelId="{0D2C8174-CC42-4126-AB90-2CB53B0745A0}" type="sibTrans" cxnId="{0DD909DE-73C9-4E2D-888A-DC9271BEA96B}">
      <dgm:prSet/>
      <dgm:spPr/>
    </dgm:pt>
    <dgm:pt modelId="{62E1346E-BF8E-40BC-9B02-CA1E4A6673CA}">
      <dgm:prSet phldr="0"/>
      <dgm:spPr/>
      <dgm:t>
        <a:bodyPr/>
        <a:lstStyle/>
        <a:p>
          <a:pPr rtl="0"/>
          <a:r>
            <a:rPr lang="en-US" sz="1400" dirty="0">
              <a:latin typeface="Aptos Display" panose="020F0302020204030204"/>
            </a:rPr>
            <a:t>Shadowing (with mentor and at least one standardized event 1x/semester)</a:t>
          </a:r>
        </a:p>
      </dgm:t>
    </dgm:pt>
    <dgm:pt modelId="{5786F96C-6924-4477-B615-DA271155CC98}" type="parTrans" cxnId="{3F0F7F73-17CA-495D-8D33-CE8D6F0E0A2B}">
      <dgm:prSet/>
      <dgm:spPr/>
    </dgm:pt>
    <dgm:pt modelId="{91FA8AC4-0D54-474E-942B-45263A219FA4}" type="sibTrans" cxnId="{3F0F7F73-17CA-495D-8D33-CE8D6F0E0A2B}">
      <dgm:prSet/>
      <dgm:spPr/>
    </dgm:pt>
    <dgm:pt modelId="{8AB91D81-162B-478C-B841-7FB707F8C226}">
      <dgm:prSet phldr="0"/>
      <dgm:spPr/>
      <dgm:t>
        <a:bodyPr/>
        <a:lstStyle/>
        <a:p>
          <a:pPr rtl="0"/>
          <a:r>
            <a:rPr lang="en-US" sz="1400" dirty="0"/>
            <a:t>SP Training</a:t>
          </a:r>
          <a:r>
            <a:rPr lang="en-US" sz="1400" dirty="0">
              <a:latin typeface="Aptos Display" panose="020F0302020204030204"/>
            </a:rPr>
            <a:t> 1x/semester</a:t>
          </a:r>
          <a:endParaRPr lang="en-US" dirty="0"/>
        </a:p>
      </dgm:t>
    </dgm:pt>
    <dgm:pt modelId="{78D4B893-BDAE-4FA4-B68B-6BFD077C5FA2}" type="parTrans" cxnId="{CA61889B-73D4-42EA-A03A-B8DB797D7638}">
      <dgm:prSet/>
      <dgm:spPr/>
    </dgm:pt>
    <dgm:pt modelId="{ED968715-993B-49A6-873D-E56D94CEBF92}" type="sibTrans" cxnId="{CA61889B-73D4-42EA-A03A-B8DB797D7638}">
      <dgm:prSet/>
      <dgm:spPr/>
    </dgm:pt>
    <dgm:pt modelId="{52EBAC1B-8963-4692-A270-88052ABA2419}">
      <dgm:prSet phldr="0"/>
      <dgm:spPr/>
      <dgm:t>
        <a:bodyPr/>
        <a:lstStyle/>
        <a:p>
          <a:r>
            <a:rPr lang="en-US" dirty="0">
              <a:latin typeface="Aptos Display" panose="020F0302020204030204"/>
            </a:rPr>
            <a:t>Tracking</a:t>
          </a:r>
        </a:p>
      </dgm:t>
    </dgm:pt>
    <dgm:pt modelId="{AD784EDE-60E3-4553-8BF4-54645724C83D}" type="parTrans" cxnId="{FA881705-A331-421D-91D4-18BE3E5E5110}">
      <dgm:prSet/>
      <dgm:spPr/>
    </dgm:pt>
    <dgm:pt modelId="{C83D7A0B-2A0E-4330-B428-398F2B189FB7}" type="sibTrans" cxnId="{FA881705-A331-421D-91D4-18BE3E5E5110}">
      <dgm:prSet/>
      <dgm:spPr/>
    </dgm:pt>
    <dgm:pt modelId="{2D659248-57E5-4D6E-BD23-51FB3EA378B3}">
      <dgm:prSet phldr="0"/>
      <dgm:spPr/>
      <dgm:t>
        <a:bodyPr/>
        <a:lstStyle/>
        <a:p>
          <a:pPr rtl="0"/>
          <a:r>
            <a:rPr lang="en-US" sz="1400" dirty="0">
              <a:latin typeface="Aptos Display" panose="020F0302020204030204"/>
            </a:rPr>
            <a:t>SP training participation</a:t>
          </a:r>
        </a:p>
      </dgm:t>
    </dgm:pt>
    <dgm:pt modelId="{FC480DEE-3C40-4EF7-B5AE-502A625E1785}" type="parTrans" cxnId="{9EB9616F-9B8E-437F-9D9D-3C552652C5F3}">
      <dgm:prSet/>
      <dgm:spPr/>
    </dgm:pt>
    <dgm:pt modelId="{0E491D45-B92E-4997-BBF3-2220B7C8CC8A}" type="sibTrans" cxnId="{9EB9616F-9B8E-437F-9D9D-3C552652C5F3}">
      <dgm:prSet/>
      <dgm:spPr/>
    </dgm:pt>
    <dgm:pt modelId="{31CB1CCB-CFAD-4E47-856D-193B076301D1}">
      <dgm:prSet phldr="0"/>
      <dgm:spPr/>
      <dgm:t>
        <a:bodyPr/>
        <a:lstStyle/>
        <a:p>
          <a:pPr rtl="0"/>
          <a:r>
            <a:rPr lang="en-US" sz="1400" dirty="0">
              <a:latin typeface="Aptos Display" panose="020F0302020204030204"/>
            </a:rPr>
            <a:t>SOAP note following clinical event with Ghosh</a:t>
          </a:r>
        </a:p>
      </dgm:t>
    </dgm:pt>
    <dgm:pt modelId="{75DCE7DB-72AE-4C3C-ACDE-AD7BF37B05B5}" type="parTrans" cxnId="{17759168-DF95-4AF6-8EA7-9BD9D76D28EE}">
      <dgm:prSet/>
      <dgm:spPr/>
    </dgm:pt>
    <dgm:pt modelId="{FBB4ECEB-6971-44A3-9B28-E003FDB87CFD}" type="sibTrans" cxnId="{17759168-DF95-4AF6-8EA7-9BD9D76D28EE}">
      <dgm:prSet/>
      <dgm:spPr/>
    </dgm:pt>
    <dgm:pt modelId="{43B8FADF-EEF0-475A-9920-075B5AF008DA}">
      <dgm:prSet phldr="0"/>
      <dgm:spPr/>
      <dgm:t>
        <a:bodyPr/>
        <a:lstStyle/>
        <a:p>
          <a:pPr rtl="0"/>
          <a:r>
            <a:rPr lang="en-US" sz="1400" dirty="0">
              <a:latin typeface="Aptos Display" panose="020F0302020204030204"/>
            </a:rPr>
            <a:t>Maintain EPIC access!</a:t>
          </a:r>
        </a:p>
      </dgm:t>
    </dgm:pt>
    <dgm:pt modelId="{4E415576-1B3F-4A54-93C9-B31ECE24A891}" type="parTrans" cxnId="{B5C7C24F-3C0D-4DDE-B777-6B23869A117F}">
      <dgm:prSet/>
      <dgm:spPr/>
    </dgm:pt>
    <dgm:pt modelId="{F3F08ECF-BE9F-4553-A04D-8D9037E8522B}" type="sibTrans" cxnId="{B5C7C24F-3C0D-4DDE-B777-6B23869A117F}">
      <dgm:prSet/>
      <dgm:spPr/>
    </dgm:pt>
    <dgm:pt modelId="{4794AF5B-141E-4F1F-A755-0D1534222C1B}" type="pres">
      <dgm:prSet presAssocID="{EF2BC594-28EE-40E7-930B-405C82EBDA85}" presName="Name0" presStyleCnt="0">
        <dgm:presLayoutVars>
          <dgm:dir/>
          <dgm:animLvl val="lvl"/>
          <dgm:resizeHandles val="exact"/>
        </dgm:presLayoutVars>
      </dgm:prSet>
      <dgm:spPr/>
    </dgm:pt>
    <dgm:pt modelId="{1AF9E5D3-CDC6-4654-9504-44B1E7AFCCEF}" type="pres">
      <dgm:prSet presAssocID="{E04B7B2E-7E49-47CE-ABC9-672847846FD6}" presName="composite" presStyleCnt="0"/>
      <dgm:spPr/>
    </dgm:pt>
    <dgm:pt modelId="{C6724708-1811-42F0-9A0B-4ABC8634AC22}" type="pres">
      <dgm:prSet presAssocID="{E04B7B2E-7E49-47CE-ABC9-672847846FD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25EE8836-2E15-4723-88FC-A5CB84E7D66D}" type="pres">
      <dgm:prSet presAssocID="{E04B7B2E-7E49-47CE-ABC9-672847846FD6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FA881705-A331-421D-91D4-18BE3E5E5110}" srcId="{E04B7B2E-7E49-47CE-ABC9-672847846FD6}" destId="{52EBAC1B-8963-4692-A270-88052ABA2419}" srcOrd="3" destOrd="0" parTransId="{AD784EDE-60E3-4553-8BF4-54645724C83D}" sibTransId="{C83D7A0B-2A0E-4330-B428-398F2B189FB7}"/>
    <dgm:cxn modelId="{9F0D2E0C-25AE-4F86-95D4-4329F774FA24}" type="presOf" srcId="{EF2BC594-28EE-40E7-930B-405C82EBDA85}" destId="{4794AF5B-141E-4F1F-A755-0D1534222C1B}" srcOrd="0" destOrd="0" presId="urn:microsoft.com/office/officeart/2005/8/layout/hList1"/>
    <dgm:cxn modelId="{31B90B19-6D83-4B06-AF83-97DAF89296B3}" srcId="{E04B7B2E-7E49-47CE-ABC9-672847846FD6}" destId="{6F78ADAD-A5E5-473A-B437-D3B1A0DEB37B}" srcOrd="1" destOrd="0" parTransId="{CE02DE40-AC2C-4AA7-952A-9F6B2E913065}" sibTransId="{3BF99EC8-E97B-46F1-BF9C-31B85A13F659}"/>
    <dgm:cxn modelId="{931A351B-4E19-4909-8A9C-FA5E639F7C35}" type="presOf" srcId="{2D659248-57E5-4D6E-BD23-51FB3EA378B3}" destId="{25EE8836-2E15-4723-88FC-A5CB84E7D66D}" srcOrd="0" destOrd="7" presId="urn:microsoft.com/office/officeart/2005/8/layout/hList1"/>
    <dgm:cxn modelId="{E9734130-CD7A-4133-BE89-FF9B873ACEB1}" type="presOf" srcId="{5CB1633C-AE49-439C-B3C4-1C164E49F3A5}" destId="{25EE8836-2E15-4723-88FC-A5CB84E7D66D}" srcOrd="0" destOrd="5" presId="urn:microsoft.com/office/officeart/2005/8/layout/hList1"/>
    <dgm:cxn modelId="{3566EB3C-7FDB-4818-9D6B-9DC602C4B8CE}" type="presOf" srcId="{43B8FADF-EEF0-475A-9920-075B5AF008DA}" destId="{25EE8836-2E15-4723-88FC-A5CB84E7D66D}" srcOrd="0" destOrd="3" presId="urn:microsoft.com/office/officeart/2005/8/layout/hList1"/>
    <dgm:cxn modelId="{7FAECB3E-F647-42DF-890D-D4DF3A90B27C}" type="presOf" srcId="{4439EA41-ECA4-4CEF-BCD5-C622429A6FB8}" destId="{25EE8836-2E15-4723-88FC-A5CB84E7D66D}" srcOrd="0" destOrd="0" presId="urn:microsoft.com/office/officeart/2005/8/layout/hList1"/>
    <dgm:cxn modelId="{17759168-DF95-4AF6-8EA7-9BD9D76D28EE}" srcId="{52EBAC1B-8963-4692-A270-88052ABA2419}" destId="{31CB1CCB-CFAD-4E47-856D-193B076301D1}" srcOrd="1" destOrd="0" parTransId="{75DCE7DB-72AE-4C3C-ACDE-AD7BF37B05B5}" sibTransId="{FBB4ECEB-6971-44A3-9B28-E003FDB87CFD}"/>
    <dgm:cxn modelId="{2E75A748-1D39-49C8-ADE9-59748472CD64}" type="presOf" srcId="{E04B7B2E-7E49-47CE-ABC9-672847846FD6}" destId="{C6724708-1811-42F0-9A0B-4ABC8634AC22}" srcOrd="0" destOrd="0" presId="urn:microsoft.com/office/officeart/2005/8/layout/hList1"/>
    <dgm:cxn modelId="{9EB9616F-9B8E-437F-9D9D-3C552652C5F3}" srcId="{52EBAC1B-8963-4692-A270-88052ABA2419}" destId="{2D659248-57E5-4D6E-BD23-51FB3EA378B3}" srcOrd="0" destOrd="0" parTransId="{FC480DEE-3C40-4EF7-B5AE-502A625E1785}" sibTransId="{0E491D45-B92E-4997-BBF3-2220B7C8CC8A}"/>
    <dgm:cxn modelId="{B5C7C24F-3C0D-4DDE-B777-6B23869A117F}" srcId="{6F78ADAD-A5E5-473A-B437-D3B1A0DEB37B}" destId="{43B8FADF-EEF0-475A-9920-075B5AF008DA}" srcOrd="1" destOrd="0" parTransId="{4E415576-1B3F-4A54-93C9-B31ECE24A891}" sibTransId="{F3F08ECF-BE9F-4553-A04D-8D9037E8522B}"/>
    <dgm:cxn modelId="{3F0F7F73-17CA-495D-8D33-CE8D6F0E0A2B}" srcId="{6F78ADAD-A5E5-473A-B437-D3B1A0DEB37B}" destId="{62E1346E-BF8E-40BC-9B02-CA1E4A6673CA}" srcOrd="0" destOrd="0" parTransId="{5786F96C-6924-4477-B615-DA271155CC98}" sibTransId="{91FA8AC4-0D54-474E-942B-45263A219FA4}"/>
    <dgm:cxn modelId="{8597EE94-DC5F-4218-8894-B679071218CB}" type="presOf" srcId="{52EBAC1B-8963-4692-A270-88052ABA2419}" destId="{25EE8836-2E15-4723-88FC-A5CB84E7D66D}" srcOrd="0" destOrd="6" presId="urn:microsoft.com/office/officeart/2005/8/layout/hList1"/>
    <dgm:cxn modelId="{CA61889B-73D4-42EA-A03A-B8DB797D7638}" srcId="{6F78ADAD-A5E5-473A-B437-D3B1A0DEB37B}" destId="{8AB91D81-162B-478C-B841-7FB707F8C226}" srcOrd="2" destOrd="0" parTransId="{78D4B893-BDAE-4FA4-B68B-6BFD077C5FA2}" sibTransId="{ED968715-993B-49A6-873D-E56D94CEBF92}"/>
    <dgm:cxn modelId="{FC16F3C3-5072-4191-A6A8-C444098CC1FA}" type="presOf" srcId="{8AB91D81-162B-478C-B841-7FB707F8C226}" destId="{25EE8836-2E15-4723-88FC-A5CB84E7D66D}" srcOrd="0" destOrd="4" presId="urn:microsoft.com/office/officeart/2005/8/layout/hList1"/>
    <dgm:cxn modelId="{507B31CC-DB6B-496D-B002-6EDF5C6CB53C}" type="presOf" srcId="{62E1346E-BF8E-40BC-9B02-CA1E4A6673CA}" destId="{25EE8836-2E15-4723-88FC-A5CB84E7D66D}" srcOrd="0" destOrd="2" presId="urn:microsoft.com/office/officeart/2005/8/layout/hList1"/>
    <dgm:cxn modelId="{FB6983DD-5B38-4EC6-8D50-7EADE5DAA723}" type="presOf" srcId="{6F78ADAD-A5E5-473A-B437-D3B1A0DEB37B}" destId="{25EE8836-2E15-4723-88FC-A5CB84E7D66D}" srcOrd="0" destOrd="1" presId="urn:microsoft.com/office/officeart/2005/8/layout/hList1"/>
    <dgm:cxn modelId="{0DD909DE-73C9-4E2D-888A-DC9271BEA96B}" srcId="{EF2BC594-28EE-40E7-930B-405C82EBDA85}" destId="{E04B7B2E-7E49-47CE-ABC9-672847846FD6}" srcOrd="0" destOrd="0" parTransId="{1258784F-EB2C-4A49-B044-83569DC2000E}" sibTransId="{0D2C8174-CC42-4126-AB90-2CB53B0745A0}"/>
    <dgm:cxn modelId="{C60A83E4-79AA-4E3C-90F0-27EA3534FA8E}" type="presOf" srcId="{31CB1CCB-CFAD-4E47-856D-193B076301D1}" destId="{25EE8836-2E15-4723-88FC-A5CB84E7D66D}" srcOrd="0" destOrd="8" presId="urn:microsoft.com/office/officeart/2005/8/layout/hList1"/>
    <dgm:cxn modelId="{4852F5F7-6619-4A26-9064-442FAFB12F74}" srcId="{E04B7B2E-7E49-47CE-ABC9-672847846FD6}" destId="{5CB1633C-AE49-439C-B3C4-1C164E49F3A5}" srcOrd="2" destOrd="0" parTransId="{4A7662E3-5460-4B86-A956-34F0D05613E6}" sibTransId="{51EB7F3B-AD5C-4534-ABD1-2C62647BAB3C}"/>
    <dgm:cxn modelId="{BFD0E9F9-3096-4D19-BF6C-62C348BE81C2}" srcId="{E04B7B2E-7E49-47CE-ABC9-672847846FD6}" destId="{4439EA41-ECA4-4CEF-BCD5-C622429A6FB8}" srcOrd="0" destOrd="0" parTransId="{1BE54FAE-4C4E-49D4-9E24-F2548ACCCF3D}" sibTransId="{966C3922-B59A-4C6D-8CFD-B81F34D4826B}"/>
    <dgm:cxn modelId="{97D48713-EED9-4581-8EFB-3D85D566172E}" type="presParOf" srcId="{4794AF5B-141E-4F1F-A755-0D1534222C1B}" destId="{1AF9E5D3-CDC6-4654-9504-44B1E7AFCCEF}" srcOrd="0" destOrd="0" presId="urn:microsoft.com/office/officeart/2005/8/layout/hList1"/>
    <dgm:cxn modelId="{A25C10B0-6A6E-427E-B1DA-06AE7DB3229D}" type="presParOf" srcId="{1AF9E5D3-CDC6-4654-9504-44B1E7AFCCEF}" destId="{C6724708-1811-42F0-9A0B-4ABC8634AC22}" srcOrd="0" destOrd="0" presId="urn:microsoft.com/office/officeart/2005/8/layout/hList1"/>
    <dgm:cxn modelId="{22D92545-2203-46E1-B7B3-552B68C18204}" type="presParOf" srcId="{1AF9E5D3-CDC6-4654-9504-44B1E7AFCCEF}" destId="{25EE8836-2E15-4723-88FC-A5CB84E7D66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7F6F2-2B31-445E-8E53-3A7F3610B29C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ptos Display" panose="020F0302020204030204"/>
            </a:rPr>
            <a:t>Visit Days</a:t>
          </a:r>
          <a:r>
            <a:rPr lang="en-US" sz="2500" kern="1200" dirty="0"/>
            <a:t> – </a:t>
          </a:r>
          <a:r>
            <a:rPr lang="en-US" sz="2500" kern="1200" dirty="0">
              <a:latin typeface="Aptos Display" panose="020F0302020204030204"/>
            </a:rPr>
            <a:t>Grace + Claire (HPA) + Ethan (virtual visit)</a:t>
          </a:r>
          <a:endParaRPr lang="en-US" sz="2500" kern="1200" dirty="0"/>
        </a:p>
      </dsp:txBody>
      <dsp:txXfrm>
        <a:off x="28038" y="28038"/>
        <a:ext cx="7298593" cy="901218"/>
      </dsp:txXfrm>
    </dsp:sp>
    <dsp:sp modelId="{88A05DB8-4412-4787-AFBF-C8B16E027F8A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ptos Display" panose="020F0302020204030204"/>
            </a:rPr>
            <a:t>Kaleb, Taja, </a:t>
          </a:r>
          <a:r>
            <a:rPr lang="en-US" sz="2500" kern="1200" dirty="0" err="1">
              <a:latin typeface="Aptos Display" panose="020F0302020204030204"/>
            </a:rPr>
            <a:t>Wolu</a:t>
          </a:r>
          <a:r>
            <a:rPr lang="en-US" sz="2500" kern="1200" dirty="0">
              <a:latin typeface="Aptos Display" panose="020F0302020204030204"/>
            </a:rPr>
            <a:t> join CO 2033</a:t>
          </a:r>
          <a:endParaRPr lang="en-US" sz="2500" kern="1200" dirty="0"/>
        </a:p>
      </dsp:txBody>
      <dsp:txXfrm>
        <a:off x="732583" y="1159385"/>
        <a:ext cx="7029617" cy="901218"/>
      </dsp:txXfrm>
    </dsp:sp>
    <dsp:sp modelId="{98D4E336-0225-4F62-8395-8E799134F4C6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May </a:t>
          </a:r>
          <a:r>
            <a:rPr lang="en-US" sz="2500" kern="1200" dirty="0">
              <a:latin typeface="Aptos Display" panose="020F0302020204030204"/>
            </a:rPr>
            <a:t>1st - </a:t>
          </a:r>
          <a:r>
            <a:rPr lang="en-US" sz="2500" kern="1200" dirty="0"/>
            <a:t>"Commit to Enroll" </a:t>
          </a:r>
        </a:p>
      </dsp:txBody>
      <dsp:txXfrm>
        <a:off x="1426612" y="2290733"/>
        <a:ext cx="7040133" cy="901218"/>
      </dsp:txXfrm>
    </dsp:sp>
    <dsp:sp modelId="{DDE4FEA9-60C5-42E1-85C4-68BF9D2D8DC8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ptos Display" panose="020F0302020204030204"/>
            </a:rPr>
            <a:t> Day 1 = May 29th (followed by MD/PhD Orientation week)</a:t>
          </a:r>
          <a:endParaRPr lang="en-US" sz="2500" kern="1200" dirty="0"/>
        </a:p>
      </dsp:txBody>
      <dsp:txXfrm>
        <a:off x="2131157" y="3422081"/>
        <a:ext cx="7029617" cy="901218"/>
      </dsp:txXfrm>
    </dsp:sp>
    <dsp:sp modelId="{3FD2DD60-5810-4AD1-9F5E-2B2429180CA1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30242" y="733200"/>
        <a:ext cx="342233" cy="468236"/>
      </dsp:txXfrm>
    </dsp:sp>
    <dsp:sp modelId="{F0558C6B-A700-479B-9DB4-DE31A12F766E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34787" y="1864548"/>
        <a:ext cx="342233" cy="468236"/>
      </dsp:txXfrm>
    </dsp:sp>
    <dsp:sp modelId="{5DD0E11B-9953-455D-A197-0139A6226E45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328817" y="2995896"/>
        <a:ext cx="342233" cy="4682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30249-1219-4DC3-BEE7-5F0AF28BB10E}">
      <dsp:nvSpPr>
        <dsp:cNvPr id="0" name=""/>
        <dsp:cNvSpPr/>
      </dsp:nvSpPr>
      <dsp:spPr>
        <a:xfrm>
          <a:off x="8930" y="102754"/>
          <a:ext cx="3534264" cy="1060279"/>
        </a:xfrm>
        <a:prstGeom prst="chevron">
          <a:avLst>
            <a:gd name="adj" fmla="val 3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915" tIns="130915" rIns="130915" bIns="130915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MS1 </a:t>
          </a:r>
          <a:r>
            <a:rPr lang="en-US" sz="2800" kern="1200" dirty="0">
              <a:latin typeface="Aptos Display" panose="020F0302020204030204"/>
            </a:rPr>
            <a:t>+ 2</a:t>
          </a:r>
          <a:r>
            <a:rPr lang="en-US" sz="2800" kern="1200" dirty="0"/>
            <a:t> Participation: </a:t>
          </a:r>
        </a:p>
      </dsp:txBody>
      <dsp:txXfrm>
        <a:off x="327014" y="102754"/>
        <a:ext cx="2898096" cy="1060279"/>
      </dsp:txXfrm>
    </dsp:sp>
    <dsp:sp modelId="{20E22F12-44CB-4A2C-BDDB-AC487ED1107A}">
      <dsp:nvSpPr>
        <dsp:cNvPr id="0" name=""/>
        <dsp:cNvSpPr/>
      </dsp:nvSpPr>
      <dsp:spPr>
        <a:xfrm>
          <a:off x="8930" y="1163033"/>
          <a:ext cx="3216180" cy="308675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150" tIns="254150" rIns="254150" bIns="508299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10-minute Summer Lab presentations – 10 minutes </a:t>
          </a:r>
        </a:p>
      </dsp:txBody>
      <dsp:txXfrm>
        <a:off x="8930" y="1163033"/>
        <a:ext cx="3216180" cy="3086756"/>
      </dsp:txXfrm>
    </dsp:sp>
    <dsp:sp modelId="{549C44B3-CBA7-43CF-B72E-23EB16D429A1}">
      <dsp:nvSpPr>
        <dsp:cNvPr id="0" name=""/>
        <dsp:cNvSpPr/>
      </dsp:nvSpPr>
      <dsp:spPr>
        <a:xfrm>
          <a:off x="3490667" y="102754"/>
          <a:ext cx="3534264" cy="1060279"/>
        </a:xfrm>
        <a:prstGeom prst="chevron">
          <a:avLst>
            <a:gd name="adj" fmla="val 3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915" tIns="130915" rIns="130915" bIns="13091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PhD Participation</a:t>
          </a:r>
        </a:p>
      </dsp:txBody>
      <dsp:txXfrm>
        <a:off x="3808751" y="102754"/>
        <a:ext cx="2898096" cy="1060279"/>
      </dsp:txXfrm>
    </dsp:sp>
    <dsp:sp modelId="{086F384B-8068-4437-ACF5-0CA4A09141ED}">
      <dsp:nvSpPr>
        <dsp:cNvPr id="0" name=""/>
        <dsp:cNvSpPr/>
      </dsp:nvSpPr>
      <dsp:spPr>
        <a:xfrm>
          <a:off x="3490667" y="1163033"/>
          <a:ext cx="3216180" cy="308675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150" tIns="254150" rIns="254150" bIns="508299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Year 1:</a:t>
          </a:r>
          <a:r>
            <a:rPr lang="en-US" sz="2000" kern="1200" dirty="0">
              <a:solidFill>
                <a:schemeClr val="tx1"/>
              </a:solidFill>
              <a:latin typeface="Aptos Display" panose="020F0302020204030204"/>
            </a:rPr>
            <a:t> Paradigm-Shifting Research Paper(s)</a:t>
          </a:r>
          <a:endParaRPr lang="en-US" sz="2000" kern="1200" dirty="0">
            <a:solidFill>
              <a:schemeClr val="tx1"/>
            </a:solidFill>
          </a:endParaRP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Year 2: </a:t>
          </a:r>
          <a:r>
            <a:rPr lang="en-US" sz="2000" kern="1200" dirty="0">
              <a:solidFill>
                <a:schemeClr val="tx1"/>
              </a:solidFill>
              <a:latin typeface="Aptos Display" panose="020F0302020204030204"/>
              <a:ea typeface="Calibri"/>
              <a:cs typeface="Calibri"/>
            </a:rPr>
            <a:t>Dissertation Work – (2 presenters/GR)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Year 3: </a:t>
          </a:r>
          <a:r>
            <a:rPr lang="en-US" sz="2000" kern="1200" dirty="0">
              <a:solidFill>
                <a:schemeClr val="tx1"/>
              </a:solidFill>
              <a:latin typeface="Aptos Display" panose="020F0302020204030204"/>
            </a:rPr>
            <a:t>Clinical Trial</a:t>
          </a:r>
          <a:endParaRPr lang="en-US" sz="2000" kern="1200" dirty="0">
            <a:solidFill>
              <a:schemeClr val="tx1"/>
            </a:solidFill>
            <a:latin typeface="Calibri"/>
            <a:ea typeface="Calibri"/>
            <a:cs typeface="Calibri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/>
              <a:ea typeface="Calibri"/>
              <a:cs typeface="Calibri"/>
            </a:rPr>
            <a:t>Year 4/5:Paradigm-Shifting Research Paper(s)</a:t>
          </a:r>
          <a:endParaRPr lang="en-US" sz="2000" kern="1200" dirty="0"/>
        </a:p>
      </dsp:txBody>
      <dsp:txXfrm>
        <a:off x="3490667" y="1163033"/>
        <a:ext cx="3216180" cy="3086756"/>
      </dsp:txXfrm>
    </dsp:sp>
    <dsp:sp modelId="{1753822E-B75C-4486-B1E1-3F853ADEED54}">
      <dsp:nvSpPr>
        <dsp:cNvPr id="0" name=""/>
        <dsp:cNvSpPr/>
      </dsp:nvSpPr>
      <dsp:spPr>
        <a:xfrm>
          <a:off x="6972405" y="102754"/>
          <a:ext cx="3534264" cy="1060279"/>
        </a:xfrm>
        <a:prstGeom prst="chevron">
          <a:avLst>
            <a:gd name="adj" fmla="val 3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915" tIns="130915" rIns="130915" bIns="130915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MS 3 </a:t>
          </a:r>
          <a:r>
            <a:rPr lang="en-US" sz="2800" kern="1200" dirty="0">
              <a:latin typeface="Aptos Display" panose="020F0302020204030204"/>
            </a:rPr>
            <a:t>+ 4 </a:t>
          </a:r>
          <a:r>
            <a:rPr lang="en-US" sz="2800" kern="1200" dirty="0"/>
            <a:t>Participation</a:t>
          </a:r>
        </a:p>
      </dsp:txBody>
      <dsp:txXfrm>
        <a:off x="7290489" y="102754"/>
        <a:ext cx="2898096" cy="1060279"/>
      </dsp:txXfrm>
    </dsp:sp>
    <dsp:sp modelId="{A5E4F998-3838-4918-9D97-8B5CA3A7D3EE}">
      <dsp:nvSpPr>
        <dsp:cNvPr id="0" name=""/>
        <dsp:cNvSpPr/>
      </dsp:nvSpPr>
      <dsp:spPr>
        <a:xfrm>
          <a:off x="6972405" y="1163033"/>
          <a:ext cx="3216180" cy="308675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150" tIns="254150" rIns="254150" bIns="508299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Attend as much as possible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ptos Display" panose="020F0302020204030204"/>
            </a:rPr>
            <a:t>MS4: Capstone</a:t>
          </a:r>
          <a:r>
            <a:rPr lang="en-US" sz="2000" kern="1200" dirty="0"/>
            <a:t> Presentation – 50 minutes </a:t>
          </a:r>
          <a:br>
            <a:rPr lang="en-US" sz="2000" kern="1200" dirty="0"/>
          </a:br>
          <a:endParaRPr lang="en-US" sz="2000" kern="1200" dirty="0"/>
        </a:p>
      </dsp:txBody>
      <dsp:txXfrm>
        <a:off x="6972405" y="1163033"/>
        <a:ext cx="3216180" cy="3086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24708-1811-42F0-9A0B-4ABC8634AC22}">
      <dsp:nvSpPr>
        <dsp:cNvPr id="0" name=""/>
        <dsp:cNvSpPr/>
      </dsp:nvSpPr>
      <dsp:spPr>
        <a:xfrm>
          <a:off x="0" y="14156"/>
          <a:ext cx="10515600" cy="662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ptos Display" panose="020F0302020204030204"/>
            </a:rPr>
            <a:t>MDPH</a:t>
          </a:r>
          <a:r>
            <a:rPr lang="en-US" sz="2300" kern="1200" dirty="0"/>
            <a:t> 603 MD/PhD Clinical Skills and Patient Care</a:t>
          </a:r>
        </a:p>
      </dsp:txBody>
      <dsp:txXfrm>
        <a:off x="0" y="14156"/>
        <a:ext cx="10515600" cy="662400"/>
      </dsp:txXfrm>
    </dsp:sp>
    <dsp:sp modelId="{25EE8836-2E15-4723-88FC-A5CB84E7D66D}">
      <dsp:nvSpPr>
        <dsp:cNvPr id="0" name=""/>
        <dsp:cNvSpPr/>
      </dsp:nvSpPr>
      <dsp:spPr>
        <a:xfrm>
          <a:off x="0" y="676557"/>
          <a:ext cx="10515600" cy="366183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>
              <a:latin typeface="Arial"/>
              <a:cs typeface="Arial"/>
            </a:rPr>
            <a:t>PhD years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Aptos Display" panose="020F0302020204030204"/>
            </a:rPr>
            <a:t>Clinical</a:t>
          </a:r>
          <a:r>
            <a:rPr lang="en-US" sz="2300" kern="1200" dirty="0"/>
            <a:t> </a:t>
          </a:r>
          <a:r>
            <a:rPr lang="en-US" sz="2300" kern="1200" dirty="0">
              <a:latin typeface="Aptos Display" panose="020F0302020204030204"/>
            </a:rPr>
            <a:t>training</a:t>
          </a:r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Aptos Display" panose="020F0302020204030204"/>
            </a:rPr>
            <a:t>Shadowing (with mentor and at least one standardized event 1x/semester)</a:t>
          </a:r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Aptos Display" panose="020F0302020204030204"/>
            </a:rPr>
            <a:t>Maintain EPIC access!</a:t>
          </a:r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SP Training</a:t>
          </a:r>
          <a:r>
            <a:rPr lang="en-US" sz="2300" kern="1200" dirty="0">
              <a:latin typeface="Aptos Display" panose="020F0302020204030204"/>
            </a:rPr>
            <a:t> 1x/semester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Timeline aligns with </a:t>
          </a:r>
          <a:r>
            <a:rPr lang="en-US" sz="2300" kern="1200" dirty="0">
              <a:latin typeface="Aptos Display" panose="020F0302020204030204"/>
            </a:rPr>
            <a:t>Grand</a:t>
          </a:r>
          <a:r>
            <a:rPr lang="en-US" sz="2300" kern="1200" dirty="0"/>
            <a:t> Rounds </a:t>
          </a:r>
          <a:r>
            <a:rPr lang="en-US" sz="2300" kern="1200" dirty="0">
              <a:latin typeface="Aptos Display" panose="020F0302020204030204"/>
            </a:rPr>
            <a:t>(August-April/May)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Aptos Display" panose="020F0302020204030204"/>
            </a:rPr>
            <a:t>Tracking</a:t>
          </a:r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Aptos Display" panose="020F0302020204030204"/>
            </a:rPr>
            <a:t>SP training participation</a:t>
          </a:r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Aptos Display" panose="020F0302020204030204"/>
            </a:rPr>
            <a:t>SOAP note following clinical event with Ghosh</a:t>
          </a:r>
        </a:p>
      </dsp:txBody>
      <dsp:txXfrm>
        <a:off x="0" y="676557"/>
        <a:ext cx="10515600" cy="3661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37425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558" y="637763"/>
            <a:ext cx="9889797" cy="2874471"/>
          </a:xfrm>
        </p:spPr>
        <p:txBody>
          <a:bodyPr anchor="ctr">
            <a:normAutofit/>
          </a:bodyPr>
          <a:lstStyle/>
          <a:p>
            <a:r>
              <a:rPr lang="en-US" sz="8000">
                <a:solidFill>
                  <a:schemeClr val="bg1"/>
                </a:solidFill>
              </a:rPr>
              <a:t>MD/PhD Town Hall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3742597"/>
            <a:ext cx="12191990" cy="3115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558" y="4307684"/>
            <a:ext cx="9544153" cy="19068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ink hued beach sand meeting the sea">
            <a:extLst>
              <a:ext uri="{FF2B5EF4-FFF2-40B4-BE49-F238E27FC236}">
                <a16:creationId xmlns:a16="http://schemas.microsoft.com/office/drawing/2014/main" id="{98CED07F-ACB0-9403-A2B0-54D16ABC7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5" b="126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5FA38C-BBDE-3F2D-A847-94AAD99A9A90}"/>
              </a:ext>
            </a:extLst>
          </p:cNvPr>
          <p:cNvSpPr txBox="1"/>
          <p:nvPr/>
        </p:nvSpPr>
        <p:spPr>
          <a:xfrm>
            <a:off x="1022911" y="5152299"/>
            <a:ext cx="405557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What's going well?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EAC65F-9B3C-70CF-0FF7-700098BAD8D5}"/>
              </a:ext>
            </a:extLst>
          </p:cNvPr>
          <p:cNvSpPr txBox="1"/>
          <p:nvPr/>
        </p:nvSpPr>
        <p:spPr>
          <a:xfrm>
            <a:off x="6632203" y="1073283"/>
            <a:ext cx="564027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What's not going so well? Suggestions?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72124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9CF33-7715-4386-9442-E229B1345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945" y="557537"/>
            <a:ext cx="9888496" cy="900131"/>
          </a:xfrm>
        </p:spPr>
        <p:txBody>
          <a:bodyPr anchor="t">
            <a:norm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E70F6-FC52-0233-44BB-D0E9EB5EE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Recruitment Update</a:t>
            </a:r>
          </a:p>
          <a:p>
            <a:r>
              <a:rPr lang="en-US" sz="3600"/>
              <a:t>MD/PhD Courses </a:t>
            </a:r>
          </a:p>
          <a:p>
            <a:r>
              <a:rPr lang="en-US" sz="3600"/>
              <a:t>MD/PhD Orientation + Summer </a:t>
            </a:r>
          </a:p>
          <a:p>
            <a:r>
              <a:rPr lang="en-US" sz="3600"/>
              <a:t>Community/Events</a:t>
            </a:r>
          </a:p>
          <a:p>
            <a:r>
              <a:rPr lang="en-US" sz="3600"/>
              <a:t>Open discussion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4461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BA467-6694-5B94-DA09-AEC967F14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Recruitment Update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B68598-BA33-555E-71A1-5756E93E38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7288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5435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BBB21-1775-7166-8789-750F0DFBD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MDPH602- Grand Rounds (2025/6)</a:t>
            </a:r>
            <a:endParaRPr lang="en-US"/>
          </a:p>
        </p:txBody>
      </p:sp>
      <p:graphicFrame>
        <p:nvGraphicFramePr>
          <p:cNvPr id="54" name="Content Placeholder 2">
            <a:extLst>
              <a:ext uri="{FF2B5EF4-FFF2-40B4-BE49-F238E27FC236}">
                <a16:creationId xmlns:a16="http://schemas.microsoft.com/office/drawing/2014/main" id="{B6AC0F8E-BB85-1A65-5FC2-C0E8E0A22B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863353"/>
              </p:ext>
            </p:extLst>
          </p:nvPr>
        </p:nvGraphicFramePr>
        <p:xfrm>
          <a:off x="1023359" y="1358781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51019A1C-FFA2-0CF6-A62E-B0285244D9B0}"/>
              </a:ext>
            </a:extLst>
          </p:cNvPr>
          <p:cNvSpPr txBox="1"/>
          <p:nvPr/>
        </p:nvSpPr>
        <p:spPr>
          <a:xfrm>
            <a:off x="3375589" y="5935766"/>
            <a:ext cx="60960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Aptos Display"/>
                <a:ea typeface="Aptos Display"/>
                <a:cs typeface="Aptos Display"/>
              </a:rPr>
              <a:t>*subject to change under new directorsh</a:t>
            </a:r>
            <a:r>
              <a:rPr lang="en-US" sz="2400">
                <a:latin typeface="Aptos Display"/>
                <a:ea typeface="Aptos Display"/>
                <a:cs typeface="Aptos Display"/>
              </a:rPr>
              <a:t>ip</a:t>
            </a:r>
            <a:endParaRPr lang="en-US" sz="2400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90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08B9F-021F-9F30-38BD-BBCEF4D32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200"/>
              <a:t>MDPH603- Patient Care and Clinical Skills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3FCA1E92-433D-A6E5-B7EF-81E7860611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89984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2517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949DF-CD43-76CA-8874-974149E5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32" y="434861"/>
            <a:ext cx="10923253" cy="10545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solidFill>
                  <a:schemeClr val="bg1"/>
                </a:solidFill>
              </a:rPr>
              <a:t>Ways to get involved in the MD/PhD program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01BC-93D7-ED0B-46C2-1103FAEA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676" y="1684608"/>
            <a:ext cx="11452701" cy="5372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endParaRPr lang="en-US" sz="2000">
              <a:latin typeface="Arial"/>
              <a:cs typeface="Arial"/>
            </a:endParaRPr>
          </a:p>
          <a:p>
            <a:pPr lvl="1"/>
            <a:r>
              <a:rPr lang="en-US">
                <a:latin typeface="Arial"/>
                <a:cs typeface="Arial"/>
              </a:rPr>
              <a:t>Director Search Committee Student Rep: </a:t>
            </a:r>
            <a:r>
              <a:rPr lang="en-US" sz="2000">
                <a:latin typeface="Arial"/>
                <a:cs typeface="Arial"/>
              </a:rPr>
              <a:t>H.J. </a:t>
            </a:r>
          </a:p>
          <a:p>
            <a:pPr lvl="1"/>
            <a:r>
              <a:rPr lang="en-US" dirty="0">
                <a:latin typeface="Arial"/>
                <a:cs typeface="Arial"/>
              </a:rPr>
              <a:t>MD/PhD Orientation Committee (June 1-5): </a:t>
            </a:r>
            <a:r>
              <a:rPr lang="en-US" sz="2000" dirty="0" err="1">
                <a:latin typeface="Arial"/>
                <a:cs typeface="Arial"/>
              </a:rPr>
              <a:t>Sanaea</a:t>
            </a:r>
            <a:endParaRPr lang="en-US" sz="2000">
              <a:latin typeface="Arial"/>
              <a:cs typeface="Arial"/>
            </a:endParaRPr>
          </a:p>
          <a:p>
            <a:pPr lvl="2"/>
            <a:r>
              <a:rPr lang="en-US" sz="1800">
                <a:latin typeface="Arial"/>
                <a:cs typeface="Arial"/>
              </a:rPr>
              <a:t>Looking for a trainee and replacement starting this June</a:t>
            </a:r>
            <a:endParaRPr lang="en-US" sz="1800">
              <a:latin typeface="Aptos" panose="020B0004020202020204"/>
              <a:cs typeface="Arial"/>
            </a:endParaRPr>
          </a:p>
          <a:p>
            <a:pPr lvl="1"/>
            <a:r>
              <a:rPr lang="en-US">
                <a:latin typeface="Arial"/>
                <a:cs typeface="Arial"/>
              </a:rPr>
              <a:t>Social committee: </a:t>
            </a:r>
            <a:r>
              <a:rPr lang="en-US" sz="2000">
                <a:latin typeface="Arial"/>
                <a:cs typeface="Arial"/>
              </a:rPr>
              <a:t>Kevin + Greg</a:t>
            </a:r>
          </a:p>
          <a:p>
            <a:pPr lvl="1"/>
            <a:r>
              <a:rPr lang="en-US" dirty="0">
                <a:latin typeface="Arial"/>
                <a:cs typeface="Arial"/>
              </a:rPr>
              <a:t>Recruitment panel: </a:t>
            </a:r>
            <a:r>
              <a:rPr lang="en-US">
                <a:latin typeface="Arial"/>
                <a:cs typeface="Arial"/>
              </a:rPr>
              <a:t>varies</a:t>
            </a:r>
            <a:endParaRPr lang="en-US" dirty="0">
              <a:latin typeface="Arial"/>
              <a:cs typeface="Arial"/>
            </a:endParaRPr>
          </a:p>
          <a:p>
            <a:pPr lvl="1"/>
            <a:r>
              <a:rPr lang="en-US">
                <a:latin typeface="Arial"/>
                <a:cs typeface="Arial"/>
              </a:rPr>
              <a:t>Welcoming Committee: Matty and Jess</a:t>
            </a:r>
            <a:endParaRPr lang="en-US" dirty="0">
              <a:latin typeface="Arial"/>
              <a:cs typeface="Arial"/>
            </a:endParaRPr>
          </a:p>
          <a:p>
            <a:pPr lvl="2"/>
            <a:r>
              <a:rPr lang="en-US">
                <a:latin typeface="Arial"/>
                <a:cs typeface="Arial"/>
              </a:rPr>
              <a:t>Need replacement, most "work" is in spring</a:t>
            </a:r>
          </a:p>
          <a:p>
            <a:pPr lvl="1"/>
            <a:r>
              <a:rPr lang="en-US" dirty="0">
                <a:latin typeface="Aptos" panose="020B0004020202020204"/>
                <a:cs typeface="Arial"/>
              </a:rPr>
              <a:t>SURF JC: </a:t>
            </a:r>
            <a:r>
              <a:rPr lang="en-US">
                <a:latin typeface="Aptos" panose="020B0004020202020204"/>
                <a:cs typeface="Arial"/>
              </a:rPr>
              <a:t>Kailey, Jess, Tracy, Greg, Olivia (and past students) </a:t>
            </a:r>
            <a:endParaRPr lang="en-US" dirty="0">
              <a:latin typeface="Aptos" panose="020B0004020202020204"/>
              <a:cs typeface="Arial"/>
            </a:endParaRPr>
          </a:p>
          <a:p>
            <a:pPr lvl="1"/>
            <a:r>
              <a:rPr lang="en-US" dirty="0">
                <a:latin typeface="Aptos" panose="020B0004020202020204"/>
                <a:cs typeface="Arial"/>
              </a:rPr>
              <a:t>Various panels (MS3 transition, SURF, conferences, </a:t>
            </a:r>
            <a:r>
              <a:rPr lang="en-US" dirty="0" err="1">
                <a:latin typeface="Aptos" panose="020B0004020202020204"/>
                <a:cs typeface="Arial"/>
              </a:rPr>
              <a:t>etc</a:t>
            </a:r>
            <a:r>
              <a:rPr lang="en-US" dirty="0">
                <a:latin typeface="Aptos" panose="020B0004020202020204"/>
                <a:cs typeface="Arial"/>
              </a:rPr>
              <a:t>)</a:t>
            </a:r>
          </a:p>
          <a:p>
            <a:pPr lvl="1"/>
            <a:r>
              <a:rPr lang="en-US">
                <a:latin typeface="Aptos" panose="020B0004020202020204"/>
                <a:cs typeface="Arial"/>
              </a:rPr>
              <a:t>Student mentorship (new student mentors, MD/PhD grant writing TA)</a:t>
            </a:r>
          </a:p>
          <a:p>
            <a:pPr lvl="1"/>
            <a:r>
              <a:rPr lang="en-US" b="1">
                <a:latin typeface="Aptos" panose="020B0004020202020204"/>
                <a:cs typeface="Arial"/>
              </a:rPr>
              <a:t>Tri-institutional conference</a:t>
            </a:r>
          </a:p>
          <a:p>
            <a:pPr lvl="2"/>
            <a:r>
              <a:rPr lang="en-US">
                <a:latin typeface="Aptos"/>
                <a:cs typeface="Arial"/>
              </a:rPr>
              <a:t>October 24th </a:t>
            </a:r>
            <a:endParaRPr lang="en-US" dirty="0">
              <a:latin typeface="Apto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044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949DF-CD43-76CA-8874-974149E5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2" y="101706"/>
            <a:ext cx="11235286" cy="169314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Welcoming New Students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Social Committee + Orientation Committee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A5F92-FFD9-F086-6BB9-729743B13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/>
              <a:t>Orientation Week</a:t>
            </a:r>
            <a:r>
              <a:rPr lang="en-US"/>
              <a:t> (lunch Tuesday – Friday)</a:t>
            </a:r>
            <a:endParaRPr lang="en-US" dirty="0"/>
          </a:p>
          <a:p>
            <a:pPr marL="457200" indent="-457200"/>
            <a:r>
              <a:rPr lang="en-US"/>
              <a:t>June 2, 3, 4, 5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/>
              <a:t>Lunch with MS2's</a:t>
            </a:r>
            <a:endParaRPr lang="en-US" dirty="0"/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/>
              <a:t>Lunch with Leadership</a:t>
            </a:r>
            <a:endParaRPr lang="en-US" dirty="0"/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/>
              <a:t>Lunch with Student Support Team in COM</a:t>
            </a:r>
            <a:endParaRPr lang="en-US" dirty="0"/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/>
              <a:t>Lunch with MD/PhD team (review student handbook)</a:t>
            </a:r>
            <a:endParaRPr lang="en-US" dirty="0"/>
          </a:p>
          <a:p>
            <a:pPr marL="457200" indent="-457200"/>
            <a:r>
              <a:rPr lang="en-US" dirty="0"/>
              <a:t>Greg, Kevin, </a:t>
            </a:r>
            <a:r>
              <a:rPr lang="en-US" dirty="0" err="1"/>
              <a:t>Sanaea</a:t>
            </a:r>
            <a:r>
              <a:rPr lang="en-US" dirty="0"/>
              <a:t>, </a:t>
            </a:r>
            <a:r>
              <a:rPr lang="en-US" sz="4000" b="1" dirty="0"/>
              <a:t>?</a:t>
            </a:r>
            <a:endParaRPr lang="en-US" dirty="0"/>
          </a:p>
          <a:p>
            <a:pPr marL="0" indent="0">
              <a:buNone/>
            </a:pPr>
            <a:endParaRPr lang="en-US" sz="4000" b="1" dirty="0"/>
          </a:p>
          <a:p>
            <a:pPr>
              <a:buNone/>
            </a:pPr>
            <a:r>
              <a:rPr lang="en-US" b="1" dirty="0"/>
              <a:t>Annual MD/PhD </a:t>
            </a:r>
            <a:r>
              <a:rPr lang="en-US" b="1"/>
              <a:t>Picnic</a:t>
            </a:r>
            <a:endParaRPr lang="en-US" b="1" dirty="0"/>
          </a:p>
          <a:p>
            <a:pPr marL="457200" indent="-457200"/>
            <a:r>
              <a:rPr lang="en-US"/>
              <a:t>Open to suggestions for picnic</a:t>
            </a:r>
          </a:p>
          <a:p>
            <a:pPr marL="914400" lvl="1">
              <a:buFont typeface="Courier New" panose="020B0604020202020204" pitchFamily="34" charset="0"/>
              <a:buChar char="o"/>
            </a:pPr>
            <a:r>
              <a:rPr lang="en-US"/>
              <a:t>June/July?</a:t>
            </a:r>
          </a:p>
          <a:p>
            <a:pPr marL="914400" lvl="1">
              <a:buFont typeface="Courier New" panose="020B0604020202020204" pitchFamily="34" charset="0"/>
              <a:buChar char="o"/>
            </a:pPr>
            <a:r>
              <a:rPr lang="en-US"/>
              <a:t>Place?</a:t>
            </a:r>
            <a:endParaRPr lang="en-US" dirty="0"/>
          </a:p>
          <a:p>
            <a:pPr marL="0" indent="0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8924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949DF-CD43-76CA-8874-974149E5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816" y="380812"/>
            <a:ext cx="10464426" cy="104521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Summer Workshops/Events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BA8A5-BCB6-45C7-1AB6-724A89152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371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Attendance optional</a:t>
            </a:r>
          </a:p>
          <a:p>
            <a:endParaRPr lang="en-US"/>
          </a:p>
          <a:p>
            <a:r>
              <a:rPr lang="en-US"/>
              <a:t>What would be helpful? </a:t>
            </a:r>
          </a:p>
        </p:txBody>
      </p:sp>
    </p:spTree>
    <p:extLst>
      <p:ext uri="{BB962C8B-B14F-4D97-AF65-F5344CB8AC3E}">
        <p14:creationId xmlns:p14="http://schemas.microsoft.com/office/powerpoint/2010/main" val="2099122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24C14-021C-9272-F276-7CC5E02CA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65" y="0"/>
            <a:ext cx="5334197" cy="1384995"/>
          </a:xfrm>
        </p:spPr>
        <p:txBody>
          <a:bodyPr anchor="ctr">
            <a:normAutofit/>
          </a:bodyPr>
          <a:lstStyle/>
          <a:p>
            <a:r>
              <a:rPr lang="en-US" sz="4000" dirty="0"/>
              <a:t>MD/PhD Community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BC92F-1CE3-05A0-3920-A794457DE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740" y="1354333"/>
            <a:ext cx="5343057" cy="51254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Weekly Grand Round Meals</a:t>
            </a:r>
          </a:p>
          <a:p>
            <a:endParaRPr lang="en-US" sz="2400"/>
          </a:p>
          <a:p>
            <a:r>
              <a:rPr lang="en-US" sz="2400" dirty="0"/>
              <a:t>Monthly Newsletters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400" dirty="0"/>
              <a:t>MD/PhD Picnic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r>
              <a:rPr lang="en-US"/>
              <a:t>Grander Rounds</a:t>
            </a:r>
            <a:endParaRPr lang="en-US" dirty="0"/>
          </a:p>
          <a:p>
            <a:pPr marL="457200" lvl="1" indent="0">
              <a:buNone/>
            </a:pPr>
            <a:endParaRPr lang="en-US"/>
          </a:p>
        </p:txBody>
      </p:sp>
      <p:pic>
        <p:nvPicPr>
          <p:cNvPr id="5" name="Picture 4" descr="Food in a picnic">
            <a:extLst>
              <a:ext uri="{FF2B5EF4-FFF2-40B4-BE49-F238E27FC236}">
                <a16:creationId xmlns:a16="http://schemas.microsoft.com/office/drawing/2014/main" id="{19F5CFCC-1B16-0D4A-AD27-CE0A78E34E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39" r="23128" b="4"/>
          <a:stretch/>
        </p:blipFill>
        <p:spPr>
          <a:xfrm>
            <a:off x="6981843" y="-6456"/>
            <a:ext cx="5210158" cy="686445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A7A7AE-4E39-EBB0-7C2B-7CED96D002D7}"/>
              </a:ext>
            </a:extLst>
          </p:cNvPr>
          <p:cNvSpPr txBox="1"/>
          <p:nvPr/>
        </p:nvSpPr>
        <p:spPr>
          <a:xfrm>
            <a:off x="4007424" y="2494220"/>
            <a:ext cx="2764462" cy="230832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/>
              <a:t>Publications:</a:t>
            </a:r>
          </a:p>
          <a:p>
            <a:pPr algn="ctr"/>
            <a:endParaRPr lang="en-US" sz="1600"/>
          </a:p>
          <a:p>
            <a:pPr algn="ctr"/>
            <a:r>
              <a:rPr lang="en-US" sz="1600"/>
              <a:t>Everyone should have a publication link;  </a:t>
            </a:r>
            <a:r>
              <a:rPr lang="en-US" sz="1600" err="1"/>
              <a:t>ORCiD</a:t>
            </a:r>
            <a:r>
              <a:rPr lang="en-US" sz="1600"/>
              <a:t>, google scholar ID</a:t>
            </a:r>
          </a:p>
          <a:p>
            <a:pPr algn="ctr"/>
            <a:endParaRPr lang="en-US" sz="1600"/>
          </a:p>
          <a:p>
            <a:pPr algn="ctr"/>
            <a:r>
              <a:rPr lang="en-US" sz="1600"/>
              <a:t>Send Andrea new publications ALWAYS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01F0F00-1F21-B1FB-6D6C-BB5B70C0A63F}"/>
              </a:ext>
            </a:extLst>
          </p:cNvPr>
          <p:cNvSpPr/>
          <p:nvPr/>
        </p:nvSpPr>
        <p:spPr>
          <a:xfrm>
            <a:off x="3424569" y="3142327"/>
            <a:ext cx="430009" cy="2130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11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MD/PhD Town Hall</vt:lpstr>
      <vt:lpstr>Agenda</vt:lpstr>
      <vt:lpstr>Recruitment Update</vt:lpstr>
      <vt:lpstr>MDPH602- Grand Rounds (2025/6)</vt:lpstr>
      <vt:lpstr>MDPH603- Patient Care and Clinical Skills</vt:lpstr>
      <vt:lpstr>Ways to get involved in the MD/PhD program</vt:lpstr>
      <vt:lpstr>Welcoming New Students  Social Committee + Orientation Committee</vt:lpstr>
      <vt:lpstr>Summer Workshops/Events</vt:lpstr>
      <vt:lpstr>MD/PhD Community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403</cp:revision>
  <dcterms:created xsi:type="dcterms:W3CDTF">2024-03-21T15:58:05Z</dcterms:created>
  <dcterms:modified xsi:type="dcterms:W3CDTF">2026-04-24T12:11:07Z</dcterms:modified>
</cp:coreProperties>
</file>