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ie L. Kocan" userId="14d28a51-c57a-4cff-a3a5-580eeb1b303f" providerId="ADAL" clId="{9E11DC24-31BF-468A-8630-5CA5AE248ED9}"/>
    <pc:docChg chg="modSld">
      <pc:chgData name="Cherie L. Kocan" userId="14d28a51-c57a-4cff-a3a5-580eeb1b303f" providerId="ADAL" clId="{9E11DC24-31BF-468A-8630-5CA5AE248ED9}" dt="2024-05-31T12:01:54.335" v="95" actId="122"/>
      <pc:docMkLst>
        <pc:docMk/>
      </pc:docMkLst>
      <pc:sldChg chg="modSp mod">
        <pc:chgData name="Cherie L. Kocan" userId="14d28a51-c57a-4cff-a3a5-580eeb1b303f" providerId="ADAL" clId="{9E11DC24-31BF-468A-8630-5CA5AE248ED9}" dt="2024-05-31T12:01:54.335" v="95" actId="122"/>
        <pc:sldMkLst>
          <pc:docMk/>
          <pc:sldMk cId="4118168987" sldId="256"/>
        </pc:sldMkLst>
        <pc:spChg chg="mod">
          <ac:chgData name="Cherie L. Kocan" userId="14d28a51-c57a-4cff-a3a5-580eeb1b303f" providerId="ADAL" clId="{9E11DC24-31BF-468A-8630-5CA5AE248ED9}" dt="2024-05-29T12:45:34.210" v="89" actId="13926"/>
          <ac:spMkLst>
            <pc:docMk/>
            <pc:sldMk cId="4118168987" sldId="256"/>
            <ac:spMk id="3" creationId="{A1D8483B-1D84-BD8D-A871-DF7425A74936}"/>
          </ac:spMkLst>
        </pc:spChg>
        <pc:spChg chg="mod">
          <ac:chgData name="Cherie L. Kocan" userId="14d28a51-c57a-4cff-a3a5-580eeb1b303f" providerId="ADAL" clId="{9E11DC24-31BF-468A-8630-5CA5AE248ED9}" dt="2024-05-31T12:01:54.335" v="95" actId="122"/>
          <ac:spMkLst>
            <pc:docMk/>
            <pc:sldMk cId="4118168987" sldId="256"/>
            <ac:spMk id="11" creationId="{B1866AA4-69E6-00E4-C07C-8003048448A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0FBF-E512-4601-B484-9069BEDC7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27684-02B6-95F6-F4A5-84B7A8DF4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059BD-DDC6-F8A9-C692-21B3C9E8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F6F5-93B9-4417-B47F-60C14F39D2FE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8018A-C2CE-6A3E-D972-172EFCE2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68106-2C78-3351-E576-C972BC069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DE8-6FB8-417B-9F85-149C146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7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C1FE-BA3E-192D-B654-06858103D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BE3D2-7478-6997-0320-84ECEC08B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B5A0D-61EB-8480-1444-1A92A620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F6F5-93B9-4417-B47F-60C14F39D2FE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C3EEB-3FD2-36F8-956D-46407049F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8930C-482D-0AB0-BC63-128FCECD4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DE8-6FB8-417B-9F85-149C146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E77EBE-A828-980D-2D5C-4C4804838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8AD3D-F79C-851D-A377-0049A59B8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6EDAD-7651-CA70-B7C4-C1806112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F6F5-93B9-4417-B47F-60C14F39D2FE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87DA2-CD57-3885-8A09-EC9650300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9F90E-EAA2-8A10-270B-6B3895128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DE8-6FB8-417B-9F85-149C146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3151E-7056-464B-211C-F29FDFAB1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71493-F405-BF6F-DE05-75EBE64AB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FC479-CF60-713B-4E23-3B85110AE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F6F5-93B9-4417-B47F-60C14F39D2FE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04A7D-61A2-91A4-7348-D7EDBB83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62CC8-B214-4189-DF71-B8BCE2F5F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DE8-6FB8-417B-9F85-149C146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0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6CDE4-22E2-8D99-BA4E-E925A9968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4B271-5EA0-0366-D915-630C54F8A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1FDC6-718D-001E-C593-2C2758FD8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F6F5-93B9-4417-B47F-60C14F39D2FE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CF8DD-3639-2979-1D4E-F95B302C8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4579E-BE43-E79A-ABAE-A82AC85D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DE8-6FB8-417B-9F85-149C146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6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2D1F0-9618-39DF-C577-88BCAF796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4CC37-569E-D4B2-D184-FA4D42194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1020D-468C-536A-608C-76F841A45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9ADA8-B35E-385E-3765-1CA03311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F6F5-93B9-4417-B47F-60C14F39D2FE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8ED81-0C10-A7EB-5A16-CEB43DBE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8C124-E339-DD14-928D-06B85796B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DE8-6FB8-417B-9F85-149C146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7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1B399-3506-181A-AFB1-80C129F88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DEDD3-EB40-1CE1-6646-752F04BA0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BAB85-9195-0344-B0C0-E9F93382D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C9D42-73A2-1ED1-8191-4DFD7D143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20055C-A82F-E6EA-B43F-ED370909D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A288B-2D62-604E-D9A5-401BC49DC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F6F5-93B9-4417-B47F-60C14F39D2FE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40EC5F-D13B-C394-8393-6B0895F54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A8A312-A643-79C8-8AD0-B80D68B94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DE8-6FB8-417B-9F85-149C146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9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504D0-6D05-3CAC-9992-5C274A49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187A51-CCDF-2CA6-A784-026CED650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F6F5-93B9-4417-B47F-60C14F39D2FE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AC4B0-E99B-7FDE-6A71-B1F3B307D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2F337-FA27-5DC7-BC4E-273CB3B82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DE8-6FB8-417B-9F85-149C146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385A4-D3E4-36A8-54E8-7A4DC61F9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F6F5-93B9-4417-B47F-60C14F39D2FE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80C906-FFB2-CA50-B94C-450E5CB4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5C004-6690-2052-040C-FAD97932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DE8-6FB8-417B-9F85-149C146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6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43315-9308-698A-DB80-86ED633E2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B359D-E389-4DB3-F4EC-A24B499A4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9F9D6-266E-08BA-9D71-117514E22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C42E7-FF84-4E89-4419-65D8953C6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F6F5-93B9-4417-B47F-60C14F39D2FE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6D04F-0929-FEA6-C0C5-D9E4654A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7D2B1-29E9-5743-C67A-42F1058D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DE8-6FB8-417B-9F85-149C146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4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B783-B53D-0EDB-A7AC-1532D661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95A7D5-DA22-46C6-B101-DA9A4D2698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083AD-898D-DA95-BC0D-FE93A3B28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7A951-56B4-D834-CA26-FA75389B7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F6F5-93B9-4417-B47F-60C14F39D2FE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A6945-14B7-9D3C-7454-0BF0B80D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9491C-C01C-46BE-476D-6A6F4C67D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DE8-6FB8-417B-9F85-149C146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0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0B3BB4-96F5-7BD5-5F2B-BFB4BBDF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798E9-7D07-9D95-02C3-87CC89B8B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1842B-A506-C7CE-5DBA-870C0BAD3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EF6F5-93B9-4417-B47F-60C14F39D2FE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78CB4-E530-B8A8-D476-56CBC9400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074ED-6AA5-7509-B4C0-03315B74A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86DE8-6FB8-417B-9F85-149C146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6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pstate.edu/nursing/intra/clinical-education/index.php#jump-CP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D8483B-1D84-BD8D-A871-DF7425A74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976" y="208459"/>
            <a:ext cx="11645153" cy="6525716"/>
          </a:xfrm>
        </p:spPr>
        <p:txBody>
          <a:bodyPr>
            <a:normAutofit fontScale="62500" lnSpcReduction="20000"/>
          </a:bodyPr>
          <a:lstStyle/>
          <a:p>
            <a:r>
              <a:rPr lang="en-US" sz="4300" b="1" dirty="0">
                <a:solidFill>
                  <a:srgbClr val="002060"/>
                </a:solidFill>
              </a:rPr>
              <a:t>BLS CPR &amp; QCPR Information</a:t>
            </a:r>
          </a:p>
          <a:p>
            <a:endParaRPr lang="en-US" dirty="0"/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orbel" panose="020B0503020204020204" pitchFamily="34" charset="0"/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ea typeface="Corbel" panose="020B0503020204020204" pitchFamily="34" charset="0"/>
              </a:rPr>
              <a:t>TWO</a:t>
            </a:r>
            <a:r>
              <a:rPr lang="en-US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orbel" panose="020B0503020204020204" pitchFamily="34" charset="0"/>
              </a:rPr>
              <a:t> components for American Heart Association (AHA) or American Red Cross (ARC) BLS CPR Renewal: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3200" dirty="0">
              <a:effectLst/>
              <a:latin typeface="Calibri" panose="020F0502020204030204" pitchFamily="34" charset="0"/>
              <a:ea typeface="Corbel" panose="020B0503020204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orbel" panose="020B0503020204020204" pitchFamily="34" charset="0"/>
              </a:rPr>
              <a:t>(BLS CPR cards expire 2 years from issue date on last day of month)</a:t>
            </a:r>
            <a:endParaRPr lang="en-US" dirty="0">
              <a:effectLst/>
              <a:latin typeface="Calibri" panose="020F0502020204030204" pitchFamily="34" charset="0"/>
              <a:ea typeface="Corbel" panose="020B0503020204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 BLS CPR Brightspace course - completed in the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current</a:t>
            </a:r>
            <a:r>
              <a:rPr lang="en-US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year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&amp; </a:t>
            </a:r>
            <a:r>
              <a:rPr lang="en-US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prior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that AHA or ARC BLS CPR card expiring.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SzPts val="1000"/>
              <a:buAutoNum type="arabicPeriod"/>
              <a:tabLst>
                <a:tab pos="457200" algn="l"/>
              </a:tabLst>
            </a:pPr>
            <a:endParaRPr lang="en-US" dirty="0">
              <a:effectLst/>
              <a:latin typeface="Calibri" panose="020F0502020204030204" pitchFamily="34" charset="0"/>
              <a:ea typeface="Corbel" panose="020B0503020204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 QCPR Skills Walk-In –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attended according to quarterly schedule &amp;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prior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 to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AHA or ARC BLS CPR card expiring.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orbel" panose="020B0503020204020204" pitchFamily="34" charset="0"/>
              </a:rPr>
              <a:t>DECREASING TIME during QCPR sessions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ea typeface="Corbel" panose="020B0503020204020204" pitchFamily="34" charset="0"/>
              </a:rPr>
              <a:t>: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C00000"/>
              </a:solidFill>
              <a:latin typeface="Calibri" panose="020F0502020204030204" pitchFamily="34" charset="0"/>
              <a:ea typeface="Corbel" panose="020B0503020204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orbel" panose="020B0503020204020204" pitchFamily="34" charset="0"/>
              </a:rPr>
              <a:t>1.  Staff have current AHA or ARC BLS CPR Card readerly available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66"/>
                </a:solidFill>
                <a:latin typeface="Calibri" panose="020F0502020204030204" pitchFamily="34" charset="0"/>
                <a:ea typeface="Corbel" panose="020B0503020204020204" pitchFamily="34" charset="0"/>
              </a:rPr>
              <a:t>Option #1</a:t>
            </a:r>
            <a:r>
              <a:rPr lang="en-US" dirty="0">
                <a:latin typeface="Calibri" panose="020F0502020204030204" pitchFamily="34" charset="0"/>
                <a:ea typeface="Corbel" panose="020B0503020204020204" pitchFamily="34" charset="0"/>
              </a:rPr>
              <a:t> = Paper copy via ID badge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66"/>
                </a:solidFill>
                <a:latin typeface="Calibri" panose="020F0502020204030204" pitchFamily="34" charset="0"/>
                <a:ea typeface="Corbel" panose="020B0503020204020204" pitchFamily="34" charset="0"/>
              </a:rPr>
              <a:t>Option #2</a:t>
            </a:r>
            <a:r>
              <a:rPr lang="en-US" dirty="0">
                <a:latin typeface="Calibri" panose="020F0502020204030204" pitchFamily="34" charset="0"/>
                <a:ea typeface="Corbel" panose="020B0503020204020204" pitchFamily="34" charset="0"/>
              </a:rPr>
              <a:t> = Photograph AHA or ARC card (create Upstate album/phone)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66"/>
                </a:solidFill>
                <a:latin typeface="Calibri" panose="020F0502020204030204" pitchFamily="34" charset="0"/>
                <a:ea typeface="Corbel" panose="020B0503020204020204" pitchFamily="34" charset="0"/>
              </a:rPr>
              <a:t>Option #3</a:t>
            </a:r>
            <a:r>
              <a:rPr lang="en-US" dirty="0">
                <a:latin typeface="Calibri" panose="020F0502020204030204" pitchFamily="34" charset="0"/>
                <a:ea typeface="Corbel" panose="020B0503020204020204" pitchFamily="34" charset="0"/>
              </a:rPr>
              <a:t> = Photograph via NOTES app/phone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66"/>
                </a:solidFill>
                <a:latin typeface="Calibri" panose="020F0502020204030204" pitchFamily="34" charset="0"/>
                <a:ea typeface="Corbel" panose="020B0503020204020204" pitchFamily="34" charset="0"/>
              </a:rPr>
              <a:t>Option #4</a:t>
            </a:r>
            <a:r>
              <a:rPr lang="en-US" dirty="0">
                <a:latin typeface="Calibri" panose="020F0502020204030204" pitchFamily="34" charset="0"/>
                <a:ea typeface="Corbel" panose="020B0503020204020204" pitchFamily="34" charset="0"/>
              </a:rPr>
              <a:t> = Paper copy of staff tracker record indicating CPR-3 TRACKER CODE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orbel" panose="020B0503020204020204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dirty="0">
                <a:latin typeface="Calibri" panose="020F0502020204030204" pitchFamily="34" charset="0"/>
                <a:ea typeface="Corbel" panose="020B0503020204020204" pitchFamily="34" charset="0"/>
              </a:rPr>
              <a:t>Managers/Trainers/Charge Nurses = send only 2 to 4 staff at a time 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ea typeface="Corbel" panose="020B0503020204020204" pitchFamily="34" charset="0"/>
              </a:rPr>
              <a:t>QCPR instructors are limited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ea typeface="Corbel" panose="020B0503020204020204" pitchFamily="34" charset="0"/>
              </a:rPr>
              <a:t>Staff pairs are desirable for compressions/ventilations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dirty="0">
              <a:latin typeface="Calibri" panose="020F0502020204030204" pitchFamily="34" charset="0"/>
              <a:ea typeface="Corbel" panose="020B0503020204020204" pitchFamily="34" charset="0"/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ea typeface="Corbel" panose="020B0503020204020204" pitchFamily="34" charset="0"/>
              </a:rPr>
              <a:t>Current CPR &amp; QCPR Schedule: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b="1" dirty="0">
              <a:solidFill>
                <a:srgbClr val="C00000"/>
              </a:solidFill>
              <a:latin typeface="Calibri" panose="020F0502020204030204" pitchFamily="34" charset="0"/>
              <a:ea typeface="Corbel" panose="020B0503020204020204" pitchFamily="34" charset="0"/>
            </a:endParaRP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ea typeface="Corbel" panose="020B0503020204020204" pitchFamily="34" charset="0"/>
                <a:hlinkClick r:id="rId2"/>
              </a:rPr>
              <a:t>https://www.upstate.edu/nursing/intra/clinical-education/index.php#jump-CPR</a:t>
            </a:r>
            <a:endParaRPr lang="en-US" dirty="0">
              <a:latin typeface="Calibri" panose="020F0502020204030204" pitchFamily="34" charset="0"/>
              <a:ea typeface="Corbel" panose="020B0503020204020204" pitchFamily="34" charset="0"/>
            </a:endParaRP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dirty="0">
              <a:latin typeface="Calibri" panose="020F0502020204030204" pitchFamily="34" charset="0"/>
              <a:ea typeface="Corbel" panose="020B0503020204020204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dirty="0">
              <a:latin typeface="Calibri" panose="020F0502020204030204" pitchFamily="34" charset="0"/>
              <a:ea typeface="Corbel" panose="020B0503020204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effectLst/>
              <a:latin typeface="Calibri" panose="020F0502020204030204" pitchFamily="34" charset="0"/>
              <a:ea typeface="Corbel" panose="020B0503020204020204" pitchFamily="34" charset="0"/>
            </a:endParaRPr>
          </a:p>
          <a:p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A0C860-49BD-4A42-C4B1-0704BC3630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606" y="4893849"/>
            <a:ext cx="7010787" cy="17556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B0B0CA-26DB-9212-4AE1-B826305F4F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576296">
            <a:off x="871000" y="2853533"/>
            <a:ext cx="1676579" cy="16958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1866AA4-69E6-00E4-C07C-8003048448A4}"/>
              </a:ext>
            </a:extLst>
          </p:cNvPr>
          <p:cNvSpPr txBox="1"/>
          <p:nvPr/>
        </p:nvSpPr>
        <p:spPr>
          <a:xfrm rot="20545339">
            <a:off x="616410" y="2337942"/>
            <a:ext cx="1464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AHA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Card Look-Up</a:t>
            </a:r>
          </a:p>
        </p:txBody>
      </p:sp>
    </p:spTree>
    <p:extLst>
      <p:ext uri="{BB962C8B-B14F-4D97-AF65-F5344CB8AC3E}">
        <p14:creationId xmlns:p14="http://schemas.microsoft.com/office/powerpoint/2010/main" val="4118168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212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Office Theme</vt:lpstr>
      <vt:lpstr>PowerPoint Presentation</vt:lpstr>
    </vt:vector>
  </TitlesOfParts>
  <Company>SUNY Upstate Medical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Cherie L. Kocan</dc:creator>
  <cp:lastModifiedBy>Cherie L. Kocan</cp:lastModifiedBy>
  <cp:revision>2</cp:revision>
  <dcterms:created xsi:type="dcterms:W3CDTF">2024-05-27T13:37:11Z</dcterms:created>
  <dcterms:modified xsi:type="dcterms:W3CDTF">2024-05-31T12:02:02Z</dcterms:modified>
</cp:coreProperties>
</file>