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6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ADA8E96-76F2-4656-A475-6C4D2F9FA063}" v="1" dt="2025-04-04T13:35:02.75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9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yAnn Stark" userId="0e2eeab9-b1cb-49cf-b4e9-36f330da60b6" providerId="ADAL" clId="{EADA8E96-76F2-4656-A475-6C4D2F9FA063}"/>
    <pc:docChg chg="delSld modSld">
      <pc:chgData name="MaryAnn Stark" userId="0e2eeab9-b1cb-49cf-b4e9-36f330da60b6" providerId="ADAL" clId="{EADA8E96-76F2-4656-A475-6C4D2F9FA063}" dt="2025-04-07T13:31:10.512" v="90" actId="2696"/>
      <pc:docMkLst>
        <pc:docMk/>
      </pc:docMkLst>
      <pc:sldChg chg="addSp modSp mod">
        <pc:chgData name="MaryAnn Stark" userId="0e2eeab9-b1cb-49cf-b4e9-36f330da60b6" providerId="ADAL" clId="{EADA8E96-76F2-4656-A475-6C4D2F9FA063}" dt="2025-04-04T13:36:07.553" v="85" actId="207"/>
        <pc:sldMkLst>
          <pc:docMk/>
          <pc:sldMk cId="1598807994" sldId="256"/>
        </pc:sldMkLst>
        <pc:spChg chg="mod">
          <ac:chgData name="MaryAnn Stark" userId="0e2eeab9-b1cb-49cf-b4e9-36f330da60b6" providerId="ADAL" clId="{EADA8E96-76F2-4656-A475-6C4D2F9FA063}" dt="2025-04-04T13:35:52.238" v="83" actId="207"/>
          <ac:spMkLst>
            <pc:docMk/>
            <pc:sldMk cId="1598807994" sldId="256"/>
            <ac:spMk id="3" creationId="{C665B774-651C-E341-F4DE-48C2396531DA}"/>
          </ac:spMkLst>
        </pc:spChg>
        <pc:spChg chg="add mod">
          <ac:chgData name="MaryAnn Stark" userId="0e2eeab9-b1cb-49cf-b4e9-36f330da60b6" providerId="ADAL" clId="{EADA8E96-76F2-4656-A475-6C4D2F9FA063}" dt="2025-04-04T13:36:07.553" v="85" actId="207"/>
          <ac:spMkLst>
            <pc:docMk/>
            <pc:sldMk cId="1598807994" sldId="256"/>
            <ac:spMk id="4" creationId="{289EDF3A-3EAB-DEE8-666D-85AC418F4F83}"/>
          </ac:spMkLst>
        </pc:spChg>
      </pc:sldChg>
      <pc:sldChg chg="modSp mod">
        <pc:chgData name="MaryAnn Stark" userId="0e2eeab9-b1cb-49cf-b4e9-36f330da60b6" providerId="ADAL" clId="{EADA8E96-76F2-4656-A475-6C4D2F9FA063}" dt="2025-04-04T13:36:54.499" v="89" actId="14100"/>
        <pc:sldMkLst>
          <pc:docMk/>
          <pc:sldMk cId="2972810846" sldId="257"/>
        </pc:sldMkLst>
        <pc:graphicFrameChg chg="mod">
          <ac:chgData name="MaryAnn Stark" userId="0e2eeab9-b1cb-49cf-b4e9-36f330da60b6" providerId="ADAL" clId="{EADA8E96-76F2-4656-A475-6C4D2F9FA063}" dt="2025-04-04T13:36:54.499" v="89" actId="14100"/>
          <ac:graphicFrameMkLst>
            <pc:docMk/>
            <pc:sldMk cId="2972810846" sldId="257"/>
            <ac:graphicFrameMk id="5" creationId="{CDA43925-CE00-2259-5C8C-1E84AED8FB09}"/>
          </ac:graphicFrameMkLst>
        </pc:graphicFrameChg>
      </pc:sldChg>
      <pc:sldChg chg="del">
        <pc:chgData name="MaryAnn Stark" userId="0e2eeab9-b1cb-49cf-b4e9-36f330da60b6" providerId="ADAL" clId="{EADA8E96-76F2-4656-A475-6C4D2F9FA063}" dt="2025-04-07T13:31:10.512" v="90" actId="2696"/>
        <pc:sldMkLst>
          <pc:docMk/>
          <pc:sldMk cId="4174155712" sldId="258"/>
        </pc:sldMkLst>
      </pc:sldChg>
    </pc:docChg>
  </pc:docChgLst>
  <pc:docChgLst>
    <pc:chgData name="MaryAnn Stark" userId="S::starkm@upstate.edu::0e2eeab9-b1cb-49cf-b4e9-36f330da60b6" providerId="AD" clId="Web-{A24487B1-8BE0-BDC5-90C9-249729027FAD}"/>
    <pc:docChg chg="modSld">
      <pc:chgData name="MaryAnn Stark" userId="S::starkm@upstate.edu::0e2eeab9-b1cb-49cf-b4e9-36f330da60b6" providerId="AD" clId="Web-{A24487B1-8BE0-BDC5-90C9-249729027FAD}" dt="2025-04-02T16:12:26.458" v="1" actId="14100"/>
      <pc:docMkLst>
        <pc:docMk/>
      </pc:docMkLst>
      <pc:sldChg chg="modSp">
        <pc:chgData name="MaryAnn Stark" userId="S::starkm@upstate.edu::0e2eeab9-b1cb-49cf-b4e9-36f330da60b6" providerId="AD" clId="Web-{A24487B1-8BE0-BDC5-90C9-249729027FAD}" dt="2025-04-02T16:12:26.458" v="1" actId="14100"/>
        <pc:sldMkLst>
          <pc:docMk/>
          <pc:sldMk cId="2972810846" sldId="257"/>
        </pc:sldMkLst>
        <pc:graphicFrameChg chg="mod">
          <ac:chgData name="MaryAnn Stark" userId="S::starkm@upstate.edu::0e2eeab9-b1cb-49cf-b4e9-36f330da60b6" providerId="AD" clId="Web-{A24487B1-8BE0-BDC5-90C9-249729027FAD}" dt="2025-04-02T16:12:26.458" v="1" actId="14100"/>
          <ac:graphicFrameMkLst>
            <pc:docMk/>
            <pc:sldMk cId="2972810846" sldId="257"/>
            <ac:graphicFrameMk id="5" creationId="{CDA43925-CE00-2259-5C8C-1E84AED8FB09}"/>
          </ac:graphicFrameMkLst>
        </pc:graphicFrame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7217CC5-E6B0-4A9E-8528-8FD961A0364F}" type="doc">
      <dgm:prSet loTypeId="urn:microsoft.com/office/officeart/2005/8/layout/default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FA32C32C-5228-4046-90F0-84B9D3D97892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b="1" dirty="0">
              <a:solidFill>
                <a:schemeClr val="tx1"/>
              </a:solidFill>
            </a:rPr>
            <a:t>April</a:t>
          </a:r>
          <a:r>
            <a:rPr lang="en-US" dirty="0">
              <a:solidFill>
                <a:schemeClr val="tx1"/>
              </a:solidFill>
            </a:rPr>
            <a:t>:  stakeholder groups will be invited to add their thoughts to a SWOT analysis. All levels of Nursing will be invited to contribute their input either virtually via SurveyMonkey or to attend optional zoom sessions that will be offered on several days/times. </a:t>
          </a:r>
        </a:p>
      </dgm:t>
    </dgm:pt>
    <dgm:pt modelId="{D72D9D51-D32B-4B7D-834C-2C6ED639C619}" type="parTrans" cxnId="{85052307-41BE-4C93-9FF5-08AD8EB61450}">
      <dgm:prSet/>
      <dgm:spPr/>
      <dgm:t>
        <a:bodyPr/>
        <a:lstStyle/>
        <a:p>
          <a:endParaRPr lang="en-US"/>
        </a:p>
      </dgm:t>
    </dgm:pt>
    <dgm:pt modelId="{B71E2858-689E-479C-BA8C-90A6EFF09CE8}" type="sibTrans" cxnId="{85052307-41BE-4C93-9FF5-08AD8EB61450}">
      <dgm:prSet phldrT="1" phldr="0"/>
      <dgm:spPr/>
      <dgm:t>
        <a:bodyPr/>
        <a:lstStyle/>
        <a:p>
          <a:endParaRPr lang="en-US" dirty="0"/>
        </a:p>
      </dgm:t>
    </dgm:pt>
    <dgm:pt modelId="{C93384D3-C91F-447E-AF79-060796413C48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b="1" dirty="0">
              <a:solidFill>
                <a:schemeClr val="tx1"/>
              </a:solidFill>
            </a:rPr>
            <a:t>May</a:t>
          </a:r>
          <a:r>
            <a:rPr lang="en-US" b="0" dirty="0">
              <a:solidFill>
                <a:schemeClr val="tx1"/>
              </a:solidFill>
            </a:rPr>
            <a:t>:  will hold a Nursing Leadership Retreat in person to review the compiled SWOT and align around 4 major strategic areas:  Quality,  Experience,  Innovation, and Sustainability &amp; Growth.  The group will then set priorities, specific goals &amp; objectives, and  metrics for achievement of each. </a:t>
          </a:r>
        </a:p>
      </dgm:t>
    </dgm:pt>
    <dgm:pt modelId="{5847813D-BBE8-4621-BD36-8557CA371B64}" type="parTrans" cxnId="{55F9C559-D520-4F59-ACEC-F24915FD6E24}">
      <dgm:prSet/>
      <dgm:spPr/>
      <dgm:t>
        <a:bodyPr/>
        <a:lstStyle/>
        <a:p>
          <a:endParaRPr lang="en-US"/>
        </a:p>
      </dgm:t>
    </dgm:pt>
    <dgm:pt modelId="{0F74FFF3-A752-475A-BB4B-FC7E30C02CC7}" type="sibTrans" cxnId="{55F9C559-D520-4F59-ACEC-F24915FD6E24}">
      <dgm:prSet phldrT="2" phldr="0"/>
      <dgm:spPr/>
      <dgm:t>
        <a:bodyPr/>
        <a:lstStyle/>
        <a:p>
          <a:endParaRPr lang="en-US"/>
        </a:p>
      </dgm:t>
    </dgm:pt>
    <dgm:pt modelId="{76A16021-422F-4F52-A895-CE0E0FC2224F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b="1" dirty="0">
              <a:solidFill>
                <a:schemeClr val="tx1"/>
              </a:solidFill>
            </a:rPr>
            <a:t>June</a:t>
          </a:r>
          <a:r>
            <a:rPr lang="en-US" dirty="0">
              <a:solidFill>
                <a:schemeClr val="tx1"/>
              </a:solidFill>
            </a:rPr>
            <a:t>: work from the retreat will be circulated back to all stakeholders for comment, additional thoughts, buy-in, etc.  Feedback will then be given back to the Retreat team for consideration</a:t>
          </a:r>
          <a:r>
            <a:rPr lang="en-US" dirty="0"/>
            <a:t>. </a:t>
          </a:r>
        </a:p>
      </dgm:t>
    </dgm:pt>
    <dgm:pt modelId="{3BFF3F91-85CF-4B69-AB30-F983EC478C56}" type="parTrans" cxnId="{56CB682E-4ACC-44B6-96CF-2C4EDC9B55C4}">
      <dgm:prSet/>
      <dgm:spPr/>
      <dgm:t>
        <a:bodyPr/>
        <a:lstStyle/>
        <a:p>
          <a:endParaRPr lang="en-US"/>
        </a:p>
      </dgm:t>
    </dgm:pt>
    <dgm:pt modelId="{8D97E971-27E2-41A4-AF16-C3820048DAB5}" type="sibTrans" cxnId="{56CB682E-4ACC-44B6-96CF-2C4EDC9B55C4}">
      <dgm:prSet phldrT="3" phldr="0"/>
      <dgm:spPr/>
      <dgm:t>
        <a:bodyPr/>
        <a:lstStyle/>
        <a:p>
          <a:endParaRPr lang="en-US"/>
        </a:p>
      </dgm:t>
    </dgm:pt>
    <dgm:pt modelId="{09118B8C-CA35-42D8-9040-C99DBFEB0D4E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b="1" dirty="0">
              <a:solidFill>
                <a:schemeClr val="tx1"/>
              </a:solidFill>
            </a:rPr>
            <a:t>July</a:t>
          </a:r>
          <a:r>
            <a:rPr lang="en-US" dirty="0">
              <a:solidFill>
                <a:schemeClr val="tx1"/>
              </a:solidFill>
            </a:rPr>
            <a:t>: Plan finalized and distributed.   Individual departments/units will be given guidelines to create their goals to align with the larger picture. </a:t>
          </a:r>
        </a:p>
      </dgm:t>
    </dgm:pt>
    <dgm:pt modelId="{57B6E507-12F6-4D7C-ACA1-4E113675787A}" type="parTrans" cxnId="{2DD2D07B-01CB-462F-B04A-C9FA9C40B1FC}">
      <dgm:prSet/>
      <dgm:spPr/>
      <dgm:t>
        <a:bodyPr/>
        <a:lstStyle/>
        <a:p>
          <a:endParaRPr lang="en-US"/>
        </a:p>
      </dgm:t>
    </dgm:pt>
    <dgm:pt modelId="{072A43E6-956E-448E-BA2C-AB62F33128A5}" type="sibTrans" cxnId="{2DD2D07B-01CB-462F-B04A-C9FA9C40B1FC}">
      <dgm:prSet phldrT="4" phldr="0"/>
      <dgm:spPr/>
      <dgm:t>
        <a:bodyPr/>
        <a:lstStyle/>
        <a:p>
          <a:endParaRPr lang="en-US"/>
        </a:p>
      </dgm:t>
    </dgm:pt>
    <dgm:pt modelId="{CA9AFB9E-8DB7-4D8D-A62C-9213BDC43518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b="1" dirty="0">
              <a:solidFill>
                <a:schemeClr val="tx1"/>
              </a:solidFill>
            </a:rPr>
            <a:t>October/December</a:t>
          </a:r>
          <a:r>
            <a:rPr lang="en-US" dirty="0">
              <a:solidFill>
                <a:schemeClr val="tx1"/>
              </a:solidFill>
            </a:rPr>
            <a:t>:  first progress report (quarterly or every six months) </a:t>
          </a:r>
        </a:p>
      </dgm:t>
    </dgm:pt>
    <dgm:pt modelId="{D4736870-A2C5-4EEB-B0E1-2A41008FF6EA}" type="parTrans" cxnId="{C7655389-3178-4287-A59E-41821E13262A}">
      <dgm:prSet/>
      <dgm:spPr/>
      <dgm:t>
        <a:bodyPr/>
        <a:lstStyle/>
        <a:p>
          <a:endParaRPr lang="en-US"/>
        </a:p>
      </dgm:t>
    </dgm:pt>
    <dgm:pt modelId="{3B3C117F-F655-4F28-A182-A9EE39C31C44}" type="sibTrans" cxnId="{C7655389-3178-4287-A59E-41821E13262A}">
      <dgm:prSet phldrT="5" phldr="0"/>
      <dgm:spPr/>
      <dgm:t>
        <a:bodyPr/>
        <a:lstStyle/>
        <a:p>
          <a:endParaRPr lang="en-US"/>
        </a:p>
      </dgm:t>
    </dgm:pt>
    <dgm:pt modelId="{DD667597-BC00-4845-8F99-B2BB4CF51D6A}" type="pres">
      <dgm:prSet presAssocID="{97217CC5-E6B0-4A9E-8528-8FD961A0364F}" presName="diagram" presStyleCnt="0">
        <dgm:presLayoutVars>
          <dgm:dir/>
          <dgm:resizeHandles val="exact"/>
        </dgm:presLayoutVars>
      </dgm:prSet>
      <dgm:spPr/>
    </dgm:pt>
    <dgm:pt modelId="{E3FB0590-AD71-493C-8A36-C052349D3554}" type="pres">
      <dgm:prSet presAssocID="{FA32C32C-5228-4046-90F0-84B9D3D97892}" presName="node" presStyleLbl="node1" presStyleIdx="0" presStyleCnt="5">
        <dgm:presLayoutVars>
          <dgm:bulletEnabled val="1"/>
        </dgm:presLayoutVars>
      </dgm:prSet>
      <dgm:spPr/>
    </dgm:pt>
    <dgm:pt modelId="{04112701-78CA-482B-AAA2-F80F1A2C4B9C}" type="pres">
      <dgm:prSet presAssocID="{B71E2858-689E-479C-BA8C-90A6EFF09CE8}" presName="sibTrans" presStyleCnt="0"/>
      <dgm:spPr/>
    </dgm:pt>
    <dgm:pt modelId="{56FA747E-D581-4B7C-BC13-E1881C6630BE}" type="pres">
      <dgm:prSet presAssocID="{C93384D3-C91F-447E-AF79-060796413C48}" presName="node" presStyleLbl="node1" presStyleIdx="1" presStyleCnt="5">
        <dgm:presLayoutVars>
          <dgm:bulletEnabled val="1"/>
        </dgm:presLayoutVars>
      </dgm:prSet>
      <dgm:spPr/>
    </dgm:pt>
    <dgm:pt modelId="{59F3CCCF-A9AE-4A3D-9BD6-E8443D74E70A}" type="pres">
      <dgm:prSet presAssocID="{0F74FFF3-A752-475A-BB4B-FC7E30C02CC7}" presName="sibTrans" presStyleCnt="0"/>
      <dgm:spPr/>
    </dgm:pt>
    <dgm:pt modelId="{F06A2C4C-8227-4EE8-BF0D-0BCBFB371895}" type="pres">
      <dgm:prSet presAssocID="{76A16021-422F-4F52-A895-CE0E0FC2224F}" presName="node" presStyleLbl="node1" presStyleIdx="2" presStyleCnt="5">
        <dgm:presLayoutVars>
          <dgm:bulletEnabled val="1"/>
        </dgm:presLayoutVars>
      </dgm:prSet>
      <dgm:spPr/>
    </dgm:pt>
    <dgm:pt modelId="{3CF5DABF-3DF4-4D90-8098-2CB2F27572E6}" type="pres">
      <dgm:prSet presAssocID="{8D97E971-27E2-41A4-AF16-C3820048DAB5}" presName="sibTrans" presStyleCnt="0"/>
      <dgm:spPr/>
    </dgm:pt>
    <dgm:pt modelId="{8F899343-B611-4A2A-9E7B-42DDC0075C45}" type="pres">
      <dgm:prSet presAssocID="{09118B8C-CA35-42D8-9040-C99DBFEB0D4E}" presName="node" presStyleLbl="node1" presStyleIdx="3" presStyleCnt="5">
        <dgm:presLayoutVars>
          <dgm:bulletEnabled val="1"/>
        </dgm:presLayoutVars>
      </dgm:prSet>
      <dgm:spPr/>
    </dgm:pt>
    <dgm:pt modelId="{B4E97726-ACE7-44AE-A27C-DE6B7EDCC5F4}" type="pres">
      <dgm:prSet presAssocID="{072A43E6-956E-448E-BA2C-AB62F33128A5}" presName="sibTrans" presStyleCnt="0"/>
      <dgm:spPr/>
    </dgm:pt>
    <dgm:pt modelId="{EA8B7149-B69C-440A-B0EB-D4E453BE2D88}" type="pres">
      <dgm:prSet presAssocID="{CA9AFB9E-8DB7-4D8D-A62C-9213BDC43518}" presName="node" presStyleLbl="node1" presStyleIdx="4" presStyleCnt="5">
        <dgm:presLayoutVars>
          <dgm:bulletEnabled val="1"/>
        </dgm:presLayoutVars>
      </dgm:prSet>
      <dgm:spPr/>
    </dgm:pt>
  </dgm:ptLst>
  <dgm:cxnLst>
    <dgm:cxn modelId="{85052307-41BE-4C93-9FF5-08AD8EB61450}" srcId="{97217CC5-E6B0-4A9E-8528-8FD961A0364F}" destId="{FA32C32C-5228-4046-90F0-84B9D3D97892}" srcOrd="0" destOrd="0" parTransId="{D72D9D51-D32B-4B7D-834C-2C6ED639C619}" sibTransId="{B71E2858-689E-479C-BA8C-90A6EFF09CE8}"/>
    <dgm:cxn modelId="{56CB682E-4ACC-44B6-96CF-2C4EDC9B55C4}" srcId="{97217CC5-E6B0-4A9E-8528-8FD961A0364F}" destId="{76A16021-422F-4F52-A895-CE0E0FC2224F}" srcOrd="2" destOrd="0" parTransId="{3BFF3F91-85CF-4B69-AB30-F983EC478C56}" sibTransId="{8D97E971-27E2-41A4-AF16-C3820048DAB5}"/>
    <dgm:cxn modelId="{97A8DF66-2B70-481C-B6C9-8606096A08D0}" type="presOf" srcId="{97217CC5-E6B0-4A9E-8528-8FD961A0364F}" destId="{DD667597-BC00-4845-8F99-B2BB4CF51D6A}" srcOrd="0" destOrd="0" presId="urn:microsoft.com/office/officeart/2005/8/layout/default"/>
    <dgm:cxn modelId="{35AE4C67-1BB8-4DAE-BC7F-758AFAEE2C35}" type="presOf" srcId="{CA9AFB9E-8DB7-4D8D-A62C-9213BDC43518}" destId="{EA8B7149-B69C-440A-B0EB-D4E453BE2D88}" srcOrd="0" destOrd="0" presId="urn:microsoft.com/office/officeart/2005/8/layout/default"/>
    <dgm:cxn modelId="{55F9C559-D520-4F59-ACEC-F24915FD6E24}" srcId="{97217CC5-E6B0-4A9E-8528-8FD961A0364F}" destId="{C93384D3-C91F-447E-AF79-060796413C48}" srcOrd="1" destOrd="0" parTransId="{5847813D-BBE8-4621-BD36-8557CA371B64}" sibTransId="{0F74FFF3-A752-475A-BB4B-FC7E30C02CC7}"/>
    <dgm:cxn modelId="{2DD2D07B-01CB-462F-B04A-C9FA9C40B1FC}" srcId="{97217CC5-E6B0-4A9E-8528-8FD961A0364F}" destId="{09118B8C-CA35-42D8-9040-C99DBFEB0D4E}" srcOrd="3" destOrd="0" parTransId="{57B6E507-12F6-4D7C-ACA1-4E113675787A}" sibTransId="{072A43E6-956E-448E-BA2C-AB62F33128A5}"/>
    <dgm:cxn modelId="{C7655389-3178-4287-A59E-41821E13262A}" srcId="{97217CC5-E6B0-4A9E-8528-8FD961A0364F}" destId="{CA9AFB9E-8DB7-4D8D-A62C-9213BDC43518}" srcOrd="4" destOrd="0" parTransId="{D4736870-A2C5-4EEB-B0E1-2A41008FF6EA}" sibTransId="{3B3C117F-F655-4F28-A182-A9EE39C31C44}"/>
    <dgm:cxn modelId="{0C7A258D-6624-40D4-9AD1-6BEE5C0FEC58}" type="presOf" srcId="{76A16021-422F-4F52-A895-CE0E0FC2224F}" destId="{F06A2C4C-8227-4EE8-BF0D-0BCBFB371895}" srcOrd="0" destOrd="0" presId="urn:microsoft.com/office/officeart/2005/8/layout/default"/>
    <dgm:cxn modelId="{6910B9AD-96DD-4EBA-9216-8366B2D80174}" type="presOf" srcId="{FA32C32C-5228-4046-90F0-84B9D3D97892}" destId="{E3FB0590-AD71-493C-8A36-C052349D3554}" srcOrd="0" destOrd="0" presId="urn:microsoft.com/office/officeart/2005/8/layout/default"/>
    <dgm:cxn modelId="{C9BBA0E6-0979-4C67-B633-AF28A2C47898}" type="presOf" srcId="{C93384D3-C91F-447E-AF79-060796413C48}" destId="{56FA747E-D581-4B7C-BC13-E1881C6630BE}" srcOrd="0" destOrd="0" presId="urn:microsoft.com/office/officeart/2005/8/layout/default"/>
    <dgm:cxn modelId="{BEF7B4F0-E68C-485A-B8D5-B05BA05522D9}" type="presOf" srcId="{09118B8C-CA35-42D8-9040-C99DBFEB0D4E}" destId="{8F899343-B611-4A2A-9E7B-42DDC0075C45}" srcOrd="0" destOrd="0" presId="urn:microsoft.com/office/officeart/2005/8/layout/default"/>
    <dgm:cxn modelId="{042B8CFA-C845-4E22-B2B7-28C6205D3861}" type="presParOf" srcId="{DD667597-BC00-4845-8F99-B2BB4CF51D6A}" destId="{E3FB0590-AD71-493C-8A36-C052349D3554}" srcOrd="0" destOrd="0" presId="urn:microsoft.com/office/officeart/2005/8/layout/default"/>
    <dgm:cxn modelId="{9672317A-688A-4CC8-89B0-D6C5174895FD}" type="presParOf" srcId="{DD667597-BC00-4845-8F99-B2BB4CF51D6A}" destId="{04112701-78CA-482B-AAA2-F80F1A2C4B9C}" srcOrd="1" destOrd="0" presId="urn:microsoft.com/office/officeart/2005/8/layout/default"/>
    <dgm:cxn modelId="{ADAF9918-DBBE-44E5-AC47-7D76CF9FE203}" type="presParOf" srcId="{DD667597-BC00-4845-8F99-B2BB4CF51D6A}" destId="{56FA747E-D581-4B7C-BC13-E1881C6630BE}" srcOrd="2" destOrd="0" presId="urn:microsoft.com/office/officeart/2005/8/layout/default"/>
    <dgm:cxn modelId="{13DC17D6-FBD9-455E-9059-394B0DE8B2F3}" type="presParOf" srcId="{DD667597-BC00-4845-8F99-B2BB4CF51D6A}" destId="{59F3CCCF-A9AE-4A3D-9BD6-E8443D74E70A}" srcOrd="3" destOrd="0" presId="urn:microsoft.com/office/officeart/2005/8/layout/default"/>
    <dgm:cxn modelId="{B6FFBD40-24FD-4E70-9E00-3AC62AC84956}" type="presParOf" srcId="{DD667597-BC00-4845-8F99-B2BB4CF51D6A}" destId="{F06A2C4C-8227-4EE8-BF0D-0BCBFB371895}" srcOrd="4" destOrd="0" presId="urn:microsoft.com/office/officeart/2005/8/layout/default"/>
    <dgm:cxn modelId="{D307E9F9-7460-4897-BE83-F628BA05F512}" type="presParOf" srcId="{DD667597-BC00-4845-8F99-B2BB4CF51D6A}" destId="{3CF5DABF-3DF4-4D90-8098-2CB2F27572E6}" srcOrd="5" destOrd="0" presId="urn:microsoft.com/office/officeart/2005/8/layout/default"/>
    <dgm:cxn modelId="{280928E9-5909-4D7E-80E1-6663E568D75E}" type="presParOf" srcId="{DD667597-BC00-4845-8F99-B2BB4CF51D6A}" destId="{8F899343-B611-4A2A-9E7B-42DDC0075C45}" srcOrd="6" destOrd="0" presId="urn:microsoft.com/office/officeart/2005/8/layout/default"/>
    <dgm:cxn modelId="{AA1FCCD7-28CA-4FF9-B532-BA44AA3E4987}" type="presParOf" srcId="{DD667597-BC00-4845-8F99-B2BB4CF51D6A}" destId="{B4E97726-ACE7-44AE-A27C-DE6B7EDCC5F4}" srcOrd="7" destOrd="0" presId="urn:microsoft.com/office/officeart/2005/8/layout/default"/>
    <dgm:cxn modelId="{23A9E52C-D9BF-4C48-816C-C06F31FB6383}" type="presParOf" srcId="{DD667597-BC00-4845-8F99-B2BB4CF51D6A}" destId="{EA8B7149-B69C-440A-B0EB-D4E453BE2D88}" srcOrd="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3FB0590-AD71-493C-8A36-C052349D3554}">
      <dsp:nvSpPr>
        <dsp:cNvPr id="0" name=""/>
        <dsp:cNvSpPr/>
      </dsp:nvSpPr>
      <dsp:spPr>
        <a:xfrm>
          <a:off x="0" y="507719"/>
          <a:ext cx="3809999" cy="2286000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1" kern="1200" dirty="0">
              <a:solidFill>
                <a:schemeClr val="tx1"/>
              </a:solidFill>
            </a:rPr>
            <a:t>April</a:t>
          </a:r>
          <a:r>
            <a:rPr lang="en-US" sz="1600" kern="1200" dirty="0">
              <a:solidFill>
                <a:schemeClr val="tx1"/>
              </a:solidFill>
            </a:rPr>
            <a:t>:  stakeholder groups will be invited to add their thoughts to a SWOT analysis. All levels of Nursing will be invited to contribute their input either virtually via SurveyMonkey or to attend optional zoom sessions that will be offered on several days/times. </a:t>
          </a:r>
        </a:p>
      </dsp:txBody>
      <dsp:txXfrm>
        <a:off x="0" y="507719"/>
        <a:ext cx="3809999" cy="2286000"/>
      </dsp:txXfrm>
    </dsp:sp>
    <dsp:sp modelId="{56FA747E-D581-4B7C-BC13-E1881C6630BE}">
      <dsp:nvSpPr>
        <dsp:cNvPr id="0" name=""/>
        <dsp:cNvSpPr/>
      </dsp:nvSpPr>
      <dsp:spPr>
        <a:xfrm>
          <a:off x="4191000" y="507719"/>
          <a:ext cx="3809999" cy="2286000"/>
        </a:xfrm>
        <a:prstGeom prst="rect">
          <a:avLst/>
        </a:prstGeom>
        <a:solidFill>
          <a:schemeClr val="accent5">
            <a:hueOff val="4752235"/>
            <a:satOff val="-6665"/>
            <a:lumOff val="-68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1" kern="1200" dirty="0">
              <a:solidFill>
                <a:schemeClr val="tx1"/>
              </a:solidFill>
            </a:rPr>
            <a:t>May</a:t>
          </a:r>
          <a:r>
            <a:rPr lang="en-US" sz="1600" b="0" kern="1200" dirty="0">
              <a:solidFill>
                <a:schemeClr val="tx1"/>
              </a:solidFill>
            </a:rPr>
            <a:t>:  will hold a Nursing Leadership Retreat in person to review the compiled SWOT and align around 4 major strategic areas:  Quality,  Experience,  Innovation, and Sustainability &amp; Growth.  The group will then set priorities, specific goals &amp; objectives, and  metrics for achievement of each. </a:t>
          </a:r>
        </a:p>
      </dsp:txBody>
      <dsp:txXfrm>
        <a:off x="4191000" y="507719"/>
        <a:ext cx="3809999" cy="2286000"/>
      </dsp:txXfrm>
    </dsp:sp>
    <dsp:sp modelId="{F06A2C4C-8227-4EE8-BF0D-0BCBFB371895}">
      <dsp:nvSpPr>
        <dsp:cNvPr id="0" name=""/>
        <dsp:cNvSpPr/>
      </dsp:nvSpPr>
      <dsp:spPr>
        <a:xfrm>
          <a:off x="8382000" y="507719"/>
          <a:ext cx="3809999" cy="2286000"/>
        </a:xfrm>
        <a:prstGeom prst="rect">
          <a:avLst/>
        </a:prstGeom>
        <a:solidFill>
          <a:schemeClr val="accent5">
            <a:hueOff val="9504470"/>
            <a:satOff val="-13330"/>
            <a:lumOff val="-137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1" kern="1200" dirty="0">
              <a:solidFill>
                <a:schemeClr val="tx1"/>
              </a:solidFill>
            </a:rPr>
            <a:t>June</a:t>
          </a:r>
          <a:r>
            <a:rPr lang="en-US" sz="1600" kern="1200" dirty="0">
              <a:solidFill>
                <a:schemeClr val="tx1"/>
              </a:solidFill>
            </a:rPr>
            <a:t>: work from the retreat will be circulated back to all stakeholders for comment, additional thoughts, buy-in, etc.  Feedback will then be given back to the Retreat team for consideration</a:t>
          </a:r>
          <a:r>
            <a:rPr lang="en-US" sz="1600" kern="1200" dirty="0"/>
            <a:t>. </a:t>
          </a:r>
        </a:p>
      </dsp:txBody>
      <dsp:txXfrm>
        <a:off x="8382000" y="507719"/>
        <a:ext cx="3809999" cy="2286000"/>
      </dsp:txXfrm>
    </dsp:sp>
    <dsp:sp modelId="{8F899343-B611-4A2A-9E7B-42DDC0075C45}">
      <dsp:nvSpPr>
        <dsp:cNvPr id="0" name=""/>
        <dsp:cNvSpPr/>
      </dsp:nvSpPr>
      <dsp:spPr>
        <a:xfrm>
          <a:off x="2095500" y="3174720"/>
          <a:ext cx="3809999" cy="2286000"/>
        </a:xfrm>
        <a:prstGeom prst="rect">
          <a:avLst/>
        </a:prstGeom>
        <a:solidFill>
          <a:schemeClr val="accent5">
            <a:hueOff val="14256705"/>
            <a:satOff val="-19995"/>
            <a:lumOff val="-206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1" kern="1200" dirty="0">
              <a:solidFill>
                <a:schemeClr val="tx1"/>
              </a:solidFill>
            </a:rPr>
            <a:t>July</a:t>
          </a:r>
          <a:r>
            <a:rPr lang="en-US" sz="1600" kern="1200" dirty="0">
              <a:solidFill>
                <a:schemeClr val="tx1"/>
              </a:solidFill>
            </a:rPr>
            <a:t>: Plan finalized and distributed.   Individual departments/units will be given guidelines to create their goals to align with the larger picture. </a:t>
          </a:r>
        </a:p>
      </dsp:txBody>
      <dsp:txXfrm>
        <a:off x="2095500" y="3174720"/>
        <a:ext cx="3809999" cy="2286000"/>
      </dsp:txXfrm>
    </dsp:sp>
    <dsp:sp modelId="{EA8B7149-B69C-440A-B0EB-D4E453BE2D88}">
      <dsp:nvSpPr>
        <dsp:cNvPr id="0" name=""/>
        <dsp:cNvSpPr/>
      </dsp:nvSpPr>
      <dsp:spPr>
        <a:xfrm>
          <a:off x="6286500" y="3174719"/>
          <a:ext cx="3809999" cy="2286000"/>
        </a:xfrm>
        <a:prstGeom prst="rect">
          <a:avLst/>
        </a:prstGeom>
        <a:solidFill>
          <a:schemeClr val="accent5">
            <a:hueOff val="19008940"/>
            <a:satOff val="-26660"/>
            <a:lumOff val="-274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1" kern="1200" dirty="0">
              <a:solidFill>
                <a:schemeClr val="tx1"/>
              </a:solidFill>
            </a:rPr>
            <a:t>October/December</a:t>
          </a:r>
          <a:r>
            <a:rPr lang="en-US" sz="1600" kern="1200" dirty="0">
              <a:solidFill>
                <a:schemeClr val="tx1"/>
              </a:solidFill>
            </a:rPr>
            <a:t>:  first progress report (quarterly or every six months) </a:t>
          </a:r>
        </a:p>
      </dsp:txBody>
      <dsp:txXfrm>
        <a:off x="6286500" y="3174719"/>
        <a:ext cx="3809999" cy="22860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8DE6C8-AB1D-4204-BC9C-3366B0BF043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04088" y="889820"/>
            <a:ext cx="9989574" cy="3598606"/>
          </a:xfrm>
        </p:spPr>
        <p:txBody>
          <a:bodyPr anchor="t">
            <a:normAutofit/>
          </a:bodyPr>
          <a:lstStyle>
            <a:lvl1pPr algn="l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A7B9009-EE50-4EE5-B6EB-CD6EC83D3FA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04088" y="4488426"/>
            <a:ext cx="6991776" cy="1302774"/>
          </a:xfrm>
        </p:spPr>
        <p:txBody>
          <a:bodyPr anchor="b"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C8667E-058A-436F-B8EA-5B3A99D43D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1EADE-8E88-4C7C-8AC5-FB148DE4940E}" type="datetime1">
              <a:rPr lang="en-US" smtClean="0"/>
              <a:t>4/7/2025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680305-1AD7-482D-BFFD-6CDB83AB39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5762A1-52E9-402D-B65E-DF193E44CE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7843D-FF13-4365-9478-9625B70A27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99166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6359C1-C098-4BF4-A55D-782F4E606B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D343C7E-1E8B-4D38-9B81-1AA2A8978ED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A70B00-53AE-4D3F-91BE-A8D789ED98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C8B9C-477D-492A-96AD-1FC2CC997A73}" type="datetime1">
              <a:rPr lang="en-US" smtClean="0"/>
              <a:t>4/7/2025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647FC7-8124-4F70-A849-B6BCC5189C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7CEBE4-50DC-47DB-B699-CCC024336C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7843D-FF13-4365-9478-9625B70A27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77355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B418279-D3B8-4C6A-AB74-9DE37777127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242322" y="997974"/>
            <a:ext cx="2349043" cy="4984956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28F733C-9309-4197-BACA-207CDC8935C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768927" y="997973"/>
            <a:ext cx="8473395" cy="498495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ACD4D0-5BE6-412D-B08B-5DFFD59351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3AED5-E26D-4E29-B1B3-7847B6779594}" type="datetime1">
              <a:rPr lang="en-US" smtClean="0"/>
              <a:t>4/7/2025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021651-B786-4A39-A10F-F5231D0A2C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504D2D-9379-40DE-9F45-3004BE54F1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7843D-FF13-4365-9478-9625B70A27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26889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987CA6-BFD9-4CB1-8892-F6B062E824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CDA8C3-9C0C-4E52-9A62-E4DB159E6B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C3EC35-E02F-41FF-9232-F90692A902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B6794-849E-4626-908B-D15793550EFB}" type="datetime1">
              <a:rPr lang="en-US" smtClean="0"/>
              <a:t>4/7/2025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D13D38-5DF1-443B-8A12-71E834FDC6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5E644A-4A37-4757-9809-5B035E2874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7843D-FF13-4365-9478-9625B70A27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74266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E6578B-CD85-4BF1-A729-E8E8079B59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5383" y="1709738"/>
            <a:ext cx="10632067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58448C1-C13F-4826-8347-EEB00A6643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5383" y="4589463"/>
            <a:ext cx="10632067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06546A-957F-4C4D-9744-1177AD258E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B64E7-5594-42A3-ADBF-E95A7ACEAD64}" type="datetime1">
              <a:rPr lang="en-US" smtClean="0"/>
              <a:t>4/7/2025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DB149C-CC63-4E3A-A83D-EF637EB519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B94775-7982-41EC-B584-D51224D38F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7843D-FF13-4365-9478-9625B70A27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03126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CE4BD8-507D-48E4-A624-F16A741C36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0635" y="914400"/>
            <a:ext cx="10691265" cy="130759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0A07E4-3A39-457C-A059-7DFB6039D94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04088" y="2221992"/>
            <a:ext cx="5212080" cy="373989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B141E17-47CE-4A78-B0FA-0E9786DA67C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81344" y="2221992"/>
            <a:ext cx="5212080" cy="373989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9F02C13-D3ED-4044-9716-F29D79A184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62B0B-D248-4FFB-8695-AD7FA4B1284A}" type="datetime1">
              <a:rPr lang="en-US" smtClean="0"/>
              <a:t>4/7/2025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AF334AD-FB29-4355-B5CF-85E61B4F34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A5AA154-790C-4774-9C21-8C543E733F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7843D-FF13-4365-9478-9625B70A27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10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07DD35-7673-4F88-86B0-634883B5E3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4087" y="929147"/>
            <a:ext cx="10689336" cy="79845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EC820D7-3E0B-47C6-A583-C4C839C5AF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04088" y="1756538"/>
            <a:ext cx="5212080" cy="657225"/>
          </a:xfrm>
        </p:spPr>
        <p:txBody>
          <a:bodyPr anchor="b">
            <a:normAutofit/>
          </a:bodyPr>
          <a:lstStyle>
            <a:lvl1pPr marL="0" indent="0">
              <a:buNone/>
              <a:defRPr sz="1600" b="1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A839A7B-97D5-400F-B802-A0FF28FE9F1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04088" y="2442702"/>
            <a:ext cx="5212080" cy="351918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2E0ECA2-DBF1-4681-9DFA-93AFD1B371D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81344" y="1756538"/>
            <a:ext cx="5212080" cy="657225"/>
          </a:xfrm>
        </p:spPr>
        <p:txBody>
          <a:bodyPr anchor="b">
            <a:normAutofit/>
          </a:bodyPr>
          <a:lstStyle>
            <a:lvl1pPr marL="0" indent="0">
              <a:buNone/>
              <a:defRPr sz="1600" b="1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90EBBBB-517F-4ED7-9E51-CF0F7590B4D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81344" y="2442702"/>
            <a:ext cx="5212080" cy="351918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511B5C7-1E37-478F-B4B0-C7202FFE41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78EFB-9159-4510-B73F-4F0409ADE937}" type="datetime1">
              <a:rPr lang="en-US" smtClean="0"/>
              <a:t>4/7/2025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153F7EF-507C-4CB3-86C5-8B34FFFC1D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8E3DEA6-E4EB-4C2A-8B4F-55EC965B62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7843D-FF13-4365-9478-9625B70A27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0523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032964-A933-4B98-A141-A4B316DAFA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D684C9D-23DA-42B0-9DD3-7592F72E8D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C9412-2452-4BED-A324-9D8C115361AD}" type="datetime1">
              <a:rPr lang="en-US" smtClean="0"/>
              <a:t>4/7/2025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8BF8F05-876F-49D8-AE30-5BB2A91ECD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53D20DA-9260-4577-BB51-789570A243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7843D-FF13-4365-9478-9625B70A27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03754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D2C1F24-E0A1-45A7-8EF5-92CD979934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18F62-D251-40E8-A23C-F4CFE9FEAB41}" type="datetime1">
              <a:rPr lang="en-US" smtClean="0"/>
              <a:t>4/7/2025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E021C19-210E-46B0-9036-5D8AECC926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A880FEF-487E-44DF-8615-DF22104196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7843D-FF13-4365-9478-9625B70A27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74657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A568EE-74C8-43A6-90BC-2DDD965CF6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4088" y="1069848"/>
            <a:ext cx="4093599" cy="131673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1C35AC-CAE3-48CF-A3E4-A075C9FDD7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1069848"/>
            <a:ext cx="6172200" cy="47912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D9D03EA-5FAD-4609-A2B8-624E426847E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04088" y="2551176"/>
            <a:ext cx="4093599" cy="331927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B58D2EA-2191-4216-B64D-067BDFE123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F76144-149E-4874-93A5-554A0357CF82}" type="datetime1">
              <a:rPr lang="en-US" smtClean="0"/>
              <a:t>4/7/2025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8042128-DAB4-481C-BEE6-3523E8E88B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E50E382-C500-4A4C-A7C6-43860383AB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7843D-FF13-4365-9478-9625B70A27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03944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9FE98B-EACF-4251-A8AF-0D9EDD17C6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4088" y="1066800"/>
            <a:ext cx="4103431" cy="1317523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905F473-761A-4002-AF70-9FF878D0139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1066800"/>
            <a:ext cx="6172200" cy="479425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A0C2E6A-F834-4540-BB00-E13CB45DC36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04088" y="2552700"/>
            <a:ext cx="4103431" cy="33162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0C38EAB-AD63-415C-B263-BA1D8FBE3C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A65D8-0540-4835-AE5C-25D29DBA01BE}" type="datetime1">
              <a:rPr lang="en-US" smtClean="0"/>
              <a:t>4/7/2025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22E5541-B6DE-45E8-BCFE-0DFC4F5740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BB78D45-289B-46AF-8CB9-E6150BEA17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7843D-FF13-4365-9478-9625B70A27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64843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7A362AC-B59F-4AC7-B279-57DDD5336B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0635" y="914400"/>
            <a:ext cx="10691265" cy="130759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E6042DB-75BD-4EC1-B6D9-8A72EF940C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00635" y="2221992"/>
            <a:ext cx="10691265" cy="37398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DD1378-7C96-4079-B44C-3D86B465759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69448" y="6356350"/>
            <a:ext cx="25495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/>
                </a:solidFill>
                <a:latin typeface="+mj-lt"/>
              </a:defRPr>
            </a:lvl1pPr>
          </a:lstStyle>
          <a:p>
            <a:fld id="{E31BA835-12AC-4E8F-955A-EA3F4DE2791F}" type="datetime1">
              <a:rPr lang="en-US" smtClean="0"/>
              <a:t>4/7/2025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9B6B78-577F-43F5-BAEE-BF72484C985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04088" y="6356350"/>
            <a:ext cx="45397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/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CC75B8-AF8F-4D8A-9B3D-D1951A64BAD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919012" y="6356350"/>
            <a:ext cx="67235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>
                <a:solidFill>
                  <a:schemeClr val="tx1"/>
                </a:solidFill>
              </a:defRPr>
            </a:lvl1pPr>
          </a:lstStyle>
          <a:p>
            <a:fld id="{87E7843D-FF13-4365-9478-9625B70A2705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F64F9B95-9045-48D2-B9F3-2927E98F54AA}"/>
              </a:ext>
            </a:extLst>
          </p:cNvPr>
          <p:cNvCxnSpPr>
            <a:cxnSpLocks/>
          </p:cNvCxnSpPr>
          <p:nvPr/>
        </p:nvCxnSpPr>
        <p:spPr>
          <a:xfrm>
            <a:off x="800100" y="723900"/>
            <a:ext cx="10591800" cy="0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085AA86F-6A4D-4BCB-A045-D992CDC2959B}"/>
              </a:ext>
            </a:extLst>
          </p:cNvPr>
          <p:cNvCxnSpPr>
            <a:cxnSpLocks/>
          </p:cNvCxnSpPr>
          <p:nvPr/>
        </p:nvCxnSpPr>
        <p:spPr>
          <a:xfrm>
            <a:off x="800100" y="6142781"/>
            <a:ext cx="105918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85526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  <p:sldLayoutId id="2147483682" r:id="rId2"/>
    <p:sldLayoutId id="2147483683" r:id="rId3"/>
    <p:sldLayoutId id="2147483684" r:id="rId4"/>
    <p:sldLayoutId id="2147483685" r:id="rId5"/>
    <p:sldLayoutId id="2147483679" r:id="rId6"/>
    <p:sldLayoutId id="2147483675" r:id="rId7"/>
    <p:sldLayoutId id="2147483676" r:id="rId8"/>
    <p:sldLayoutId id="2147483677" r:id="rId9"/>
    <p:sldLayoutId id="2147483678" r:id="rId10"/>
    <p:sldLayoutId id="2147483680" r:id="rId11"/>
  </p:sldLayoutIdLst>
  <p:hf sldNum="0"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000" kern="1200" cap="all" spc="3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0EECA69B-4C2A-7F31-8019-E90DB3BD49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sto MT"/>
              <a:ea typeface="+mn-ea"/>
              <a:cs typeface="+mn-cs"/>
            </a:endParaRPr>
          </a:p>
        </p:txBody>
      </p:sp>
      <p:pic>
        <p:nvPicPr>
          <p:cNvPr id="13" name="Picture 12" descr="A close-up of a network&#10;&#10;AI-generated content may be incorrect.">
            <a:extLst>
              <a:ext uri="{FF2B5EF4-FFF2-40B4-BE49-F238E27FC236}">
                <a16:creationId xmlns:a16="http://schemas.microsoft.com/office/drawing/2014/main" id="{4C35D333-B240-9999-67E8-DC1FB19C5B26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t="29687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1103FDB8-D911-F8F8-F9EC-FB7FF543594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284324"/>
            <a:ext cx="12192000" cy="2573677"/>
          </a:xfrm>
          <a:prstGeom prst="rect">
            <a:avLst/>
          </a:prstGeom>
          <a:gradFill>
            <a:gsLst>
              <a:gs pos="0">
                <a:schemeClr val="bg1">
                  <a:alpha val="0"/>
                </a:schemeClr>
              </a:gs>
              <a:gs pos="46000">
                <a:schemeClr val="bg1">
                  <a:alpha val="17000"/>
                </a:schemeClr>
              </a:gs>
              <a:gs pos="65000">
                <a:schemeClr val="bg1">
                  <a:alpha val="29000"/>
                </a:schemeClr>
              </a:gs>
              <a:gs pos="100000">
                <a:schemeClr val="bg1">
                  <a:alpha val="45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sto MT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EEA3D29-FE13-BC64-5B64-D0BF7C3971A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1633" y="116262"/>
            <a:ext cx="4372730" cy="3312738"/>
          </a:xfrm>
          <a:ln>
            <a:noFill/>
          </a:ln>
        </p:spPr>
        <p:txBody>
          <a:bodyPr anchor="ctr">
            <a:normAutofit/>
          </a:bodyPr>
          <a:lstStyle/>
          <a:p>
            <a:r>
              <a:rPr lang="en-US" sz="3300" b="1" dirty="0">
                <a:solidFill>
                  <a:srgbClr val="002060"/>
                </a:solidFill>
              </a:rPr>
              <a:t>Nursing </a:t>
            </a:r>
            <a:br>
              <a:rPr lang="en-US" sz="3300" b="1" dirty="0">
                <a:solidFill>
                  <a:srgbClr val="002060"/>
                </a:solidFill>
              </a:rPr>
            </a:br>
            <a:r>
              <a:rPr lang="en-US" sz="3300" b="1" dirty="0">
                <a:solidFill>
                  <a:srgbClr val="002060"/>
                </a:solidFill>
              </a:rPr>
              <a:t>Strategic Planning Process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665B774-651C-E341-F4DE-48C2396531D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47475" y="2687568"/>
            <a:ext cx="1464175" cy="974347"/>
          </a:xfrm>
        </p:spPr>
        <p:txBody>
          <a:bodyPr anchor="ctr">
            <a:normAutofit/>
          </a:bodyPr>
          <a:lstStyle/>
          <a:p>
            <a:pPr algn="r"/>
            <a:r>
              <a:rPr lang="en-US" sz="1800" dirty="0">
                <a:solidFill>
                  <a:schemeClr val="bg2"/>
                </a:solidFill>
              </a:rPr>
              <a:t>Spring 2025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89EDF3A-3EAB-DEE8-666D-85AC418F4F83}"/>
              </a:ext>
            </a:extLst>
          </p:cNvPr>
          <p:cNvSpPr txBox="1"/>
          <p:nvPr/>
        </p:nvSpPr>
        <p:spPr>
          <a:xfrm>
            <a:off x="424070" y="5586890"/>
            <a:ext cx="330379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2"/>
                </a:solidFill>
              </a:rPr>
              <a:t>MaryAnn Stark, M.ED, ODCP</a:t>
            </a:r>
          </a:p>
          <a:p>
            <a:r>
              <a:rPr lang="en-US" dirty="0">
                <a:solidFill>
                  <a:schemeClr val="bg2"/>
                </a:solidFill>
              </a:rPr>
              <a:t>Nursing Development Strategist</a:t>
            </a:r>
          </a:p>
        </p:txBody>
      </p:sp>
    </p:spTree>
    <p:extLst>
      <p:ext uri="{BB962C8B-B14F-4D97-AF65-F5344CB8AC3E}">
        <p14:creationId xmlns:p14="http://schemas.microsoft.com/office/powerpoint/2010/main" val="159880799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8" name="Rectangle 27">
            <a:extLst>
              <a:ext uri="{FF2B5EF4-FFF2-40B4-BE49-F238E27FC236}">
                <a16:creationId xmlns:a16="http://schemas.microsoft.com/office/drawing/2014/main" id="{F68B2C62-7648-4430-90D5-AE0F252AF1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AAD0195E-7F27-4D06-9427-0C121D721A1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00100" y="723900"/>
            <a:ext cx="10591800" cy="0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9D74C2FC-3228-4FC1-B97B-87AD35508D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00100" y="6142781"/>
            <a:ext cx="105918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>
            <a:extLst>
              <a:ext uri="{FF2B5EF4-FFF2-40B4-BE49-F238E27FC236}">
                <a16:creationId xmlns:a16="http://schemas.microsoft.com/office/drawing/2014/main" id="{23968C7D-2C70-E5D4-B67B-9EC8F9C059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3287" y="63129"/>
            <a:ext cx="10691813" cy="597643"/>
          </a:xfrm>
        </p:spPr>
        <p:txBody>
          <a:bodyPr>
            <a:normAutofit fontScale="90000"/>
          </a:bodyPr>
          <a:lstStyle/>
          <a:p>
            <a:r>
              <a:rPr lang="en-US" dirty="0"/>
              <a:t>Summary of Process by Month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CDA43925-CE00-2259-5C8C-1E84AED8FB0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91510628"/>
              </p:ext>
            </p:extLst>
          </p:nvPr>
        </p:nvGraphicFramePr>
        <p:xfrm>
          <a:off x="0" y="723900"/>
          <a:ext cx="12192000" cy="59684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72810846"/>
      </p:ext>
    </p:extLst>
  </p:cSld>
  <p:clrMapOvr>
    <a:masterClrMapping/>
  </p:clrMapOvr>
</p:sld>
</file>

<file path=ppt/theme/theme1.xml><?xml version="1.0" encoding="utf-8"?>
<a:theme xmlns:a="http://schemas.openxmlformats.org/drawingml/2006/main" name="ChronicleVTI">
  <a:themeElements>
    <a:clrScheme name="Chronicle">
      <a:dk1>
        <a:srgbClr val="000000"/>
      </a:dk1>
      <a:lt1>
        <a:srgbClr val="FFFFFF"/>
      </a:lt1>
      <a:dk2>
        <a:srgbClr val="1C1C32"/>
      </a:dk2>
      <a:lt2>
        <a:srgbClr val="F8F4F1"/>
      </a:lt2>
      <a:accent1>
        <a:srgbClr val="734B67"/>
      </a:accent1>
      <a:accent2>
        <a:srgbClr val="959EBB"/>
      </a:accent2>
      <a:accent3>
        <a:srgbClr val="596781"/>
      </a:accent3>
      <a:accent4>
        <a:srgbClr val="7F6E8C"/>
      </a:accent4>
      <a:accent5>
        <a:srgbClr val="DB9A8F"/>
      </a:accent5>
      <a:accent6>
        <a:srgbClr val="C29AB1"/>
      </a:accent6>
      <a:hlink>
        <a:srgbClr val="778BA2"/>
      </a:hlink>
      <a:folHlink>
        <a:srgbClr val="A27C99"/>
      </a:folHlink>
    </a:clrScheme>
    <a:fontScheme name="Univers Calisto">
      <a:majorFont>
        <a:latin typeface="Univers Condensed"/>
        <a:ea typeface=""/>
        <a:cs typeface=""/>
      </a:majorFont>
      <a:minorFont>
        <a:latin typeface="Calisto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 w="12700" cap="flat" cmpd="sng" algn="ctr">
          <a:noFill/>
          <a:prstDash val="solid"/>
          <a:miter lim="800000"/>
        </a:ln>
        <a:effectLst/>
        <a:extLst>
          <a:ext uri="{91240B29-F687-4F45-9708-019B960494DF}">
            <a14:hiddenLine xmlns:a14="http://schemas.microsoft.com/office/drawing/2010/main" w="12700" cap="flat" cmpd="sng" algn="ctr">
              <a:solidFill>
                <a:schemeClr val="accent1">
                  <a:shade val="50000"/>
                </a:schemeClr>
              </a:solidFill>
              <a:prstDash val="solid"/>
              <a:miter lim="800000"/>
            </a14:hiddenLine>
          </a:ext>
        </a:extLst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ChronicleVTI" id="{508E4D90-5116-4BF0-876B-3F422DD1F65F}" vid="{AA21DC3D-92A8-43A4-8358-ED428371CD5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54</TotalTime>
  <Words>199</Words>
  <Application>Microsoft Office PowerPoint</Application>
  <PresentationFormat>Widescreen</PresentationFormat>
  <Paragraphs>10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Calisto MT</vt:lpstr>
      <vt:lpstr>Univers Condensed</vt:lpstr>
      <vt:lpstr>ChronicleVTI</vt:lpstr>
      <vt:lpstr>Nursing  Strategic Planning Process</vt:lpstr>
      <vt:lpstr>Summary of Process by Month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MaryAnn Stark</dc:creator>
  <cp:lastModifiedBy>MaryAnn Stark</cp:lastModifiedBy>
  <cp:revision>3</cp:revision>
  <dcterms:created xsi:type="dcterms:W3CDTF">2025-03-11T17:39:38Z</dcterms:created>
  <dcterms:modified xsi:type="dcterms:W3CDTF">2025-04-07T13:31:21Z</dcterms:modified>
</cp:coreProperties>
</file>