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506" r:id="rId3"/>
    <p:sldId id="533" r:id="rId4"/>
    <p:sldId id="338" r:id="rId5"/>
    <p:sldId id="337" r:id="rId6"/>
    <p:sldId id="292" r:id="rId7"/>
    <p:sldId id="505" r:id="rId8"/>
    <p:sldId id="306" r:id="rId9"/>
    <p:sldId id="309" r:id="rId10"/>
    <p:sldId id="300" r:id="rId11"/>
    <p:sldId id="302" r:id="rId12"/>
    <p:sldId id="315" r:id="rId13"/>
    <p:sldId id="311" r:id="rId14"/>
    <p:sldId id="329" r:id="rId15"/>
    <p:sldId id="330" r:id="rId16"/>
    <p:sldId id="316" r:id="rId17"/>
    <p:sldId id="339" r:id="rId18"/>
    <p:sldId id="344" r:id="rId19"/>
    <p:sldId id="343" r:id="rId20"/>
    <p:sldId id="332" r:id="rId21"/>
    <p:sldId id="321" r:id="rId22"/>
    <p:sldId id="333" r:id="rId23"/>
    <p:sldId id="531" r:id="rId24"/>
    <p:sldId id="534" r:id="rId25"/>
    <p:sldId id="518" r:id="rId26"/>
    <p:sldId id="335" r:id="rId27"/>
    <p:sldId id="260" r:id="rId28"/>
    <p:sldId id="540" r:id="rId29"/>
    <p:sldId id="291" r:id="rId30"/>
    <p:sldId id="280" r:id="rId31"/>
    <p:sldId id="264" r:id="rId32"/>
    <p:sldId id="287" r:id="rId33"/>
    <p:sldId id="331" r:id="rId34"/>
    <p:sldId id="288" r:id="rId35"/>
    <p:sldId id="270" r:id="rId36"/>
    <p:sldId id="263" r:id="rId37"/>
    <p:sldId id="290" r:id="rId38"/>
    <p:sldId id="265" r:id="rId39"/>
    <p:sldId id="269" r:id="rId40"/>
    <p:sldId id="541" r:id="rId41"/>
    <p:sldId id="535" r:id="rId42"/>
    <p:sldId id="275" r:id="rId43"/>
    <p:sldId id="537" r:id="rId44"/>
    <p:sldId id="538" r:id="rId45"/>
    <p:sldId id="539" r:id="rId46"/>
    <p:sldId id="268" r:id="rId47"/>
    <p:sldId id="276" r:id="rId48"/>
    <p:sldId id="279" r:id="rId49"/>
    <p:sldId id="266" r:id="rId50"/>
    <p:sldId id="272" r:id="rId51"/>
    <p:sldId id="273" r:id="rId52"/>
    <p:sldId id="346" r:id="rId53"/>
    <p:sldId id="599" r:id="rId54"/>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4" d="100"/>
          <a:sy n="94" d="100"/>
        </p:scale>
        <p:origin x="27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F61BE-6EFA-DE13-32EF-9213E91E97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73284C-FF88-1C3B-39BD-B1C2138051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98461F-DEEC-5424-2CC4-1889A39FAEE3}"/>
              </a:ext>
            </a:extLst>
          </p:cNvPr>
          <p:cNvSpPr>
            <a:spLocks noGrp="1"/>
          </p:cNvSpPr>
          <p:nvPr>
            <p:ph type="dt" sz="half" idx="10"/>
          </p:nvPr>
        </p:nvSpPr>
        <p:spPr/>
        <p:txBody>
          <a:bodyPr/>
          <a:lstStyle/>
          <a:p>
            <a:fld id="{F81A1B18-B437-4579-A97B-B380A7833527}" type="datetimeFigureOut">
              <a:rPr lang="en-US" smtClean="0"/>
              <a:t>2/15/2026</a:t>
            </a:fld>
            <a:endParaRPr lang="en-US"/>
          </a:p>
        </p:txBody>
      </p:sp>
      <p:sp>
        <p:nvSpPr>
          <p:cNvPr id="5" name="Footer Placeholder 4">
            <a:extLst>
              <a:ext uri="{FF2B5EF4-FFF2-40B4-BE49-F238E27FC236}">
                <a16:creationId xmlns:a16="http://schemas.microsoft.com/office/drawing/2014/main" id="{9F5459B8-5702-B59C-533A-6BB97D26D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A3B28-BC54-C09B-E177-DE91A32FF5AF}"/>
              </a:ext>
            </a:extLst>
          </p:cNvPr>
          <p:cNvSpPr>
            <a:spLocks noGrp="1"/>
          </p:cNvSpPr>
          <p:nvPr>
            <p:ph type="sldNum" sz="quarter" idx="12"/>
          </p:nvPr>
        </p:nvSpPr>
        <p:spPr/>
        <p:txBody>
          <a:bodyPr/>
          <a:lstStyle/>
          <a:p>
            <a:fld id="{8B980DEC-73B8-4378-B4BC-CB4305C7C3AD}" type="slidenum">
              <a:rPr lang="en-US" smtClean="0"/>
              <a:t>‹#›</a:t>
            </a:fld>
            <a:endParaRPr lang="en-US"/>
          </a:p>
        </p:txBody>
      </p:sp>
    </p:spTree>
    <p:extLst>
      <p:ext uri="{BB962C8B-B14F-4D97-AF65-F5344CB8AC3E}">
        <p14:creationId xmlns:p14="http://schemas.microsoft.com/office/powerpoint/2010/main" val="2267129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6449A-1FA1-4B9F-4FD3-44E13B8626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EDB92E-B3AE-73F1-0D5C-9813909446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8D17A-96A0-C02E-D3BF-65724C4FD710}"/>
              </a:ext>
            </a:extLst>
          </p:cNvPr>
          <p:cNvSpPr>
            <a:spLocks noGrp="1"/>
          </p:cNvSpPr>
          <p:nvPr>
            <p:ph type="dt" sz="half" idx="10"/>
          </p:nvPr>
        </p:nvSpPr>
        <p:spPr/>
        <p:txBody>
          <a:bodyPr/>
          <a:lstStyle/>
          <a:p>
            <a:fld id="{F81A1B18-B437-4579-A97B-B380A7833527}" type="datetimeFigureOut">
              <a:rPr lang="en-US" smtClean="0"/>
              <a:t>2/15/2026</a:t>
            </a:fld>
            <a:endParaRPr lang="en-US"/>
          </a:p>
        </p:txBody>
      </p:sp>
      <p:sp>
        <p:nvSpPr>
          <p:cNvPr id="5" name="Footer Placeholder 4">
            <a:extLst>
              <a:ext uri="{FF2B5EF4-FFF2-40B4-BE49-F238E27FC236}">
                <a16:creationId xmlns:a16="http://schemas.microsoft.com/office/drawing/2014/main" id="{974173F4-052E-526A-8E0F-B3D69DEAF4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6E498-2504-E34E-BFDC-814768C97C0C}"/>
              </a:ext>
            </a:extLst>
          </p:cNvPr>
          <p:cNvSpPr>
            <a:spLocks noGrp="1"/>
          </p:cNvSpPr>
          <p:nvPr>
            <p:ph type="sldNum" sz="quarter" idx="12"/>
          </p:nvPr>
        </p:nvSpPr>
        <p:spPr/>
        <p:txBody>
          <a:bodyPr/>
          <a:lstStyle/>
          <a:p>
            <a:fld id="{8B980DEC-73B8-4378-B4BC-CB4305C7C3AD}" type="slidenum">
              <a:rPr lang="en-US" smtClean="0"/>
              <a:t>‹#›</a:t>
            </a:fld>
            <a:endParaRPr lang="en-US"/>
          </a:p>
        </p:txBody>
      </p:sp>
    </p:spTree>
    <p:extLst>
      <p:ext uri="{BB962C8B-B14F-4D97-AF65-F5344CB8AC3E}">
        <p14:creationId xmlns:p14="http://schemas.microsoft.com/office/powerpoint/2010/main" val="371500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22336-7C52-E1A2-3C2E-6FA940E08A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C2180D-4C39-7B5E-18B7-5AE811FB2A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4D784-47AE-53F8-0ED3-2A08E7C4F174}"/>
              </a:ext>
            </a:extLst>
          </p:cNvPr>
          <p:cNvSpPr>
            <a:spLocks noGrp="1"/>
          </p:cNvSpPr>
          <p:nvPr>
            <p:ph type="dt" sz="half" idx="10"/>
          </p:nvPr>
        </p:nvSpPr>
        <p:spPr/>
        <p:txBody>
          <a:bodyPr/>
          <a:lstStyle/>
          <a:p>
            <a:fld id="{F81A1B18-B437-4579-A97B-B380A7833527}" type="datetimeFigureOut">
              <a:rPr lang="en-US" smtClean="0"/>
              <a:t>2/15/2026</a:t>
            </a:fld>
            <a:endParaRPr lang="en-US"/>
          </a:p>
        </p:txBody>
      </p:sp>
      <p:sp>
        <p:nvSpPr>
          <p:cNvPr id="5" name="Footer Placeholder 4">
            <a:extLst>
              <a:ext uri="{FF2B5EF4-FFF2-40B4-BE49-F238E27FC236}">
                <a16:creationId xmlns:a16="http://schemas.microsoft.com/office/drawing/2014/main" id="{707FF506-0BE7-2D73-F343-4CAAF6737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BD2EB-337F-E2C1-7164-AE3F42A6AEBE}"/>
              </a:ext>
            </a:extLst>
          </p:cNvPr>
          <p:cNvSpPr>
            <a:spLocks noGrp="1"/>
          </p:cNvSpPr>
          <p:nvPr>
            <p:ph type="sldNum" sz="quarter" idx="12"/>
          </p:nvPr>
        </p:nvSpPr>
        <p:spPr/>
        <p:txBody>
          <a:bodyPr/>
          <a:lstStyle/>
          <a:p>
            <a:fld id="{8B980DEC-73B8-4378-B4BC-CB4305C7C3AD}" type="slidenum">
              <a:rPr lang="en-US" smtClean="0"/>
              <a:t>‹#›</a:t>
            </a:fld>
            <a:endParaRPr lang="en-US"/>
          </a:p>
        </p:txBody>
      </p:sp>
    </p:spTree>
    <p:extLst>
      <p:ext uri="{BB962C8B-B14F-4D97-AF65-F5344CB8AC3E}">
        <p14:creationId xmlns:p14="http://schemas.microsoft.com/office/powerpoint/2010/main" val="456037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49" name="Title Text"/>
          <p:cNvSpPr txBox="1">
            <a:spLocks noGrp="1"/>
          </p:cNvSpPr>
          <p:nvPr>
            <p:ph type="title" hasCustomPrompt="1"/>
          </p:nvPr>
        </p:nvSpPr>
        <p:spPr>
          <a:xfrm>
            <a:off x="0" y="347959"/>
            <a:ext cx="12192000" cy="1069680"/>
          </a:xfrm>
          <a:prstGeom prst="rect">
            <a:avLst/>
          </a:prstGeom>
        </p:spPr>
        <p:txBody>
          <a:bodyPr anchor="ctr">
            <a:normAutofit/>
          </a:bodyPr>
          <a:lstStyle>
            <a:lvl1pPr algn="ctr">
              <a:defRPr sz="4000" b="1">
                <a:solidFill>
                  <a:srgbClr val="456DB5"/>
                </a:solidFill>
              </a:defRPr>
            </a:lvl1pPr>
          </a:lstStyle>
          <a:p>
            <a:r>
              <a:rPr dirty="0"/>
              <a:t>Title Text</a:t>
            </a:r>
          </a:p>
        </p:txBody>
      </p:sp>
      <p:sp>
        <p:nvSpPr>
          <p:cNvPr id="5" name="Content Placeholder 3">
            <a:extLst>
              <a:ext uri="{FF2B5EF4-FFF2-40B4-BE49-F238E27FC236}">
                <a16:creationId xmlns:a16="http://schemas.microsoft.com/office/drawing/2014/main" id="{233FD7D0-7C19-774C-A4AA-649C30CDADA8}"/>
              </a:ext>
            </a:extLst>
          </p:cNvPr>
          <p:cNvSpPr>
            <a:spLocks noGrp="1"/>
          </p:cNvSpPr>
          <p:nvPr>
            <p:ph sz="quarter" idx="14"/>
          </p:nvPr>
        </p:nvSpPr>
        <p:spPr>
          <a:xfrm>
            <a:off x="609600" y="1483467"/>
            <a:ext cx="10972800" cy="463984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7">
            <a:extLst>
              <a:ext uri="{FF2B5EF4-FFF2-40B4-BE49-F238E27FC236}">
                <a16:creationId xmlns:a16="http://schemas.microsoft.com/office/drawing/2014/main" id="{86BA3183-95B7-C240-8022-9BC8D4770278}"/>
              </a:ext>
            </a:extLst>
          </p:cNvPr>
          <p:cNvSpPr>
            <a:spLocks noGrp="1"/>
          </p:cNvSpPr>
          <p:nvPr>
            <p:ph type="body" sz="quarter" idx="13" hasCustomPrompt="1"/>
          </p:nvPr>
        </p:nvSpPr>
        <p:spPr>
          <a:xfrm>
            <a:off x="0" y="6302301"/>
            <a:ext cx="12192000" cy="533399"/>
          </a:xfrm>
          <a:prstGeom prst="rect">
            <a:avLst/>
          </a:prstGeom>
        </p:spPr>
        <p:txBody>
          <a:bodyPr lIns="274320" tIns="137160" rIns="274320" bIns="137160" anchor="b"/>
          <a:lstStyle>
            <a:lvl1pPr marL="0" indent="0">
              <a:buNone/>
              <a:defRPr sz="1400" b="1" baseline="0">
                <a:solidFill>
                  <a:schemeClr val="tx1"/>
                </a:solidFill>
                <a:latin typeface="Arial" panose="020B0604020202020204" pitchFamily="34" charset="0"/>
                <a:cs typeface="Arial" panose="020B0604020202020204" pitchFamily="34" charset="0"/>
              </a:defRPr>
            </a:lvl1pPr>
            <a:lvl2pPr marL="395278" indent="0">
              <a:buNone/>
              <a:defRPr sz="1400" b="1"/>
            </a:lvl2pPr>
            <a:lvl3pPr marL="801668" indent="0">
              <a:buNone/>
              <a:defRPr sz="1400" b="1"/>
            </a:lvl3pPr>
            <a:lvl4pPr marL="1196945" indent="0">
              <a:buNone/>
              <a:defRPr sz="1400" b="1"/>
            </a:lvl4pPr>
            <a:lvl5pPr marL="1601747" indent="0">
              <a:buNone/>
              <a:defRPr sz="1400" b="1"/>
            </a:lvl5pPr>
          </a:lstStyle>
          <a:p>
            <a:pPr lvl="0"/>
            <a:r>
              <a:rPr lang="en-US" dirty="0"/>
              <a:t>Reference.</a:t>
            </a:r>
          </a:p>
        </p:txBody>
      </p:sp>
    </p:spTree>
    <p:extLst>
      <p:ext uri="{BB962C8B-B14F-4D97-AF65-F5344CB8AC3E}">
        <p14:creationId xmlns:p14="http://schemas.microsoft.com/office/powerpoint/2010/main" val="194633469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A5B06-2585-29A7-C6D8-F2975EFC47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6DCA51-86EC-EA8C-4FC0-6F42F3CF45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D7D49-9BC3-F7DD-D7A6-515D9F6C2246}"/>
              </a:ext>
            </a:extLst>
          </p:cNvPr>
          <p:cNvSpPr>
            <a:spLocks noGrp="1"/>
          </p:cNvSpPr>
          <p:nvPr>
            <p:ph type="dt" sz="half" idx="10"/>
          </p:nvPr>
        </p:nvSpPr>
        <p:spPr/>
        <p:txBody>
          <a:bodyPr/>
          <a:lstStyle/>
          <a:p>
            <a:fld id="{F81A1B18-B437-4579-A97B-B380A7833527}" type="datetimeFigureOut">
              <a:rPr lang="en-US" smtClean="0"/>
              <a:t>2/15/2026</a:t>
            </a:fld>
            <a:endParaRPr lang="en-US"/>
          </a:p>
        </p:txBody>
      </p:sp>
      <p:sp>
        <p:nvSpPr>
          <p:cNvPr id="5" name="Footer Placeholder 4">
            <a:extLst>
              <a:ext uri="{FF2B5EF4-FFF2-40B4-BE49-F238E27FC236}">
                <a16:creationId xmlns:a16="http://schemas.microsoft.com/office/drawing/2014/main" id="{EEE9BDA6-78EB-2F47-E45C-7D8BF465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B0B99-D96D-6C72-7624-DE17A91373F2}"/>
              </a:ext>
            </a:extLst>
          </p:cNvPr>
          <p:cNvSpPr>
            <a:spLocks noGrp="1"/>
          </p:cNvSpPr>
          <p:nvPr>
            <p:ph type="sldNum" sz="quarter" idx="12"/>
          </p:nvPr>
        </p:nvSpPr>
        <p:spPr/>
        <p:txBody>
          <a:bodyPr/>
          <a:lstStyle/>
          <a:p>
            <a:fld id="{8B980DEC-73B8-4378-B4BC-CB4305C7C3AD}" type="slidenum">
              <a:rPr lang="en-US" smtClean="0"/>
              <a:t>‹#›</a:t>
            </a:fld>
            <a:endParaRPr lang="en-US"/>
          </a:p>
        </p:txBody>
      </p:sp>
    </p:spTree>
    <p:extLst>
      <p:ext uri="{BB962C8B-B14F-4D97-AF65-F5344CB8AC3E}">
        <p14:creationId xmlns:p14="http://schemas.microsoft.com/office/powerpoint/2010/main" val="188591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30081-078B-7B4B-79A1-10FB6D9D4F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DD3C01-4F67-FBB1-1FB1-D2C5681CCE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CF6FD0-7540-3758-5E6E-C609F1059035}"/>
              </a:ext>
            </a:extLst>
          </p:cNvPr>
          <p:cNvSpPr>
            <a:spLocks noGrp="1"/>
          </p:cNvSpPr>
          <p:nvPr>
            <p:ph type="dt" sz="half" idx="10"/>
          </p:nvPr>
        </p:nvSpPr>
        <p:spPr/>
        <p:txBody>
          <a:bodyPr/>
          <a:lstStyle/>
          <a:p>
            <a:fld id="{F81A1B18-B437-4579-A97B-B380A7833527}" type="datetimeFigureOut">
              <a:rPr lang="en-US" smtClean="0"/>
              <a:t>2/15/2026</a:t>
            </a:fld>
            <a:endParaRPr lang="en-US"/>
          </a:p>
        </p:txBody>
      </p:sp>
      <p:sp>
        <p:nvSpPr>
          <p:cNvPr id="5" name="Footer Placeholder 4">
            <a:extLst>
              <a:ext uri="{FF2B5EF4-FFF2-40B4-BE49-F238E27FC236}">
                <a16:creationId xmlns:a16="http://schemas.microsoft.com/office/drawing/2014/main" id="{51110C33-C4BF-D4E5-5AF3-2DD6AD09B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030C70-B7CE-0906-BFA1-173E756ECFB4}"/>
              </a:ext>
            </a:extLst>
          </p:cNvPr>
          <p:cNvSpPr>
            <a:spLocks noGrp="1"/>
          </p:cNvSpPr>
          <p:nvPr>
            <p:ph type="sldNum" sz="quarter" idx="12"/>
          </p:nvPr>
        </p:nvSpPr>
        <p:spPr/>
        <p:txBody>
          <a:bodyPr/>
          <a:lstStyle/>
          <a:p>
            <a:fld id="{8B980DEC-73B8-4378-B4BC-CB4305C7C3AD}" type="slidenum">
              <a:rPr lang="en-US" smtClean="0"/>
              <a:t>‹#›</a:t>
            </a:fld>
            <a:endParaRPr lang="en-US"/>
          </a:p>
        </p:txBody>
      </p:sp>
    </p:spTree>
    <p:extLst>
      <p:ext uri="{BB962C8B-B14F-4D97-AF65-F5344CB8AC3E}">
        <p14:creationId xmlns:p14="http://schemas.microsoft.com/office/powerpoint/2010/main" val="275972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FED35-8E78-C30B-5B4D-0023E35BD3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E3D2D8-FF8E-69CB-C0CC-FB0A452EEF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B5D45-4D61-0909-CA87-30F73B5DC3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B8524B-2D1F-DF2B-ACF1-FBCEE645BB02}"/>
              </a:ext>
            </a:extLst>
          </p:cNvPr>
          <p:cNvSpPr>
            <a:spLocks noGrp="1"/>
          </p:cNvSpPr>
          <p:nvPr>
            <p:ph type="dt" sz="half" idx="10"/>
          </p:nvPr>
        </p:nvSpPr>
        <p:spPr/>
        <p:txBody>
          <a:bodyPr/>
          <a:lstStyle/>
          <a:p>
            <a:fld id="{F81A1B18-B437-4579-A97B-B380A7833527}" type="datetimeFigureOut">
              <a:rPr lang="en-US" smtClean="0"/>
              <a:t>2/15/2026</a:t>
            </a:fld>
            <a:endParaRPr lang="en-US"/>
          </a:p>
        </p:txBody>
      </p:sp>
      <p:sp>
        <p:nvSpPr>
          <p:cNvPr id="6" name="Footer Placeholder 5">
            <a:extLst>
              <a:ext uri="{FF2B5EF4-FFF2-40B4-BE49-F238E27FC236}">
                <a16:creationId xmlns:a16="http://schemas.microsoft.com/office/drawing/2014/main" id="{658FFD22-F2FD-7588-61C5-E2494C1E89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E28213-EAA6-284C-95E5-4ABE695D8B49}"/>
              </a:ext>
            </a:extLst>
          </p:cNvPr>
          <p:cNvSpPr>
            <a:spLocks noGrp="1"/>
          </p:cNvSpPr>
          <p:nvPr>
            <p:ph type="sldNum" sz="quarter" idx="12"/>
          </p:nvPr>
        </p:nvSpPr>
        <p:spPr/>
        <p:txBody>
          <a:bodyPr/>
          <a:lstStyle/>
          <a:p>
            <a:fld id="{8B980DEC-73B8-4378-B4BC-CB4305C7C3AD}" type="slidenum">
              <a:rPr lang="en-US" smtClean="0"/>
              <a:t>‹#›</a:t>
            </a:fld>
            <a:endParaRPr lang="en-US"/>
          </a:p>
        </p:txBody>
      </p:sp>
    </p:spTree>
    <p:extLst>
      <p:ext uri="{BB962C8B-B14F-4D97-AF65-F5344CB8AC3E}">
        <p14:creationId xmlns:p14="http://schemas.microsoft.com/office/powerpoint/2010/main" val="412692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82DDB-E2E4-A367-9595-7F97FBFE9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CADE64-A166-6C0C-36AD-A7E17F1235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1027EC-07C3-DC44-68BF-4FECD06AB6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1BCBC1-BF85-BC2F-C577-66E8DFC432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8FABF9-16EA-B61B-C661-45196E03CC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5A3F55-DF40-762D-A318-6E1E582F7E4C}"/>
              </a:ext>
            </a:extLst>
          </p:cNvPr>
          <p:cNvSpPr>
            <a:spLocks noGrp="1"/>
          </p:cNvSpPr>
          <p:nvPr>
            <p:ph type="dt" sz="half" idx="10"/>
          </p:nvPr>
        </p:nvSpPr>
        <p:spPr/>
        <p:txBody>
          <a:bodyPr/>
          <a:lstStyle/>
          <a:p>
            <a:fld id="{F81A1B18-B437-4579-A97B-B380A7833527}" type="datetimeFigureOut">
              <a:rPr lang="en-US" smtClean="0"/>
              <a:t>2/15/2026</a:t>
            </a:fld>
            <a:endParaRPr lang="en-US"/>
          </a:p>
        </p:txBody>
      </p:sp>
      <p:sp>
        <p:nvSpPr>
          <p:cNvPr id="8" name="Footer Placeholder 7">
            <a:extLst>
              <a:ext uri="{FF2B5EF4-FFF2-40B4-BE49-F238E27FC236}">
                <a16:creationId xmlns:a16="http://schemas.microsoft.com/office/drawing/2014/main" id="{0D5D6A29-3567-A76E-A750-33F90A7EB7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9DD559-FBA1-CE69-0379-00C64E5CCA04}"/>
              </a:ext>
            </a:extLst>
          </p:cNvPr>
          <p:cNvSpPr>
            <a:spLocks noGrp="1"/>
          </p:cNvSpPr>
          <p:nvPr>
            <p:ph type="sldNum" sz="quarter" idx="12"/>
          </p:nvPr>
        </p:nvSpPr>
        <p:spPr/>
        <p:txBody>
          <a:bodyPr/>
          <a:lstStyle/>
          <a:p>
            <a:fld id="{8B980DEC-73B8-4378-B4BC-CB4305C7C3AD}" type="slidenum">
              <a:rPr lang="en-US" smtClean="0"/>
              <a:t>‹#›</a:t>
            </a:fld>
            <a:endParaRPr lang="en-US"/>
          </a:p>
        </p:txBody>
      </p:sp>
    </p:spTree>
    <p:extLst>
      <p:ext uri="{BB962C8B-B14F-4D97-AF65-F5344CB8AC3E}">
        <p14:creationId xmlns:p14="http://schemas.microsoft.com/office/powerpoint/2010/main" val="274388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CD073-FB4B-FA35-28B6-EC1DB895D1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66BC4E-BD3B-A724-EA5A-60D5BB38D69E}"/>
              </a:ext>
            </a:extLst>
          </p:cNvPr>
          <p:cNvSpPr>
            <a:spLocks noGrp="1"/>
          </p:cNvSpPr>
          <p:nvPr>
            <p:ph type="dt" sz="half" idx="10"/>
          </p:nvPr>
        </p:nvSpPr>
        <p:spPr/>
        <p:txBody>
          <a:bodyPr/>
          <a:lstStyle/>
          <a:p>
            <a:fld id="{F81A1B18-B437-4579-A97B-B380A7833527}" type="datetimeFigureOut">
              <a:rPr lang="en-US" smtClean="0"/>
              <a:t>2/15/2026</a:t>
            </a:fld>
            <a:endParaRPr lang="en-US"/>
          </a:p>
        </p:txBody>
      </p:sp>
      <p:sp>
        <p:nvSpPr>
          <p:cNvPr id="4" name="Footer Placeholder 3">
            <a:extLst>
              <a:ext uri="{FF2B5EF4-FFF2-40B4-BE49-F238E27FC236}">
                <a16:creationId xmlns:a16="http://schemas.microsoft.com/office/drawing/2014/main" id="{82720D85-EE66-0691-FF93-F5A208912C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F6534E-EBFC-7D37-0D4F-37A047A2886C}"/>
              </a:ext>
            </a:extLst>
          </p:cNvPr>
          <p:cNvSpPr>
            <a:spLocks noGrp="1"/>
          </p:cNvSpPr>
          <p:nvPr>
            <p:ph type="sldNum" sz="quarter" idx="12"/>
          </p:nvPr>
        </p:nvSpPr>
        <p:spPr/>
        <p:txBody>
          <a:bodyPr/>
          <a:lstStyle/>
          <a:p>
            <a:fld id="{8B980DEC-73B8-4378-B4BC-CB4305C7C3AD}" type="slidenum">
              <a:rPr lang="en-US" smtClean="0"/>
              <a:t>‹#›</a:t>
            </a:fld>
            <a:endParaRPr lang="en-US"/>
          </a:p>
        </p:txBody>
      </p:sp>
    </p:spTree>
    <p:extLst>
      <p:ext uri="{BB962C8B-B14F-4D97-AF65-F5344CB8AC3E}">
        <p14:creationId xmlns:p14="http://schemas.microsoft.com/office/powerpoint/2010/main" val="290470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14AAA-47F1-2AB6-FA45-C24A07035259}"/>
              </a:ext>
            </a:extLst>
          </p:cNvPr>
          <p:cNvSpPr>
            <a:spLocks noGrp="1"/>
          </p:cNvSpPr>
          <p:nvPr>
            <p:ph type="dt" sz="half" idx="10"/>
          </p:nvPr>
        </p:nvSpPr>
        <p:spPr/>
        <p:txBody>
          <a:bodyPr/>
          <a:lstStyle/>
          <a:p>
            <a:fld id="{F81A1B18-B437-4579-A97B-B380A7833527}" type="datetimeFigureOut">
              <a:rPr lang="en-US" smtClean="0"/>
              <a:t>2/15/2026</a:t>
            </a:fld>
            <a:endParaRPr lang="en-US"/>
          </a:p>
        </p:txBody>
      </p:sp>
      <p:sp>
        <p:nvSpPr>
          <p:cNvPr id="3" name="Footer Placeholder 2">
            <a:extLst>
              <a:ext uri="{FF2B5EF4-FFF2-40B4-BE49-F238E27FC236}">
                <a16:creationId xmlns:a16="http://schemas.microsoft.com/office/drawing/2014/main" id="{47520130-E6CA-D1CA-EA4D-018E378C42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367C82-9368-4214-CFF2-A02AB85F1C1F}"/>
              </a:ext>
            </a:extLst>
          </p:cNvPr>
          <p:cNvSpPr>
            <a:spLocks noGrp="1"/>
          </p:cNvSpPr>
          <p:nvPr>
            <p:ph type="sldNum" sz="quarter" idx="12"/>
          </p:nvPr>
        </p:nvSpPr>
        <p:spPr/>
        <p:txBody>
          <a:bodyPr/>
          <a:lstStyle/>
          <a:p>
            <a:fld id="{8B980DEC-73B8-4378-B4BC-CB4305C7C3AD}" type="slidenum">
              <a:rPr lang="en-US" smtClean="0"/>
              <a:t>‹#›</a:t>
            </a:fld>
            <a:endParaRPr lang="en-US"/>
          </a:p>
        </p:txBody>
      </p:sp>
    </p:spTree>
    <p:extLst>
      <p:ext uri="{BB962C8B-B14F-4D97-AF65-F5344CB8AC3E}">
        <p14:creationId xmlns:p14="http://schemas.microsoft.com/office/powerpoint/2010/main" val="80452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4FAD3-D648-DD29-5B2D-95EBF52424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DDC87D-D1AA-6813-2594-75A36E779F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6A324-5040-B52D-5751-356A958F01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B48EDC-66BF-3AF7-4C25-59BE38EDED57}"/>
              </a:ext>
            </a:extLst>
          </p:cNvPr>
          <p:cNvSpPr>
            <a:spLocks noGrp="1"/>
          </p:cNvSpPr>
          <p:nvPr>
            <p:ph type="dt" sz="half" idx="10"/>
          </p:nvPr>
        </p:nvSpPr>
        <p:spPr/>
        <p:txBody>
          <a:bodyPr/>
          <a:lstStyle/>
          <a:p>
            <a:fld id="{F81A1B18-B437-4579-A97B-B380A7833527}" type="datetimeFigureOut">
              <a:rPr lang="en-US" smtClean="0"/>
              <a:t>2/15/2026</a:t>
            </a:fld>
            <a:endParaRPr lang="en-US"/>
          </a:p>
        </p:txBody>
      </p:sp>
      <p:sp>
        <p:nvSpPr>
          <p:cNvPr id="6" name="Footer Placeholder 5">
            <a:extLst>
              <a:ext uri="{FF2B5EF4-FFF2-40B4-BE49-F238E27FC236}">
                <a16:creationId xmlns:a16="http://schemas.microsoft.com/office/drawing/2014/main" id="{5392D8C1-E627-405B-8EB7-9A7EE99C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BB4054-53A5-3264-DA0B-788A8421E98B}"/>
              </a:ext>
            </a:extLst>
          </p:cNvPr>
          <p:cNvSpPr>
            <a:spLocks noGrp="1"/>
          </p:cNvSpPr>
          <p:nvPr>
            <p:ph type="sldNum" sz="quarter" idx="12"/>
          </p:nvPr>
        </p:nvSpPr>
        <p:spPr/>
        <p:txBody>
          <a:bodyPr/>
          <a:lstStyle/>
          <a:p>
            <a:fld id="{8B980DEC-73B8-4378-B4BC-CB4305C7C3AD}" type="slidenum">
              <a:rPr lang="en-US" smtClean="0"/>
              <a:t>‹#›</a:t>
            </a:fld>
            <a:endParaRPr lang="en-US"/>
          </a:p>
        </p:txBody>
      </p:sp>
    </p:spTree>
    <p:extLst>
      <p:ext uri="{BB962C8B-B14F-4D97-AF65-F5344CB8AC3E}">
        <p14:creationId xmlns:p14="http://schemas.microsoft.com/office/powerpoint/2010/main" val="1430560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D183-0FB6-FEBC-8D92-D203BCB190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3012F8-B178-5A11-FC2C-5F4BFCB5EB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D22757-4235-AA75-E3E1-518867C86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6FD666-EBD4-E512-AA01-E30AA232315C}"/>
              </a:ext>
            </a:extLst>
          </p:cNvPr>
          <p:cNvSpPr>
            <a:spLocks noGrp="1"/>
          </p:cNvSpPr>
          <p:nvPr>
            <p:ph type="dt" sz="half" idx="10"/>
          </p:nvPr>
        </p:nvSpPr>
        <p:spPr/>
        <p:txBody>
          <a:bodyPr/>
          <a:lstStyle/>
          <a:p>
            <a:fld id="{F81A1B18-B437-4579-A97B-B380A7833527}" type="datetimeFigureOut">
              <a:rPr lang="en-US" smtClean="0"/>
              <a:t>2/15/2026</a:t>
            </a:fld>
            <a:endParaRPr lang="en-US"/>
          </a:p>
        </p:txBody>
      </p:sp>
      <p:sp>
        <p:nvSpPr>
          <p:cNvPr id="6" name="Footer Placeholder 5">
            <a:extLst>
              <a:ext uri="{FF2B5EF4-FFF2-40B4-BE49-F238E27FC236}">
                <a16:creationId xmlns:a16="http://schemas.microsoft.com/office/drawing/2014/main" id="{CCA0E220-FFA3-131E-A840-00EAB830C3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93DD9A-D6C5-AF76-B04C-1A22BDD4F59B}"/>
              </a:ext>
            </a:extLst>
          </p:cNvPr>
          <p:cNvSpPr>
            <a:spLocks noGrp="1"/>
          </p:cNvSpPr>
          <p:nvPr>
            <p:ph type="sldNum" sz="quarter" idx="12"/>
          </p:nvPr>
        </p:nvSpPr>
        <p:spPr/>
        <p:txBody>
          <a:bodyPr/>
          <a:lstStyle/>
          <a:p>
            <a:fld id="{8B980DEC-73B8-4378-B4BC-CB4305C7C3AD}" type="slidenum">
              <a:rPr lang="en-US" smtClean="0"/>
              <a:t>‹#›</a:t>
            </a:fld>
            <a:endParaRPr lang="en-US"/>
          </a:p>
        </p:txBody>
      </p:sp>
    </p:spTree>
    <p:extLst>
      <p:ext uri="{BB962C8B-B14F-4D97-AF65-F5344CB8AC3E}">
        <p14:creationId xmlns:p14="http://schemas.microsoft.com/office/powerpoint/2010/main" val="428892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D937FB-2860-4220-9C81-3A86DA7C9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136D1F-6BBF-6113-9D5A-60F53A66A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D32E85-B73F-1F69-7CEB-4886F9F4A2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A1B18-B437-4579-A97B-B380A7833527}" type="datetimeFigureOut">
              <a:rPr lang="en-US" smtClean="0"/>
              <a:t>2/15/2026</a:t>
            </a:fld>
            <a:endParaRPr lang="en-US"/>
          </a:p>
        </p:txBody>
      </p:sp>
      <p:sp>
        <p:nvSpPr>
          <p:cNvPr id="5" name="Footer Placeholder 4">
            <a:extLst>
              <a:ext uri="{FF2B5EF4-FFF2-40B4-BE49-F238E27FC236}">
                <a16:creationId xmlns:a16="http://schemas.microsoft.com/office/drawing/2014/main" id="{E47A62D5-E4DB-E48F-8E32-4ADF076AE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F97630-2372-A571-C97A-68D8B36427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80DEC-73B8-4378-B4BC-CB4305C7C3AD}" type="slidenum">
              <a:rPr lang="en-US" smtClean="0"/>
              <a:t>‹#›</a:t>
            </a:fld>
            <a:endParaRPr lang="en-US"/>
          </a:p>
        </p:txBody>
      </p:sp>
    </p:spTree>
    <p:extLst>
      <p:ext uri="{BB962C8B-B14F-4D97-AF65-F5344CB8AC3E}">
        <p14:creationId xmlns:p14="http://schemas.microsoft.com/office/powerpoint/2010/main" val="3392334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hyperlink" Target="http://www.crossingdialogues.com/Ms-D11-01.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rover.com/blog/9-warning-signs-of-an-unhappy-do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psycnet.apa.org/doi/10.1037/0003-066X.33.3.21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barnesandnoble.com/w/truth-and-repair-judith-lewis-herman-md/1141725154?ean=9781541600546&amp;aug=1"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apa.org/about/policy/resolution-psychotherapy.aspx"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amazon.com/Psychodynamic-Diagnostic-Manual-Vittorio-Lingiardi/dp/1462558712/ref=sr_1_1?crid=3AU4KB7INW79C&amp;dib=eyJ2IjoiMSJ9.I026rGVSseBiH7H0qF45gdoKnwR8ODMTV1qkcnRXxO-BoW9-SInpJE3JuIKTt8bO.0XvZKWfwJ774GeRB1MKDcb5p3Lym0B18nT0VOXlhtjU&amp;dib_tag=se&amp;keywords=psychodynamic+diagnostic+manual+3&amp;qid=1761406175&amp;sprefix=psychodynamic+di%2Caps%2C111&amp;sr=8-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unsplash.com/photos/white-and-black-samsung-galaxys-4-zYBR4TN46EE"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s://www.amazon.com/Emotional-Foundations-Personality-Neurobiological-Evolutionary/dp/0393710572/ref=sr_1_4?s=books&amp;ie=UTF8&amp;qid=1506866900&amp;sr=1-4&amp;keywords=jaak+panksepp" TargetMode="External"/><Relationship Id="rId1" Type="http://schemas.openxmlformats.org/officeDocument/2006/relationships/slideLayout" Target="../slideLayouts/slideLayout2.xml"/><Relationship Id="rId6" Type="http://schemas.openxmlformats.org/officeDocument/2006/relationships/hyperlink" Target="https://www.amazon.com/Archaeology-Mind-Neuroevolutionary-Interpersonal-Neurobiology/dp/0393705315/ref=sr_1_1?s=books&amp;ie=UTF8&amp;qid=1506866900&amp;sr=1-1&amp;keywords=jaak+panksepp" TargetMode="External"/><Relationship Id="rId5" Type="http://schemas.openxmlformats.org/officeDocument/2006/relationships/image" Target="../media/image17.jpeg"/><Relationship Id="rId4" Type="http://schemas.openxmlformats.org/officeDocument/2006/relationships/hyperlink" Target="https://www.amazon.com/Affective-Neuroscience-Foundations-Emotions-Science/dp/019517805X/ref=sr_1_3?s=books&amp;ie=UTF8&amp;qid=1506866900&amp;sr=1-3&amp;keywords=jaak+panksepp"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Passive-aggressive_personality_disorder" TargetMode="External"/><Relationship Id="rId2" Type="http://schemas.openxmlformats.org/officeDocument/2006/relationships/hyperlink" Target="https://en.wikipedia.org/wiki/Histrionic_personality_disorder" TargetMode="External"/><Relationship Id="rId1" Type="http://schemas.openxmlformats.org/officeDocument/2006/relationships/slideLayout" Target="../slideLayouts/slideLayout2.xml"/><Relationship Id="rId5" Type="http://schemas.openxmlformats.org/officeDocument/2006/relationships/hyperlink" Target="https://en.wikipedia.org/wiki/Depressive_personality_disorder" TargetMode="External"/><Relationship Id="rId4" Type="http://schemas.openxmlformats.org/officeDocument/2006/relationships/hyperlink" Target="https://en.wikipedia.org/wiki/Avoidant_personality_disorder"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9FD3-94E7-4D8C-4207-4B49B5162BAE}"/>
              </a:ext>
            </a:extLst>
          </p:cNvPr>
          <p:cNvSpPr>
            <a:spLocks noGrp="1"/>
          </p:cNvSpPr>
          <p:nvPr>
            <p:ph type="ctrTitle"/>
          </p:nvPr>
        </p:nvSpPr>
        <p:spPr>
          <a:xfrm>
            <a:off x="618565" y="659876"/>
            <a:ext cx="10766611" cy="3733015"/>
          </a:xfrm>
        </p:spPr>
        <p:txBody>
          <a:bodyPr>
            <a:normAutofit fontScale="90000"/>
          </a:bodyPr>
          <a:lstStyle/>
          <a:p>
            <a:br>
              <a:rPr lang="en-US" sz="4400" b="1" dirty="0">
                <a:solidFill>
                  <a:srgbClr val="0070C0"/>
                </a:solidFill>
                <a:latin typeface="Arial" panose="020B0604020202020204" pitchFamily="34" charset="0"/>
                <a:cs typeface="Arial" panose="020B0604020202020204" pitchFamily="34" charset="0"/>
              </a:rPr>
            </a:br>
            <a:br>
              <a:rPr lang="en-US" sz="4400" b="1" dirty="0">
                <a:solidFill>
                  <a:srgbClr val="0070C0"/>
                </a:solidFill>
                <a:latin typeface="Arial" panose="020B0604020202020204" pitchFamily="34" charset="0"/>
                <a:cs typeface="Arial" panose="020B0604020202020204" pitchFamily="34" charset="0"/>
              </a:rPr>
            </a:br>
            <a:br>
              <a:rPr lang="en-US" sz="4400" b="1" dirty="0">
                <a:solidFill>
                  <a:srgbClr val="0070C0"/>
                </a:solidFill>
                <a:latin typeface="Arial" panose="020B0604020202020204" pitchFamily="34" charset="0"/>
                <a:cs typeface="Arial" panose="020B0604020202020204" pitchFamily="34" charset="0"/>
              </a:rPr>
            </a:br>
            <a:br>
              <a:rPr lang="en-US" sz="4400" b="1" dirty="0">
                <a:solidFill>
                  <a:srgbClr val="0070C0"/>
                </a:solidFill>
                <a:latin typeface="Arial" panose="020B0604020202020204" pitchFamily="34" charset="0"/>
                <a:cs typeface="Arial" panose="020B0604020202020204" pitchFamily="34" charset="0"/>
              </a:rPr>
            </a:br>
            <a:r>
              <a:rPr lang="en-US" sz="4400" b="1" dirty="0">
                <a:solidFill>
                  <a:srgbClr val="002060"/>
                </a:solidFill>
                <a:latin typeface="Arial" panose="020B0604020202020204" pitchFamily="34" charset="0"/>
                <a:cs typeface="Arial" panose="020B0604020202020204" pitchFamily="34" charset="0"/>
              </a:rPr>
              <a:t>Grief, Depression, and Depressive Personality Themes: </a:t>
            </a:r>
            <a:br>
              <a:rPr lang="en-US" sz="4400" b="1" dirty="0">
                <a:solidFill>
                  <a:srgbClr val="002060"/>
                </a:solidFill>
                <a:latin typeface="Arial" panose="020B0604020202020204" pitchFamily="34" charset="0"/>
                <a:cs typeface="Arial" panose="020B0604020202020204" pitchFamily="34" charset="0"/>
              </a:rPr>
            </a:br>
            <a:r>
              <a:rPr lang="en-US" sz="4400" b="1" dirty="0">
                <a:solidFill>
                  <a:srgbClr val="002060"/>
                </a:solidFill>
                <a:latin typeface="Arial" panose="020B0604020202020204" pitchFamily="34" charset="0"/>
                <a:cs typeface="Arial" panose="020B0604020202020204" pitchFamily="34" charset="0"/>
              </a:rPr>
              <a:t>Clinical Implications of Each</a:t>
            </a:r>
            <a:br>
              <a:rPr lang="en-US" sz="4400" b="1" dirty="0">
                <a:solidFill>
                  <a:srgbClr val="002060"/>
                </a:solidFill>
                <a:latin typeface="Arial" panose="020B0604020202020204" pitchFamily="34" charset="0"/>
                <a:cs typeface="Arial" panose="020B0604020202020204" pitchFamily="34" charset="0"/>
              </a:rPr>
            </a:br>
            <a:br>
              <a:rPr lang="en-US" sz="4400" b="1" dirty="0">
                <a:solidFill>
                  <a:srgbClr val="0070C0"/>
                </a:solidFill>
                <a:latin typeface="Arial" panose="020B0604020202020204" pitchFamily="34" charset="0"/>
                <a:cs typeface="Arial" panose="020B0604020202020204" pitchFamily="34" charset="0"/>
              </a:rPr>
            </a:br>
            <a:r>
              <a:rPr lang="en-US" sz="3100" b="1" dirty="0">
                <a:solidFill>
                  <a:srgbClr val="FF0000"/>
                </a:solidFill>
                <a:latin typeface="Arial" panose="020B0604020202020204" pitchFamily="34" charset="0"/>
                <a:cs typeface="Arial" panose="020B0604020202020204" pitchFamily="34" charset="0"/>
              </a:rPr>
              <a:t>Grand Rounds Webinar</a:t>
            </a:r>
            <a:br>
              <a:rPr lang="en-US" sz="4400" b="1" dirty="0">
                <a:solidFill>
                  <a:srgbClr val="0070C0"/>
                </a:solidFill>
                <a:latin typeface="Arial" panose="020B0604020202020204" pitchFamily="34" charset="0"/>
                <a:cs typeface="Arial" panose="020B0604020202020204" pitchFamily="34" charset="0"/>
              </a:rPr>
            </a:br>
            <a:r>
              <a:rPr lang="en-US" sz="3100" b="1" dirty="0">
                <a:solidFill>
                  <a:srgbClr val="FF0000"/>
                </a:solidFill>
                <a:latin typeface="Arial" panose="020B0604020202020204" pitchFamily="34" charset="0"/>
                <a:cs typeface="Arial" panose="020B0604020202020204" pitchFamily="34" charset="0"/>
              </a:rPr>
              <a:t>SUNY Upstate Medical University</a:t>
            </a:r>
            <a:br>
              <a:rPr lang="en-US" sz="3100" b="1" dirty="0">
                <a:solidFill>
                  <a:srgbClr val="FF0000"/>
                </a:solidFill>
                <a:latin typeface="Arial" panose="020B0604020202020204" pitchFamily="34" charset="0"/>
                <a:cs typeface="Arial" panose="020B0604020202020204" pitchFamily="34" charset="0"/>
              </a:rPr>
            </a:br>
            <a:r>
              <a:rPr lang="en-US" sz="3100" b="1" dirty="0">
                <a:solidFill>
                  <a:srgbClr val="FF0000"/>
                </a:solidFill>
                <a:latin typeface="Arial" panose="020B0604020202020204" pitchFamily="34" charset="0"/>
                <a:cs typeface="Arial" panose="020B0604020202020204" pitchFamily="34" charset="0"/>
              </a:rPr>
              <a:t>Thursday, March 3, 2025</a:t>
            </a:r>
            <a:br>
              <a:rPr lang="en-US" sz="3100" b="1" dirty="0">
                <a:solidFill>
                  <a:srgbClr val="FF0000"/>
                </a:solidFill>
                <a:latin typeface="Arial" panose="020B0604020202020204" pitchFamily="34" charset="0"/>
                <a:cs typeface="Arial" panose="020B0604020202020204" pitchFamily="34" charset="0"/>
              </a:rPr>
            </a:br>
            <a:r>
              <a:rPr lang="en-US" sz="3100" b="1" dirty="0">
                <a:solidFill>
                  <a:srgbClr val="FF0000"/>
                </a:solidFill>
                <a:latin typeface="Arial" panose="020B0604020202020204" pitchFamily="34" charset="0"/>
                <a:cs typeface="Arial" panose="020B0604020202020204" pitchFamily="34" charset="0"/>
              </a:rPr>
              <a:t>12:30 pm to 2:00 pm</a:t>
            </a:r>
          </a:p>
        </p:txBody>
      </p:sp>
      <p:sp>
        <p:nvSpPr>
          <p:cNvPr id="3" name="Subtitle 2">
            <a:extLst>
              <a:ext uri="{FF2B5EF4-FFF2-40B4-BE49-F238E27FC236}">
                <a16:creationId xmlns:a16="http://schemas.microsoft.com/office/drawing/2014/main" id="{47414075-8299-32A1-BE01-B9C2DED85DA1}"/>
              </a:ext>
            </a:extLst>
          </p:cNvPr>
          <p:cNvSpPr>
            <a:spLocks noGrp="1"/>
          </p:cNvSpPr>
          <p:nvPr>
            <p:ph type="subTitle" idx="1"/>
          </p:nvPr>
        </p:nvSpPr>
        <p:spPr>
          <a:xfrm>
            <a:off x="1524000" y="4984376"/>
            <a:ext cx="9144000" cy="1416424"/>
          </a:xfrm>
        </p:spPr>
        <p:txBody>
          <a:bodyPr>
            <a:normAutofit/>
          </a:bodyPr>
          <a:lstStyle/>
          <a:p>
            <a:r>
              <a:rPr lang="en-US" b="1" dirty="0">
                <a:solidFill>
                  <a:srgbClr val="0070C0"/>
                </a:solidFill>
              </a:rPr>
              <a:t>Nancy McWilliams, PhD, ABPP</a:t>
            </a:r>
          </a:p>
          <a:p>
            <a:r>
              <a:rPr lang="en-US" b="1" dirty="0">
                <a:solidFill>
                  <a:srgbClr val="0070C0"/>
                </a:solidFill>
              </a:rPr>
              <a:t>Emerita Visiting Professor</a:t>
            </a:r>
          </a:p>
          <a:p>
            <a:r>
              <a:rPr lang="en-US" b="1" dirty="0">
                <a:solidFill>
                  <a:srgbClr val="0070C0"/>
                </a:solidFill>
              </a:rPr>
              <a:t>Rutgers Graduate School of Applied &amp; Professional Psychology</a:t>
            </a:r>
          </a:p>
        </p:txBody>
      </p:sp>
    </p:spTree>
    <p:extLst>
      <p:ext uri="{BB962C8B-B14F-4D97-AF65-F5344CB8AC3E}">
        <p14:creationId xmlns:p14="http://schemas.microsoft.com/office/powerpoint/2010/main" val="1928640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BC1D5-E587-4EF6-AE49-277984C94DA6}"/>
              </a:ext>
            </a:extLst>
          </p:cNvPr>
          <p:cNvSpPr>
            <a:spLocks noGrp="1"/>
          </p:cNvSpPr>
          <p:nvPr>
            <p:ph type="title"/>
          </p:nvPr>
        </p:nvSpPr>
        <p:spPr>
          <a:xfrm>
            <a:off x="1484312" y="0"/>
            <a:ext cx="8847466" cy="1444487"/>
          </a:xfrm>
        </p:spPr>
        <p:txBody>
          <a:bodyPr/>
          <a:lstStyle/>
          <a:p>
            <a:pPr algn="ctr"/>
            <a:r>
              <a:rPr lang="en-US" b="1" dirty="0">
                <a:solidFill>
                  <a:srgbClr val="002060"/>
                </a:solidFill>
                <a:latin typeface="Arial" panose="020B0604020202020204" pitchFamily="34" charset="0"/>
                <a:cs typeface="Arial" panose="020B0604020202020204" pitchFamily="34" charset="0"/>
              </a:rPr>
              <a:t>Elimination of the “Bereavement Exclusion” in DSM-5</a:t>
            </a:r>
          </a:p>
        </p:txBody>
      </p:sp>
      <p:sp>
        <p:nvSpPr>
          <p:cNvPr id="3" name="Content Placeholder 2">
            <a:extLst>
              <a:ext uri="{FF2B5EF4-FFF2-40B4-BE49-F238E27FC236}">
                <a16:creationId xmlns:a16="http://schemas.microsoft.com/office/drawing/2014/main" id="{CD9968B0-B4E1-4B47-AB51-9598EA1B900E}"/>
              </a:ext>
            </a:extLst>
          </p:cNvPr>
          <p:cNvSpPr>
            <a:spLocks noGrp="1"/>
          </p:cNvSpPr>
          <p:nvPr>
            <p:ph idx="1"/>
          </p:nvPr>
        </p:nvSpPr>
        <p:spPr>
          <a:xfrm>
            <a:off x="1484311" y="2286000"/>
            <a:ext cx="9299954" cy="3969026"/>
          </a:xfrm>
        </p:spPr>
        <p:txBody>
          <a:bodyPr>
            <a:normAutofit fontScale="92500" lnSpcReduction="10000"/>
          </a:bodyPr>
          <a:lstStyle/>
          <a:p>
            <a:pPr marL="0" indent="0">
              <a:buNone/>
            </a:pPr>
            <a:r>
              <a:rPr lang="en-US" sz="3600" b="1" dirty="0">
                <a:solidFill>
                  <a:srgbClr val="0070C0"/>
                </a:solidFill>
              </a:rPr>
              <a:t>If you have lost a child, and you are still in an anguished state of mind more than two weeks after that child’s death, the DSM-5 considers you to be clinically depressed. Diagnostic manuals prior to DSM-5 made a distinction made between depression and bereavement.</a:t>
            </a:r>
          </a:p>
          <a:p>
            <a:pPr marL="0" indent="0">
              <a:buNone/>
            </a:pPr>
            <a:endParaRPr lang="en-US" sz="3600" b="1" dirty="0">
              <a:solidFill>
                <a:srgbClr val="0070C0"/>
              </a:solidFill>
            </a:endParaRPr>
          </a:p>
          <a:p>
            <a:pPr marL="0" indent="0">
              <a:buNone/>
            </a:pPr>
            <a:r>
              <a:rPr lang="en-US" sz="2600" b="1" dirty="0">
                <a:solidFill>
                  <a:srgbClr val="002060"/>
                </a:solidFill>
              </a:rPr>
              <a:t>Haslam, N. &amp; Tse, J. S. Y. (2026). Concept creep and the calibration of harm. </a:t>
            </a:r>
            <a:r>
              <a:rPr lang="en-US" sz="2600" b="1" i="1" dirty="0">
                <a:solidFill>
                  <a:srgbClr val="002060"/>
                </a:solidFill>
              </a:rPr>
              <a:t>Journal of Applied Research in Memory and Cognition</a:t>
            </a:r>
            <a:r>
              <a:rPr lang="en-US" sz="2600" b="1" dirty="0">
                <a:solidFill>
                  <a:srgbClr val="002060"/>
                </a:solidFill>
              </a:rPr>
              <a:t>, 1-11.</a:t>
            </a:r>
          </a:p>
        </p:txBody>
      </p:sp>
    </p:spTree>
    <p:extLst>
      <p:ext uri="{BB962C8B-B14F-4D97-AF65-F5344CB8AC3E}">
        <p14:creationId xmlns:p14="http://schemas.microsoft.com/office/powerpoint/2010/main" val="1815250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7DADDB4-A20B-458A-8E4C-C094860E7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083" y="959620"/>
            <a:ext cx="3162300" cy="47529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he Book of Woe: The DSM and the Unmaking of Psychiatry by [Gary Greenberg]">
            <a:extLst>
              <a:ext uri="{FF2B5EF4-FFF2-40B4-BE49-F238E27FC236}">
                <a16:creationId xmlns:a16="http://schemas.microsoft.com/office/drawing/2014/main" id="{CACB0FF7-8254-48F2-A115-C90A51937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520" y="959620"/>
            <a:ext cx="31051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E972F297-37D3-432C-BD3A-A8B31DEA75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0453" y="950095"/>
            <a:ext cx="3228975"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352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A1F78-08E6-4C97-B769-6D127CA0B609}"/>
              </a:ext>
            </a:extLst>
          </p:cNvPr>
          <p:cNvSpPr>
            <a:spLocks noGrp="1"/>
          </p:cNvSpPr>
          <p:nvPr>
            <p:ph type="title"/>
          </p:nvPr>
        </p:nvSpPr>
        <p:spPr>
          <a:xfrm>
            <a:off x="457200" y="0"/>
            <a:ext cx="11734799" cy="1616765"/>
          </a:xfrm>
        </p:spPr>
        <p:txBody>
          <a:bodyPr>
            <a:normAutofit fontScale="90000"/>
          </a:bodyPr>
          <a:lstStyle/>
          <a:p>
            <a:r>
              <a:rPr lang="en-US" b="1" dirty="0">
                <a:solidFill>
                  <a:srgbClr val="002060"/>
                </a:solidFill>
                <a:latin typeface="Arial" panose="020B0604020202020204" pitchFamily="34" charset="0"/>
                <a:cs typeface="Arial" panose="020B0604020202020204" pitchFamily="34" charset="0"/>
              </a:rPr>
              <a:t>Omission of the bereavement exclusion: The change reflects efforts to </a:t>
            </a:r>
            <a:r>
              <a:rPr lang="en-US" b="1" dirty="0">
                <a:solidFill>
                  <a:srgbClr val="FF0000"/>
                </a:solidFill>
                <a:latin typeface="Arial" panose="020B0604020202020204" pitchFamily="34" charset="0"/>
                <a:cs typeface="Arial" panose="020B0604020202020204" pitchFamily="34" charset="0"/>
              </a:rPr>
              <a:t>help</a:t>
            </a:r>
            <a:r>
              <a:rPr lang="en-US" b="1" dirty="0">
                <a:solidFill>
                  <a:srgbClr val="002060"/>
                </a:solidFill>
                <a:latin typeface="Arial" panose="020B0604020202020204" pitchFamily="34" charset="0"/>
                <a:cs typeface="Arial" panose="020B0604020202020204" pitchFamily="34" charset="0"/>
              </a:rPr>
              <a:t> the bereaved</a:t>
            </a:r>
          </a:p>
        </p:txBody>
      </p:sp>
      <p:sp>
        <p:nvSpPr>
          <p:cNvPr id="3" name="Content Placeholder 2">
            <a:extLst>
              <a:ext uri="{FF2B5EF4-FFF2-40B4-BE49-F238E27FC236}">
                <a16:creationId xmlns:a16="http://schemas.microsoft.com/office/drawing/2014/main" id="{BC3C608F-7B12-440C-BE59-16255603545B}"/>
              </a:ext>
            </a:extLst>
          </p:cNvPr>
          <p:cNvSpPr>
            <a:spLocks noGrp="1"/>
          </p:cNvSpPr>
          <p:nvPr>
            <p:ph idx="1"/>
          </p:nvPr>
        </p:nvSpPr>
        <p:spPr>
          <a:xfrm>
            <a:off x="654424" y="1616766"/>
            <a:ext cx="11268635" cy="5035826"/>
          </a:xfrm>
        </p:spPr>
        <p:txBody>
          <a:bodyPr>
            <a:noAutofit/>
          </a:bodyPr>
          <a:lstStyle/>
          <a:p>
            <a:pPr marL="0" indent="0">
              <a:buNone/>
            </a:pPr>
            <a:r>
              <a:rPr lang="en-US" sz="2400" b="1" dirty="0">
                <a:solidFill>
                  <a:srgbClr val="0070C0"/>
                </a:solidFill>
              </a:rPr>
              <a:t>The line between health and disease is not always clear, either in psychiatry or in general medicine. In truth, we do not find Nature “carved at its joints,” neatly delineating disease from health. It is we who must decide how broadly or narrowly to define disease and disorder, </a:t>
            </a:r>
            <a:r>
              <a:rPr lang="en-US" sz="2400" b="1" dirty="0">
                <a:solidFill>
                  <a:srgbClr val="0070C0"/>
                </a:solidFill>
                <a:hlinkClick r:id="rId2">
                  <a:extLst>
                    <a:ext uri="{A12FA001-AC4F-418D-AE19-62706E023703}">
                      <ahyp:hlinkClr xmlns:ahyp="http://schemas.microsoft.com/office/drawing/2018/hyperlinkcolor" val="tx"/>
                    </a:ext>
                  </a:extLst>
                </a:hlinkClick>
              </a:rPr>
              <a:t>with the ultimate aim</a:t>
            </a:r>
            <a:r>
              <a:rPr lang="en-US" sz="2400" b="1" dirty="0">
                <a:solidFill>
                  <a:srgbClr val="0070C0"/>
                </a:solidFill>
              </a:rPr>
              <a:t> of </a:t>
            </a:r>
            <a:r>
              <a:rPr lang="en-US" sz="2400" b="1" i="1" dirty="0">
                <a:solidFill>
                  <a:srgbClr val="0070C0"/>
                </a:solidFill>
              </a:rPr>
              <a:t>relieving human suffering and incapacity</a:t>
            </a:r>
            <a:r>
              <a:rPr lang="en-US" sz="2400" b="1" dirty="0">
                <a:solidFill>
                  <a:srgbClr val="0070C0"/>
                </a:solidFill>
              </a:rPr>
              <a:t>.</a:t>
            </a:r>
            <a:r>
              <a:rPr lang="en-US" sz="2400" b="1" baseline="30000" dirty="0">
                <a:solidFill>
                  <a:srgbClr val="0070C0"/>
                </a:solidFill>
              </a:rPr>
              <a:t>7</a:t>
            </a:r>
            <a:r>
              <a:rPr lang="en-US" sz="2400" b="1" dirty="0">
                <a:solidFill>
                  <a:srgbClr val="0070C0"/>
                </a:solidFill>
              </a:rPr>
              <a:t> There will always be an element of clinical judgment in rendering our diagnoses, and we need to view our diagnostic systems with humility. Moreover, the elimination of the bereavement exclusion will require improved communication between psychiatrists and primary care physicians, who now provide most of the treatment (such as it is) for depressed patients.</a:t>
            </a:r>
            <a:r>
              <a:rPr lang="en-US" sz="2400" b="1" baseline="30000" dirty="0">
                <a:solidFill>
                  <a:srgbClr val="0070C0"/>
                </a:solidFill>
              </a:rPr>
              <a:t>4</a:t>
            </a:r>
            <a:r>
              <a:rPr lang="en-US" sz="2400" b="1" dirty="0">
                <a:solidFill>
                  <a:srgbClr val="0070C0"/>
                </a:solidFill>
              </a:rPr>
              <a:t> We need to ensure that PCPs are aware that there are fundamental differences between grief and major depression--and that normal grief must not be “medicated away.” Indeed, we must all remain mindful of Erich Fromm’s teaching: “To spare oneself from grief at all costs can be achieved only at the price of total detachment, which excludes the ability to experience happiness.”</a:t>
            </a:r>
          </a:p>
          <a:p>
            <a:pPr marL="0" indent="0">
              <a:buNone/>
            </a:pPr>
            <a:r>
              <a:rPr lang="en-US" sz="2000" b="1" dirty="0">
                <a:solidFill>
                  <a:srgbClr val="FF0000"/>
                </a:solidFill>
              </a:rPr>
              <a:t>	</a:t>
            </a:r>
            <a:r>
              <a:rPr lang="en-US" sz="2000" b="1" dirty="0"/>
              <a:t>- Robert Pies, </a:t>
            </a:r>
            <a:r>
              <a:rPr lang="en-US" sz="2000" b="1" i="1" dirty="0"/>
              <a:t>Psychiatric Times</a:t>
            </a:r>
            <a:r>
              <a:rPr lang="en-US" sz="2000" b="1" dirty="0"/>
              <a:t>, December 12, 2012</a:t>
            </a:r>
          </a:p>
        </p:txBody>
      </p:sp>
    </p:spTree>
    <p:extLst>
      <p:ext uri="{BB962C8B-B14F-4D97-AF65-F5344CB8AC3E}">
        <p14:creationId xmlns:p14="http://schemas.microsoft.com/office/powerpoint/2010/main" val="276814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67E0-C85A-4D85-8931-4241E69F0779}"/>
              </a:ext>
            </a:extLst>
          </p:cNvPr>
          <p:cNvSpPr>
            <a:spLocks noGrp="1"/>
          </p:cNvSpPr>
          <p:nvPr>
            <p:ph type="title"/>
          </p:nvPr>
        </p:nvSpPr>
        <p:spPr>
          <a:xfrm>
            <a:off x="1484311" y="0"/>
            <a:ext cx="10018713" cy="1881809"/>
          </a:xfrm>
        </p:spPr>
        <p:txBody>
          <a:bodyPr>
            <a:normAutofit fontScale="90000"/>
          </a:bodyPr>
          <a:lstStyle/>
          <a:p>
            <a:pPr algn="ctr"/>
            <a:r>
              <a:rPr lang="en-US" b="1" dirty="0">
                <a:solidFill>
                  <a:srgbClr val="002060"/>
                </a:solidFill>
                <a:latin typeface="Arial" panose="020B0604020202020204" pitchFamily="34" charset="0"/>
                <a:cs typeface="Arial" panose="020B0604020202020204" pitchFamily="34" charset="0"/>
              </a:rPr>
              <a:t>Complicating the issue: Depression and sadness are not mutually exclusive</a:t>
            </a:r>
          </a:p>
        </p:txBody>
      </p:sp>
      <p:sp>
        <p:nvSpPr>
          <p:cNvPr id="3" name="Content Placeholder 2">
            <a:extLst>
              <a:ext uri="{FF2B5EF4-FFF2-40B4-BE49-F238E27FC236}">
                <a16:creationId xmlns:a16="http://schemas.microsoft.com/office/drawing/2014/main" id="{2E9F167C-1434-4C97-9C5C-0EB999016170}"/>
              </a:ext>
            </a:extLst>
          </p:cNvPr>
          <p:cNvSpPr>
            <a:spLocks noGrp="1"/>
          </p:cNvSpPr>
          <p:nvPr>
            <p:ph idx="1"/>
          </p:nvPr>
        </p:nvSpPr>
        <p:spPr>
          <a:xfrm>
            <a:off x="1147482" y="1881809"/>
            <a:ext cx="10355541" cy="5234608"/>
          </a:xfrm>
        </p:spPr>
        <p:txBody>
          <a:bodyPr>
            <a:normAutofit/>
          </a:bodyPr>
          <a:lstStyle/>
          <a:p>
            <a:pPr marL="0" indent="0" fontAlgn="base">
              <a:buNone/>
            </a:pPr>
            <a:r>
              <a:rPr lang="en-US" sz="3200" b="1" dirty="0">
                <a:solidFill>
                  <a:srgbClr val="0070C0"/>
                </a:solidFill>
              </a:rPr>
              <a:t>Although there is a clear distinction to be made between depression and sadness, it is possible for major depressive disorder to occur in addition to sadness resulting from a significant loss, such as bereavement, financial ruin, or a serious medical illness. The decision as to whether a diagnosis of depression should be made will depend on the judgment of the clinician treating the individual. </a:t>
            </a:r>
          </a:p>
          <a:p>
            <a:pPr marL="0" indent="0" fontAlgn="base">
              <a:buNone/>
            </a:pPr>
            <a:r>
              <a:rPr lang="en-US" sz="3200" b="1" dirty="0"/>
              <a:t>– Jessica </a:t>
            </a:r>
            <a:r>
              <a:rPr lang="en-US" sz="3200" b="1" dirty="0" err="1"/>
              <a:t>Truschel</a:t>
            </a:r>
            <a:r>
              <a:rPr lang="en-US" sz="3200" b="1" dirty="0"/>
              <a:t>, psycom.net June 25, 2020</a:t>
            </a:r>
          </a:p>
          <a:p>
            <a:pPr marL="0" indent="0">
              <a:buNone/>
            </a:pPr>
            <a:br>
              <a:rPr lang="en-US" dirty="0"/>
            </a:br>
            <a:endParaRPr lang="en-US" dirty="0"/>
          </a:p>
        </p:txBody>
      </p:sp>
    </p:spTree>
    <p:extLst>
      <p:ext uri="{BB962C8B-B14F-4D97-AF65-F5344CB8AC3E}">
        <p14:creationId xmlns:p14="http://schemas.microsoft.com/office/powerpoint/2010/main" val="2248296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E56B1B-05F3-4604-890C-60E3AEF3B618}"/>
              </a:ext>
            </a:extLst>
          </p:cNvPr>
          <p:cNvSpPr>
            <a:spLocks noGrp="1"/>
          </p:cNvSpPr>
          <p:nvPr>
            <p:ph type="title"/>
          </p:nvPr>
        </p:nvSpPr>
        <p:spPr>
          <a:xfrm>
            <a:off x="1484311" y="119271"/>
            <a:ext cx="10018713" cy="738808"/>
          </a:xfrm>
        </p:spPr>
        <p:txBody>
          <a:bodyPr/>
          <a:lstStyle/>
          <a:p>
            <a:pPr algn="ctr"/>
            <a:r>
              <a:rPr lang="en-US" b="1" dirty="0">
                <a:solidFill>
                  <a:srgbClr val="002060"/>
                </a:solidFill>
                <a:latin typeface="Arial" panose="020B0604020202020204" pitchFamily="34" charset="0"/>
                <a:cs typeface="Arial" panose="020B0604020202020204" pitchFamily="34" charset="0"/>
              </a:rPr>
              <a:t>Grief in Other Animals</a:t>
            </a:r>
          </a:p>
        </p:txBody>
      </p:sp>
      <p:pic>
        <p:nvPicPr>
          <p:cNvPr id="2050" name="Picture 2" descr="Scientists and philosophers have been extremely hesitant to describe the behaviour of any animal towards one of their dead as “grieving”, for fear of anthropomorphizing © Franz Aberham/Getty">
            <a:extLst>
              <a:ext uri="{FF2B5EF4-FFF2-40B4-BE49-F238E27FC236}">
                <a16:creationId xmlns:a16="http://schemas.microsoft.com/office/drawing/2014/main" id="{CD21E650-7083-4630-AF1F-191BBBF952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4311" y="1010479"/>
            <a:ext cx="5124288"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other Monkey Cries in Grief">
            <a:extLst>
              <a:ext uri="{FF2B5EF4-FFF2-40B4-BE49-F238E27FC236}">
                <a16:creationId xmlns:a16="http://schemas.microsoft.com/office/drawing/2014/main" id="{6CE2A81A-7B34-4E3E-9A6D-FA1A39060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2826" y="1010479"/>
            <a:ext cx="5258515" cy="31242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a:extLst>
              <a:ext uri="{FF2B5EF4-FFF2-40B4-BE49-F238E27FC236}">
                <a16:creationId xmlns:a16="http://schemas.microsoft.com/office/drawing/2014/main" id="{B2773F1C-5501-4DFC-8308-CCB31292526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a:extLst>
              <a:ext uri="{FF2B5EF4-FFF2-40B4-BE49-F238E27FC236}">
                <a16:creationId xmlns:a16="http://schemas.microsoft.com/office/drawing/2014/main" id="{E0BB0626-F025-41E7-9042-AA9E500B53E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a:extLst>
              <a:ext uri="{FF2B5EF4-FFF2-40B4-BE49-F238E27FC236}">
                <a16:creationId xmlns:a16="http://schemas.microsoft.com/office/drawing/2014/main" id="{891C108D-98F0-4A73-AEEB-084D31AE5B3B}"/>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A sad pug rests, wondering how he'll get rid of fleas in the house">
            <a:hlinkClick r:id="rId4" tooltip="9 Warning Signs of an Unhappy Dog"/>
            <a:extLst>
              <a:ext uri="{FF2B5EF4-FFF2-40B4-BE49-F238E27FC236}">
                <a16:creationId xmlns:a16="http://schemas.microsoft.com/office/drawing/2014/main" id="{440F9F0F-7EEC-4552-A06D-A822F9EEB3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4952" y="4221232"/>
            <a:ext cx="5367131" cy="325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005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92D9-CBE6-4C3A-B477-6EE30B086467}"/>
              </a:ext>
            </a:extLst>
          </p:cNvPr>
          <p:cNvSpPr>
            <a:spLocks noGrp="1"/>
          </p:cNvSpPr>
          <p:nvPr>
            <p:ph type="title"/>
          </p:nvPr>
        </p:nvSpPr>
        <p:spPr>
          <a:xfrm>
            <a:off x="1484310" y="49696"/>
            <a:ext cx="10230612" cy="665921"/>
          </a:xfrm>
        </p:spPr>
        <p:txBody>
          <a:bodyPr>
            <a:normAutofit fontScale="90000"/>
          </a:bodyPr>
          <a:lstStyle/>
          <a:p>
            <a:pPr algn="ctr"/>
            <a:r>
              <a:rPr lang="en-US" b="1" dirty="0">
                <a:solidFill>
                  <a:srgbClr val="002060"/>
                </a:solidFill>
                <a:latin typeface="Arial" panose="020B0604020202020204" pitchFamily="34" charset="0"/>
                <a:cs typeface="Arial" panose="020B0604020202020204" pitchFamily="34" charset="0"/>
              </a:rPr>
              <a:t>Mourning in Other Animals</a:t>
            </a:r>
          </a:p>
        </p:txBody>
      </p:sp>
      <p:sp>
        <p:nvSpPr>
          <p:cNvPr id="3" name="Content Placeholder 2">
            <a:extLst>
              <a:ext uri="{FF2B5EF4-FFF2-40B4-BE49-F238E27FC236}">
                <a16:creationId xmlns:a16="http://schemas.microsoft.com/office/drawing/2014/main" id="{18C10597-8196-40EF-9F10-7CB45E5D4834}"/>
              </a:ext>
            </a:extLst>
          </p:cNvPr>
          <p:cNvSpPr>
            <a:spLocks noGrp="1"/>
          </p:cNvSpPr>
          <p:nvPr>
            <p:ph idx="1"/>
          </p:nvPr>
        </p:nvSpPr>
        <p:spPr>
          <a:xfrm>
            <a:off x="475129" y="3742176"/>
            <a:ext cx="11716871" cy="3115824"/>
          </a:xfrm>
        </p:spPr>
        <p:txBody>
          <a:bodyPr>
            <a:normAutofit/>
          </a:bodyPr>
          <a:lstStyle/>
          <a:p>
            <a:pPr marL="0" indent="0">
              <a:buNone/>
            </a:pPr>
            <a:r>
              <a:rPr lang="en-US" sz="2400" b="1" dirty="0">
                <a:ea typeface="Source Sans Pro" panose="020B0503030403020204" pitchFamily="34" charset="0"/>
              </a:rPr>
              <a:t>King, B. J. (2013). </a:t>
            </a:r>
            <a:r>
              <a:rPr lang="en-US" sz="2400" b="1" dirty="0">
                <a:effectLst/>
                <a:ea typeface="Source Sans Pro" panose="020B0503030403020204" pitchFamily="34" charset="0"/>
              </a:rPr>
              <a:t>When Animals Mourn. </a:t>
            </a:r>
            <a:r>
              <a:rPr lang="en-US" sz="2400" b="1" i="1" dirty="0">
                <a:solidFill>
                  <a:srgbClr val="343332"/>
                </a:solidFill>
                <a:effectLst/>
                <a:ea typeface="Source Sans Pro" panose="020B0503030403020204" pitchFamily="34" charset="0"/>
              </a:rPr>
              <a:t>Scientific American, 309</a:t>
            </a:r>
            <a:r>
              <a:rPr lang="en-US" sz="2400" b="1" i="0" dirty="0">
                <a:solidFill>
                  <a:srgbClr val="343332"/>
                </a:solidFill>
                <a:effectLst/>
                <a:ea typeface="Source Sans Pro" panose="020B0503030403020204" pitchFamily="34" charset="0"/>
              </a:rPr>
              <a:t>(1), 62-67.</a:t>
            </a:r>
          </a:p>
          <a:p>
            <a:pPr marL="0" indent="0" fontAlgn="base">
              <a:buNone/>
            </a:pPr>
            <a:r>
              <a:rPr lang="en-US" sz="2400" b="1" i="0" u="none" strike="noStrike" dirty="0">
                <a:effectLst/>
              </a:rPr>
              <a:t>Vincent Formica</a:t>
            </a:r>
            <a:r>
              <a:rPr lang="en-US" sz="2400" b="1" i="0" dirty="0">
                <a:effectLst/>
              </a:rPr>
              <a:t>, </a:t>
            </a:r>
            <a:r>
              <a:rPr lang="en-US" sz="2400" b="1" i="0" u="none" strike="noStrike" dirty="0">
                <a:effectLst/>
              </a:rPr>
              <a:t>Corlett Wood</a:t>
            </a:r>
            <a:r>
              <a:rPr lang="en-US" sz="2400" b="1" i="0" dirty="0">
                <a:effectLst/>
              </a:rPr>
              <a:t>, </a:t>
            </a:r>
            <a:r>
              <a:rPr lang="en-US" sz="2400" b="1" i="0" u="none" strike="noStrike" dirty="0">
                <a:effectLst/>
              </a:rPr>
              <a:t>Phoebe Cook</a:t>
            </a:r>
            <a:r>
              <a:rPr lang="en-US" sz="2400" b="1" i="0" dirty="0">
                <a:effectLst/>
              </a:rPr>
              <a:t>, &amp; </a:t>
            </a:r>
            <a:r>
              <a:rPr lang="en-US" sz="2400" b="1" i="0" u="none" strike="noStrike" dirty="0">
                <a:effectLst/>
              </a:rPr>
              <a:t>Edmund Brodie, III</a:t>
            </a:r>
            <a:r>
              <a:rPr lang="en-US" sz="2400" b="1" i="0" dirty="0">
                <a:effectLst/>
              </a:rPr>
              <a:t> </a:t>
            </a:r>
            <a:r>
              <a:rPr lang="en-US" sz="2400" b="1" i="0" u="none" strike="noStrike" dirty="0">
                <a:effectLst/>
              </a:rPr>
              <a:t> (2017). </a:t>
            </a:r>
            <a:r>
              <a:rPr lang="en-US" sz="2400" b="1" i="0" dirty="0">
                <a:solidFill>
                  <a:srgbClr val="2A2A2A"/>
                </a:solidFill>
                <a:effectLst/>
              </a:rPr>
              <a:t>Consistency of animal social networks after disturbance. </a:t>
            </a:r>
            <a:r>
              <a:rPr lang="en-US" sz="2400" b="1" i="1" dirty="0">
                <a:solidFill>
                  <a:srgbClr val="2A2A2A"/>
                </a:solidFill>
                <a:effectLst/>
              </a:rPr>
              <a:t>Behavioral Ecology</a:t>
            </a:r>
            <a:r>
              <a:rPr lang="en-US" sz="2400" b="1" i="0" dirty="0">
                <a:solidFill>
                  <a:srgbClr val="2A2A2A"/>
                </a:solidFill>
                <a:effectLst/>
              </a:rPr>
              <a:t>, </a:t>
            </a:r>
            <a:r>
              <a:rPr lang="en-US" sz="2400" b="1" i="1" dirty="0">
                <a:solidFill>
                  <a:srgbClr val="2A2A2A"/>
                </a:solidFill>
                <a:effectLst/>
              </a:rPr>
              <a:t>28(1),</a:t>
            </a:r>
            <a:r>
              <a:rPr lang="en-US" sz="2400" b="1" i="0" dirty="0">
                <a:solidFill>
                  <a:srgbClr val="2A2A2A"/>
                </a:solidFill>
                <a:effectLst/>
              </a:rPr>
              <a:t> 85–93.</a:t>
            </a:r>
          </a:p>
          <a:p>
            <a:pPr marL="0" indent="0" fontAlgn="base">
              <a:buNone/>
            </a:pPr>
            <a:r>
              <a:rPr lang="en-US" sz="2400" b="1" dirty="0">
                <a:solidFill>
                  <a:srgbClr val="2A2A2A"/>
                </a:solidFill>
              </a:rPr>
              <a:t>Firth, J. A., </a:t>
            </a:r>
            <a:r>
              <a:rPr lang="en-US" sz="2400" b="1" dirty="0" err="1">
                <a:solidFill>
                  <a:srgbClr val="2A2A2A"/>
                </a:solidFill>
              </a:rPr>
              <a:t>Voelkl</a:t>
            </a:r>
            <a:r>
              <a:rPr lang="en-US" sz="2400" b="1" dirty="0">
                <a:solidFill>
                  <a:srgbClr val="2A2A2A"/>
                </a:solidFill>
              </a:rPr>
              <a:t>, B., Crates, R. A., </a:t>
            </a:r>
            <a:r>
              <a:rPr lang="en-US" sz="2400" b="1" dirty="0" err="1">
                <a:solidFill>
                  <a:srgbClr val="2A2A2A"/>
                </a:solidFill>
              </a:rPr>
              <a:t>Aplin</a:t>
            </a:r>
            <a:r>
              <a:rPr lang="en-US" sz="2400" b="1" dirty="0">
                <a:solidFill>
                  <a:srgbClr val="2A2A2A"/>
                </a:solidFill>
              </a:rPr>
              <a:t>, L. M., Biro, D., Croft, D. P., &amp; Sheldon B. C. (2017). Wild birds respond to </a:t>
            </a:r>
            <a:r>
              <a:rPr lang="en-US" sz="2400" b="1" dirty="0" err="1">
                <a:solidFill>
                  <a:srgbClr val="2A2A2A"/>
                </a:solidFill>
              </a:rPr>
              <a:t>flockmate</a:t>
            </a:r>
            <a:r>
              <a:rPr lang="en-US" sz="2400" b="1" dirty="0">
                <a:solidFill>
                  <a:srgbClr val="2A2A2A"/>
                </a:solidFill>
              </a:rPr>
              <a:t> loss by increasing their social network associations to others. </a:t>
            </a:r>
            <a:r>
              <a:rPr lang="en-US" sz="2400" b="1" i="1" dirty="0">
                <a:solidFill>
                  <a:srgbClr val="2A2A2A"/>
                </a:solidFill>
              </a:rPr>
              <a:t>Proceedings of the Royal Society B: Biological Sciences</a:t>
            </a:r>
            <a:r>
              <a:rPr lang="en-US" sz="2400" b="1" dirty="0">
                <a:solidFill>
                  <a:srgbClr val="2A2A2A"/>
                </a:solidFill>
              </a:rPr>
              <a:t>, </a:t>
            </a:r>
            <a:r>
              <a:rPr lang="en-US" sz="2400" b="1" i="1" dirty="0">
                <a:solidFill>
                  <a:srgbClr val="2A2A2A"/>
                </a:solidFill>
              </a:rPr>
              <a:t>284</a:t>
            </a:r>
            <a:r>
              <a:rPr lang="en-US" sz="2400" b="1" dirty="0">
                <a:solidFill>
                  <a:srgbClr val="2A2A2A"/>
                </a:solidFill>
              </a:rPr>
              <a:t>.</a:t>
            </a:r>
            <a:endParaRPr lang="en-US" sz="2400" b="1" dirty="0"/>
          </a:p>
        </p:txBody>
      </p:sp>
      <p:pic>
        <p:nvPicPr>
          <p:cNvPr id="2050" name="Picture 2">
            <a:extLst>
              <a:ext uri="{FF2B5EF4-FFF2-40B4-BE49-F238E27FC236}">
                <a16:creationId xmlns:a16="http://schemas.microsoft.com/office/drawing/2014/main" id="{0D035BD0-B045-4AA5-8489-237F413A4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435" y="839350"/>
            <a:ext cx="3666565" cy="23062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irds Recognize and Mourn Their Dead">
            <a:extLst>
              <a:ext uri="{FF2B5EF4-FFF2-40B4-BE49-F238E27FC236}">
                <a16:creationId xmlns:a16="http://schemas.microsoft.com/office/drawing/2014/main" id="{076ABFFE-AE85-4142-A969-8D4217E3E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4687" y="839350"/>
            <a:ext cx="381000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525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4F8CE-0A01-4ABD-9783-3557221F0E92}"/>
              </a:ext>
            </a:extLst>
          </p:cNvPr>
          <p:cNvSpPr>
            <a:spLocks noGrp="1"/>
          </p:cNvSpPr>
          <p:nvPr>
            <p:ph type="title"/>
          </p:nvPr>
        </p:nvSpPr>
        <p:spPr>
          <a:xfrm>
            <a:off x="627529" y="0"/>
            <a:ext cx="11286565" cy="1179443"/>
          </a:xfrm>
        </p:spPr>
        <p:txBody>
          <a:bodyPr>
            <a:normAutofit fontScale="90000"/>
          </a:bodyPr>
          <a:lstStyle/>
          <a:p>
            <a:r>
              <a:rPr lang="en-US" b="1" dirty="0">
                <a:solidFill>
                  <a:srgbClr val="002060"/>
                </a:solidFill>
                <a:latin typeface="Arial" panose="020B0604020202020204" pitchFamily="34" charset="0"/>
                <a:cs typeface="Arial" panose="020B0604020202020204" pitchFamily="34" charset="0"/>
              </a:rPr>
              <a:t>Stages of normal grief (E. Kubler-Ross, 1969)</a:t>
            </a:r>
          </a:p>
        </p:txBody>
      </p:sp>
      <p:sp>
        <p:nvSpPr>
          <p:cNvPr id="3" name="Content Placeholder 2">
            <a:extLst>
              <a:ext uri="{FF2B5EF4-FFF2-40B4-BE49-F238E27FC236}">
                <a16:creationId xmlns:a16="http://schemas.microsoft.com/office/drawing/2014/main" id="{98C150C9-A0A5-4737-8115-085500659BB1}"/>
              </a:ext>
            </a:extLst>
          </p:cNvPr>
          <p:cNvSpPr>
            <a:spLocks noGrp="1"/>
          </p:cNvSpPr>
          <p:nvPr>
            <p:ph idx="1"/>
          </p:nvPr>
        </p:nvSpPr>
        <p:spPr>
          <a:xfrm>
            <a:off x="1484310" y="1891553"/>
            <a:ext cx="10018713" cy="4761038"/>
          </a:xfrm>
        </p:spPr>
        <p:txBody>
          <a:bodyPr>
            <a:normAutofit/>
          </a:bodyPr>
          <a:lstStyle/>
          <a:p>
            <a:r>
              <a:rPr lang="en-US" sz="3200" b="1" dirty="0">
                <a:solidFill>
                  <a:srgbClr val="0070C0"/>
                </a:solidFill>
              </a:rPr>
              <a:t>1. Denial</a:t>
            </a:r>
          </a:p>
          <a:p>
            <a:r>
              <a:rPr lang="en-US" sz="3200" b="1" dirty="0">
                <a:solidFill>
                  <a:srgbClr val="0070C0"/>
                </a:solidFill>
              </a:rPr>
              <a:t>2. Anger</a:t>
            </a:r>
          </a:p>
          <a:p>
            <a:r>
              <a:rPr lang="en-US" sz="3200" b="1" dirty="0">
                <a:solidFill>
                  <a:srgbClr val="0070C0"/>
                </a:solidFill>
              </a:rPr>
              <a:t>3. Bargaining</a:t>
            </a:r>
          </a:p>
          <a:p>
            <a:r>
              <a:rPr lang="en-US" sz="3200" b="1" dirty="0">
                <a:solidFill>
                  <a:srgbClr val="0070C0"/>
                </a:solidFill>
              </a:rPr>
              <a:t>4. Sadness/grief/mourning </a:t>
            </a:r>
            <a:r>
              <a:rPr lang="en-US" sz="3200" b="1" dirty="0">
                <a:solidFill>
                  <a:srgbClr val="FF0000"/>
                </a:solidFill>
              </a:rPr>
              <a:t>(incorrectly called	“depression” in Kubler-Ross’s model)</a:t>
            </a:r>
          </a:p>
          <a:p>
            <a:r>
              <a:rPr lang="en-US" sz="3200" b="1" dirty="0">
                <a:solidFill>
                  <a:srgbClr val="0070C0"/>
                </a:solidFill>
              </a:rPr>
              <a:t>5. Acceptance</a:t>
            </a:r>
          </a:p>
          <a:p>
            <a:r>
              <a:rPr lang="en-US" sz="3200" b="1" dirty="0">
                <a:solidFill>
                  <a:srgbClr val="0070C0"/>
                </a:solidFill>
              </a:rPr>
              <a:t>6. Finding meaning </a:t>
            </a:r>
            <a:r>
              <a:rPr lang="en-US" sz="3200" b="1" dirty="0">
                <a:solidFill>
                  <a:srgbClr val="FF0000"/>
                </a:solidFill>
              </a:rPr>
              <a:t>(D. Kessler’s later addition, 2019)</a:t>
            </a:r>
          </a:p>
        </p:txBody>
      </p:sp>
    </p:spTree>
    <p:extLst>
      <p:ext uri="{BB962C8B-B14F-4D97-AF65-F5344CB8AC3E}">
        <p14:creationId xmlns:p14="http://schemas.microsoft.com/office/powerpoint/2010/main" val="1647270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93A5F-DD72-4C1B-B9DB-B832D0374A01}"/>
              </a:ext>
            </a:extLst>
          </p:cNvPr>
          <p:cNvSpPr>
            <a:spLocks noGrp="1"/>
          </p:cNvSpPr>
          <p:nvPr>
            <p:ph type="title"/>
          </p:nvPr>
        </p:nvSpPr>
        <p:spPr>
          <a:xfrm>
            <a:off x="636495" y="1"/>
            <a:ext cx="11313458" cy="1550504"/>
          </a:xfrm>
        </p:spPr>
        <p:txBody>
          <a:bodyPr>
            <a:noAutofit/>
          </a:bodyPr>
          <a:lstStyle/>
          <a:p>
            <a:pPr algn="ctr"/>
            <a:r>
              <a:rPr lang="en-US" sz="2800" b="1" i="0" dirty="0" err="1">
                <a:solidFill>
                  <a:srgbClr val="002060"/>
                </a:solidFill>
                <a:effectLst/>
                <a:latin typeface="Arial" panose="020B0604020202020204" pitchFamily="34" charset="0"/>
                <a:cs typeface="Arial" panose="020B0604020202020204" pitchFamily="34" charset="0"/>
              </a:rPr>
              <a:t>Kernberg</a:t>
            </a:r>
            <a:r>
              <a:rPr lang="en-US" sz="2800" b="1" i="0" dirty="0">
                <a:solidFill>
                  <a:srgbClr val="002060"/>
                </a:solidFill>
                <a:effectLst/>
                <a:latin typeface="Arial" panose="020B0604020202020204" pitchFamily="34" charset="0"/>
                <a:cs typeface="Arial" panose="020B0604020202020204" pitchFamily="34" charset="0"/>
              </a:rPr>
              <a:t>, O. F. (2010). Some observations on the process of mourning. </a:t>
            </a:r>
            <a:r>
              <a:rPr lang="en-US" sz="2800" b="1" i="1" dirty="0">
                <a:solidFill>
                  <a:srgbClr val="002060"/>
                </a:solidFill>
                <a:effectLst/>
                <a:latin typeface="Arial" panose="020B0604020202020204" pitchFamily="34" charset="0"/>
                <a:cs typeface="Arial" panose="020B0604020202020204" pitchFamily="34" charset="0"/>
              </a:rPr>
              <a:t>International Journal of Psychoanalysis, 91</a:t>
            </a:r>
            <a:r>
              <a:rPr lang="en-US" sz="2800" b="1" i="0" dirty="0">
                <a:solidFill>
                  <a:srgbClr val="002060"/>
                </a:solidFill>
                <a:effectLst/>
                <a:latin typeface="Arial" panose="020B0604020202020204" pitchFamily="34" charset="0"/>
                <a:cs typeface="Arial" panose="020B0604020202020204" pitchFamily="34" charset="0"/>
              </a:rPr>
              <a:t>(3), 601-619</a:t>
            </a:r>
            <a:endParaRPr lang="en-US" sz="2800" b="1"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AB7BDEF-A537-4C65-B018-B03669A00425}"/>
              </a:ext>
            </a:extLst>
          </p:cNvPr>
          <p:cNvSpPr>
            <a:spLocks noGrp="1"/>
          </p:cNvSpPr>
          <p:nvPr>
            <p:ph idx="1"/>
          </p:nvPr>
        </p:nvSpPr>
        <p:spPr>
          <a:xfrm>
            <a:off x="896472" y="1656523"/>
            <a:ext cx="10311998" cy="4903304"/>
          </a:xfrm>
        </p:spPr>
        <p:txBody>
          <a:bodyPr>
            <a:normAutofit/>
          </a:bodyPr>
          <a:lstStyle/>
          <a:p>
            <a:pPr marL="0" indent="0">
              <a:buNone/>
            </a:pPr>
            <a:r>
              <a:rPr lang="en-US" b="1" dirty="0">
                <a:solidFill>
                  <a:srgbClr val="0070C0"/>
                </a:solidFill>
                <a:effectLst/>
                <a:ea typeface="Calibri" panose="020F0502020204030204" pitchFamily="34" charset="0"/>
              </a:rPr>
              <a:t>The desires, aspirations and ambitions of the person who has died, particularly the wishes for his or her own life and future, as well as for the life and future of the person who mourns, and for other persons who were central in the love and concern of the lost person, may be experienced by the person in mourning as a mandate, a command, a moral obligation to fulfill the wishes and hopes of the deceased. They become part of the mourner’s superego…preserved as highly personalized relations with the lost object….Beyond atonement, there may be a growing impulse to redeem oneself by means of personal change, constructive action, and striving to be a “better person” in ongoing and new relationships….Reparative processes, in short, expand into spiritual demands. </a:t>
            </a:r>
            <a:endParaRPr lang="en-US" b="1" dirty="0">
              <a:solidFill>
                <a:srgbClr val="0070C0"/>
              </a:solidFill>
            </a:endParaRPr>
          </a:p>
        </p:txBody>
      </p:sp>
    </p:spTree>
    <p:extLst>
      <p:ext uri="{BB962C8B-B14F-4D97-AF65-F5344CB8AC3E}">
        <p14:creationId xmlns:p14="http://schemas.microsoft.com/office/powerpoint/2010/main" val="3518479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CB673-117C-4FAF-8C4C-745E3D023BEE}"/>
              </a:ext>
            </a:extLst>
          </p:cNvPr>
          <p:cNvSpPr>
            <a:spLocks noGrp="1"/>
          </p:cNvSpPr>
          <p:nvPr>
            <p:ph type="title" idx="4294967295"/>
          </p:nvPr>
        </p:nvSpPr>
        <p:spPr>
          <a:xfrm>
            <a:off x="0" y="0"/>
            <a:ext cx="12192000" cy="1099929"/>
          </a:xfrm>
        </p:spPr>
        <p:txBody>
          <a:bodyPr/>
          <a:lstStyle/>
          <a:p>
            <a:pPr algn="ctr"/>
            <a:r>
              <a:rPr lang="en-US" b="1" dirty="0">
                <a:solidFill>
                  <a:srgbClr val="002060"/>
                </a:solidFill>
                <a:latin typeface="Arial" panose="020B0604020202020204" pitchFamily="34" charset="0"/>
                <a:cs typeface="Arial" panose="020B0604020202020204" pitchFamily="34" charset="0"/>
              </a:rPr>
              <a:t>More </a:t>
            </a:r>
            <a:r>
              <a:rPr lang="en-US" b="1" dirty="0" err="1">
                <a:solidFill>
                  <a:srgbClr val="002060"/>
                </a:solidFill>
                <a:latin typeface="Arial" panose="020B0604020202020204" pitchFamily="34" charset="0"/>
                <a:cs typeface="Arial" panose="020B0604020202020204" pitchFamily="34" charset="0"/>
              </a:rPr>
              <a:t>Kernberg</a:t>
            </a:r>
            <a:r>
              <a:rPr lang="en-US" b="1" dirty="0">
                <a:solidFill>
                  <a:srgbClr val="002060"/>
                </a:solidFill>
                <a:latin typeface="Arial" panose="020B0604020202020204" pitchFamily="34" charset="0"/>
                <a:cs typeface="Arial" panose="020B0604020202020204" pitchFamily="34" charset="0"/>
              </a:rPr>
              <a:t> (2010, p. 618):</a:t>
            </a:r>
          </a:p>
        </p:txBody>
      </p:sp>
      <p:sp>
        <p:nvSpPr>
          <p:cNvPr id="7" name="TextBox 6">
            <a:extLst>
              <a:ext uri="{FF2B5EF4-FFF2-40B4-BE49-F238E27FC236}">
                <a16:creationId xmlns:a16="http://schemas.microsoft.com/office/drawing/2014/main" id="{7BED9B80-C262-42EC-9817-7F5312C511CC}"/>
              </a:ext>
            </a:extLst>
          </p:cNvPr>
          <p:cNvSpPr txBox="1"/>
          <p:nvPr/>
        </p:nvSpPr>
        <p:spPr>
          <a:xfrm>
            <a:off x="707627" y="1449554"/>
            <a:ext cx="10189759" cy="5298758"/>
          </a:xfrm>
          <a:prstGeom prst="rect">
            <a:avLst/>
          </a:prstGeom>
          <a:noFill/>
        </p:spPr>
        <p:txBody>
          <a:bodyPr wrap="square">
            <a:spAutoFit/>
          </a:bodyPr>
          <a:lstStyle/>
          <a:p>
            <a:pPr marL="457200" marR="0">
              <a:lnSpc>
                <a:spcPct val="150000"/>
              </a:lnSpc>
              <a:spcBef>
                <a:spcPts val="0"/>
              </a:spcBef>
              <a:spcAft>
                <a:spcPts val="800"/>
              </a:spcAft>
            </a:pPr>
            <a:r>
              <a:rPr lang="en-US" sz="2800" b="1" dirty="0">
                <a:solidFill>
                  <a:srgbClr val="0070C0"/>
                </a:solidFill>
                <a:effectLst/>
                <a:ea typeface="Calibri" panose="020F0502020204030204" pitchFamily="34" charset="0"/>
              </a:rPr>
              <a:t>. . . The capacity to love anew increases with the tolerance and elaboration of mourning as a permanent process.  In fact, the capacity to love again may become enriched by this perennial mourning process, that combines the gratitude for a new relationship with the gratitude for a new opportunity to fulfill the mandate of the lost object.  Normal mourning enhances the capacity for loving.  </a:t>
            </a:r>
          </a:p>
          <a:p>
            <a:pPr marL="457200" marR="0">
              <a:lnSpc>
                <a:spcPct val="150000"/>
              </a:lnSpc>
              <a:spcBef>
                <a:spcPts val="0"/>
              </a:spcBef>
              <a:spcAft>
                <a:spcPts val="800"/>
              </a:spcAft>
            </a:pPr>
            <a:r>
              <a:rPr lang="en-US" sz="2800" b="1" dirty="0">
                <a:ea typeface="Calibri" panose="020F0502020204030204" pitchFamily="34" charset="0"/>
              </a:rPr>
              <a:t>										</a:t>
            </a:r>
            <a:endParaRPr lang="en-US" sz="2800" b="1" dirty="0">
              <a:effectLst/>
              <a:ea typeface="Calibri" panose="020F0502020204030204" pitchFamily="34" charset="0"/>
            </a:endParaRPr>
          </a:p>
        </p:txBody>
      </p:sp>
    </p:spTree>
    <p:extLst>
      <p:ext uri="{BB962C8B-B14F-4D97-AF65-F5344CB8AC3E}">
        <p14:creationId xmlns:p14="http://schemas.microsoft.com/office/powerpoint/2010/main" val="3552166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BA43-24E4-488F-B779-C65D748CAFDD}"/>
              </a:ext>
            </a:extLst>
          </p:cNvPr>
          <p:cNvSpPr>
            <a:spLocks noGrp="1"/>
          </p:cNvSpPr>
          <p:nvPr>
            <p:ph type="title"/>
          </p:nvPr>
        </p:nvSpPr>
        <p:spPr>
          <a:xfrm>
            <a:off x="815789" y="1"/>
            <a:ext cx="10687236" cy="1537252"/>
          </a:xfrm>
        </p:spPr>
        <p:txBody>
          <a:bodyPr/>
          <a:lstStyle/>
          <a:p>
            <a:pPr algn="ctr"/>
            <a:r>
              <a:rPr lang="en-US" b="1" dirty="0">
                <a:solidFill>
                  <a:srgbClr val="002060"/>
                </a:solidFill>
                <a:latin typeface="Arial" panose="020B0604020202020204" pitchFamily="34" charset="0"/>
                <a:cs typeface="Arial" panose="020B0604020202020204" pitchFamily="34" charset="0"/>
              </a:rPr>
              <a:t>Normal grief accomplishes certain vital psychological functions:</a:t>
            </a:r>
          </a:p>
        </p:txBody>
      </p:sp>
      <p:sp>
        <p:nvSpPr>
          <p:cNvPr id="3" name="Content Placeholder 2">
            <a:extLst>
              <a:ext uri="{FF2B5EF4-FFF2-40B4-BE49-F238E27FC236}">
                <a16:creationId xmlns:a16="http://schemas.microsoft.com/office/drawing/2014/main" id="{A606EEF7-963E-4BEC-87AA-776163E494FD}"/>
              </a:ext>
            </a:extLst>
          </p:cNvPr>
          <p:cNvSpPr>
            <a:spLocks noGrp="1"/>
          </p:cNvSpPr>
          <p:nvPr>
            <p:ph idx="1"/>
          </p:nvPr>
        </p:nvSpPr>
        <p:spPr>
          <a:xfrm>
            <a:off x="358219" y="1537253"/>
            <a:ext cx="11528981" cy="5428323"/>
          </a:xfrm>
        </p:spPr>
        <p:txBody>
          <a:bodyPr>
            <a:normAutofit/>
          </a:bodyPr>
          <a:lstStyle/>
          <a:p>
            <a:r>
              <a:rPr lang="en-US" b="1" dirty="0">
                <a:solidFill>
                  <a:srgbClr val="0070C0"/>
                </a:solidFill>
              </a:rPr>
              <a:t>It honors critical attachments;</a:t>
            </a:r>
          </a:p>
          <a:p>
            <a:r>
              <a:rPr lang="en-US" b="1" dirty="0">
                <a:solidFill>
                  <a:srgbClr val="0070C0"/>
                </a:solidFill>
              </a:rPr>
              <a:t>It carries on the values and goals of those who have been lost;</a:t>
            </a:r>
          </a:p>
          <a:p>
            <a:r>
              <a:rPr lang="en-US" b="1" dirty="0">
                <a:solidFill>
                  <a:srgbClr val="0070C0"/>
                </a:solidFill>
              </a:rPr>
              <a:t>It reminds the community of the importance of cherishing the present;</a:t>
            </a:r>
          </a:p>
          <a:p>
            <a:r>
              <a:rPr lang="en-US" b="1" dirty="0">
                <a:solidFill>
                  <a:srgbClr val="0070C0"/>
                </a:solidFill>
              </a:rPr>
              <a:t>It slowly restores vitality to the grief-stricken;</a:t>
            </a:r>
          </a:p>
          <a:p>
            <a:r>
              <a:rPr lang="en-US" b="1" dirty="0">
                <a:solidFill>
                  <a:srgbClr val="0070C0"/>
                </a:solidFill>
              </a:rPr>
              <a:t>It slowly opens up the capacity to develop new attachments;</a:t>
            </a:r>
          </a:p>
          <a:p>
            <a:r>
              <a:rPr lang="en-US" b="1" dirty="0">
                <a:solidFill>
                  <a:srgbClr val="0070C0"/>
                </a:solidFill>
              </a:rPr>
              <a:t>It brings meaning back to one’s life.</a:t>
            </a:r>
          </a:p>
          <a:p>
            <a:pPr marL="0" indent="0">
              <a:buNone/>
            </a:pPr>
            <a:r>
              <a:rPr lang="en-US" b="1" dirty="0">
                <a:solidFill>
                  <a:srgbClr val="FF0000"/>
                </a:solidFill>
              </a:rPr>
              <a:t>	Grief never ends, never reaches “closure.” But it does recede in one’s psychic life, eventually becoming a bittersweet old friend rather than a tormenting attacker.</a:t>
            </a:r>
          </a:p>
          <a:p>
            <a:pPr marL="0" indent="0">
              <a:buNone/>
            </a:pPr>
            <a:r>
              <a:rPr lang="en-US" sz="2000" b="1" dirty="0" err="1">
                <a:latin typeface="Arial" panose="020B0604020202020204" pitchFamily="34" charset="0"/>
                <a:cs typeface="Arial" panose="020B0604020202020204" pitchFamily="34" charset="0"/>
              </a:rPr>
              <a:t>Witztum</a:t>
            </a:r>
            <a:r>
              <a:rPr lang="en-US" sz="2000" b="1" dirty="0">
                <a:latin typeface="Arial" panose="020B0604020202020204" pitchFamily="34" charset="0"/>
                <a:cs typeface="Arial" panose="020B0604020202020204" pitchFamily="34" charset="0"/>
              </a:rPr>
              <a:t>, E., </a:t>
            </a:r>
            <a:r>
              <a:rPr lang="en-US" sz="2000" b="1" dirty="0" err="1">
                <a:latin typeface="Arial" panose="020B0604020202020204" pitchFamily="34" charset="0"/>
                <a:cs typeface="Arial" panose="020B0604020202020204" pitchFamily="34" charset="0"/>
              </a:rPr>
              <a:t>Malkinson</a:t>
            </a:r>
            <a:r>
              <a:rPr lang="en-US" sz="2000" b="1" dirty="0">
                <a:latin typeface="Arial" panose="020B0604020202020204" pitchFamily="34" charset="0"/>
                <a:cs typeface="Arial" panose="020B0604020202020204" pitchFamily="34" charset="0"/>
              </a:rPr>
              <a:t>, R., &amp; Rubin, S. S. (2016). Loss, traumatic bereavement, and mourning culture: The Israel example. In </a:t>
            </a:r>
            <a:r>
              <a:rPr lang="en-US" sz="2000" b="1" i="1" dirty="0">
                <a:latin typeface="Arial" panose="020B0604020202020204" pitchFamily="34" charset="0"/>
                <a:cs typeface="Arial" panose="020B0604020202020204" pitchFamily="34" charset="0"/>
              </a:rPr>
              <a:t>Interdisciplinary handbook of trauma and culture</a:t>
            </a:r>
            <a:r>
              <a:rPr lang="en-US" sz="2000" b="1" dirty="0">
                <a:latin typeface="Arial" panose="020B0604020202020204" pitchFamily="34" charset="0"/>
                <a:cs typeface="Arial" panose="020B0604020202020204" pitchFamily="34" charset="0"/>
              </a:rPr>
              <a:t> (pp. 365-375). Cham: Springer International Publishing.</a:t>
            </a:r>
            <a:endParaRPr lang="en-US"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02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CD410-10FB-BDD0-DC33-388A2EC08A7C}"/>
              </a:ext>
            </a:extLst>
          </p:cNvPr>
          <p:cNvSpPr>
            <a:spLocks noGrp="1"/>
          </p:cNvSpPr>
          <p:nvPr>
            <p:ph type="title"/>
          </p:nvPr>
        </p:nvSpPr>
        <p:spPr/>
        <p:txBody>
          <a:bodyPr/>
          <a:lstStyle/>
          <a:p>
            <a:pPr algn="ctr"/>
            <a:r>
              <a:rPr lang="en-US" b="1" dirty="0">
                <a:solidFill>
                  <a:srgbClr val="002060"/>
                </a:solidFill>
                <a:latin typeface="Arial" panose="020B0604020202020204" pitchFamily="34" charset="0"/>
                <a:cs typeface="Arial" panose="020B0604020202020204" pitchFamily="34" charset="0"/>
              </a:rPr>
              <a:t>Disclaimer</a:t>
            </a:r>
          </a:p>
        </p:txBody>
      </p:sp>
      <p:sp>
        <p:nvSpPr>
          <p:cNvPr id="3" name="Content Placeholder 2">
            <a:extLst>
              <a:ext uri="{FF2B5EF4-FFF2-40B4-BE49-F238E27FC236}">
                <a16:creationId xmlns:a16="http://schemas.microsoft.com/office/drawing/2014/main" id="{1CB0C1B9-B3DB-A9AC-1750-FD13EBAF8342}"/>
              </a:ext>
            </a:extLst>
          </p:cNvPr>
          <p:cNvSpPr>
            <a:spLocks noGrp="1"/>
          </p:cNvSpPr>
          <p:nvPr>
            <p:ph idx="1"/>
          </p:nvPr>
        </p:nvSpPr>
        <p:spPr>
          <a:xfrm>
            <a:off x="1524000" y="1825625"/>
            <a:ext cx="9358184" cy="4351338"/>
          </a:xfrm>
        </p:spPr>
        <p:txBody>
          <a:bodyPr/>
          <a:lstStyle/>
          <a:p>
            <a:pPr marL="0" indent="0">
              <a:buNone/>
            </a:pPr>
            <a:r>
              <a:rPr lang="en-US" b="1" dirty="0">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rPr>
              <a:t>The speaker has no financial interest in any of the material she will be referencing in this talk. Although she will mention the third edition of the </a:t>
            </a:r>
            <a:r>
              <a:rPr lang="en-US" sz="3200" b="1" i="1" dirty="0">
                <a:solidFill>
                  <a:srgbClr val="FF0000"/>
                </a:solidFill>
                <a:latin typeface="Arial" panose="020B0604020202020204" pitchFamily="34" charset="0"/>
                <a:cs typeface="Arial" panose="020B0604020202020204" pitchFamily="34" charset="0"/>
              </a:rPr>
              <a:t>Psychodynamic Diagnostic Manual (PDM-3)</a:t>
            </a:r>
            <a:r>
              <a:rPr lang="en-US" sz="3200" b="1" dirty="0">
                <a:solidFill>
                  <a:srgbClr val="FF0000"/>
                </a:solidFill>
                <a:latin typeface="Arial" panose="020B0604020202020204" pitchFamily="34" charset="0"/>
                <a:cs typeface="Arial" panose="020B0604020202020204" pitchFamily="34" charset="0"/>
              </a:rPr>
              <a:t>, which she co-edited, she does not earn royalties from that publication. All royalties go into a fund for grants that support </a:t>
            </a:r>
            <a:r>
              <a:rPr lang="en-US" sz="3200" b="1" dirty="0" err="1">
                <a:solidFill>
                  <a:srgbClr val="FF0000"/>
                </a:solidFill>
                <a:latin typeface="Arial" panose="020B0604020202020204" pitchFamily="34" charset="0"/>
                <a:cs typeface="Arial" panose="020B0604020202020204" pitchFamily="34" charset="0"/>
              </a:rPr>
              <a:t>psychodynamically</a:t>
            </a:r>
            <a:r>
              <a:rPr lang="en-US" sz="3200" b="1" dirty="0">
                <a:solidFill>
                  <a:srgbClr val="FF0000"/>
                </a:solidFill>
                <a:latin typeface="Arial" panose="020B0604020202020204" pitchFamily="34" charset="0"/>
                <a:cs typeface="Arial" panose="020B0604020202020204" pitchFamily="34" charset="0"/>
              </a:rPr>
              <a:t> oriented research.</a:t>
            </a:r>
          </a:p>
        </p:txBody>
      </p:sp>
    </p:spTree>
    <p:extLst>
      <p:ext uri="{BB962C8B-B14F-4D97-AF65-F5344CB8AC3E}">
        <p14:creationId xmlns:p14="http://schemas.microsoft.com/office/powerpoint/2010/main" val="577371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4CE47-DEDC-4D8F-9792-EA39F615C30D}"/>
              </a:ext>
            </a:extLst>
          </p:cNvPr>
          <p:cNvSpPr>
            <a:spLocks noGrp="1"/>
          </p:cNvSpPr>
          <p:nvPr>
            <p:ph type="title"/>
          </p:nvPr>
        </p:nvSpPr>
        <p:spPr>
          <a:xfrm>
            <a:off x="1484311" y="119271"/>
            <a:ext cx="10018713" cy="1431234"/>
          </a:xfrm>
        </p:spPr>
        <p:txBody>
          <a:bodyPr/>
          <a:lstStyle/>
          <a:p>
            <a:pPr algn="ctr"/>
            <a:r>
              <a:rPr lang="en-US" b="1" dirty="0">
                <a:solidFill>
                  <a:srgbClr val="002060"/>
                </a:solidFill>
                <a:latin typeface="Arial" panose="020B0604020202020204" pitchFamily="34" charset="0"/>
                <a:cs typeface="Arial" panose="020B0604020202020204" pitchFamily="34" charset="0"/>
              </a:rPr>
              <a:t>Parental Loss and Later Creativity</a:t>
            </a:r>
          </a:p>
        </p:txBody>
      </p:sp>
      <p:sp>
        <p:nvSpPr>
          <p:cNvPr id="3" name="Content Placeholder 2">
            <a:extLst>
              <a:ext uri="{FF2B5EF4-FFF2-40B4-BE49-F238E27FC236}">
                <a16:creationId xmlns:a16="http://schemas.microsoft.com/office/drawing/2014/main" id="{F3D6F699-94C4-4F57-909D-61B3222FE995}"/>
              </a:ext>
            </a:extLst>
          </p:cNvPr>
          <p:cNvSpPr>
            <a:spLocks noGrp="1"/>
          </p:cNvSpPr>
          <p:nvPr>
            <p:ph idx="1"/>
          </p:nvPr>
        </p:nvSpPr>
        <p:spPr>
          <a:xfrm>
            <a:off x="2531165" y="2666999"/>
            <a:ext cx="8971858" cy="3124201"/>
          </a:xfrm>
        </p:spPr>
        <p:txBody>
          <a:bodyPr/>
          <a:lstStyle/>
          <a:p>
            <a:pPr marL="0" indent="0">
              <a:buNone/>
            </a:pPr>
            <a:r>
              <a:rPr lang="de-DE" sz="2800" b="1" dirty="0">
                <a:solidFill>
                  <a:srgbClr val="333333"/>
                </a:solidFill>
                <a:effectLst/>
                <a:latin typeface="Arial" panose="020B0604020202020204" pitchFamily="34" charset="0"/>
              </a:rPr>
              <a:t>Eisenstadt, J. M. (1978). Parental loss and genius. </a:t>
            </a:r>
            <a:r>
              <a:rPr lang="de-DE" sz="2800" b="1" i="1" dirty="0">
                <a:solidFill>
                  <a:srgbClr val="333333"/>
                </a:solidFill>
                <a:effectLst/>
                <a:latin typeface="Arial" panose="020B0604020202020204" pitchFamily="34" charset="0"/>
              </a:rPr>
              <a:t>American Psychologist, 33</a:t>
            </a:r>
            <a:r>
              <a:rPr lang="de-DE" sz="2800" b="1" dirty="0">
                <a:solidFill>
                  <a:srgbClr val="333333"/>
                </a:solidFill>
                <a:effectLst/>
                <a:latin typeface="Arial" panose="020B0604020202020204" pitchFamily="34" charset="0"/>
              </a:rPr>
              <a:t>(3), 211–223. </a:t>
            </a:r>
            <a:r>
              <a:rPr lang="de-DE" sz="2800" b="1" u="none" strike="noStrike" dirty="0">
                <a:solidFill>
                  <a:srgbClr val="2C72B7"/>
                </a:solidFill>
                <a:effectLst/>
                <a:latin typeface="Arial" panose="020B0604020202020204" pitchFamily="34" charset="0"/>
                <a:hlinkClick r:id="rId2"/>
              </a:rPr>
              <a:t>https://doi.org/10.1037/0003-066X.33.3.211</a:t>
            </a:r>
            <a:endParaRPr lang="de-DE" sz="2800" b="1" dirty="0">
              <a:solidFill>
                <a:srgbClr val="333333"/>
              </a:solidFill>
              <a:effectLst/>
              <a:latin typeface="Arial" panose="020B0604020202020204" pitchFamily="34" charset="0"/>
            </a:endParaRPr>
          </a:p>
          <a:p>
            <a:pPr marL="0" indent="0">
              <a:buNone/>
            </a:pPr>
            <a:br>
              <a:rPr lang="de-DE" dirty="0"/>
            </a:br>
            <a:endParaRPr lang="en-US" dirty="0"/>
          </a:p>
        </p:txBody>
      </p:sp>
    </p:spTree>
    <p:extLst>
      <p:ext uri="{BB962C8B-B14F-4D97-AF65-F5344CB8AC3E}">
        <p14:creationId xmlns:p14="http://schemas.microsoft.com/office/powerpoint/2010/main" val="327922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07ACA4-D5C3-4F70-95DA-22BC2CD35564}"/>
              </a:ext>
            </a:extLst>
          </p:cNvPr>
          <p:cNvSpPr>
            <a:spLocks noGrp="1"/>
          </p:cNvSpPr>
          <p:nvPr>
            <p:ph type="title"/>
          </p:nvPr>
        </p:nvSpPr>
        <p:spPr>
          <a:xfrm>
            <a:off x="824753" y="0"/>
            <a:ext cx="10678271" cy="1417983"/>
          </a:xfrm>
        </p:spPr>
        <p:txBody>
          <a:bodyPr>
            <a:normAutofit/>
          </a:bodyPr>
          <a:lstStyle/>
          <a:p>
            <a:r>
              <a:rPr lang="en-US" b="1" dirty="0">
                <a:solidFill>
                  <a:srgbClr val="002060"/>
                </a:solidFill>
                <a:latin typeface="Arial" panose="020B0604020202020204" pitchFamily="34" charset="0"/>
                <a:cs typeface="Arial" panose="020B0604020202020204" pitchFamily="34" charset="0"/>
              </a:rPr>
              <a:t>Psychotherapy turns depression and other psychopathology into mourning</a:t>
            </a:r>
          </a:p>
        </p:txBody>
      </p:sp>
      <p:sp>
        <p:nvSpPr>
          <p:cNvPr id="5" name="Content Placeholder 4">
            <a:extLst>
              <a:ext uri="{FF2B5EF4-FFF2-40B4-BE49-F238E27FC236}">
                <a16:creationId xmlns:a16="http://schemas.microsoft.com/office/drawing/2014/main" id="{4F9D0CBC-C963-41E4-A642-A671531113C1}"/>
              </a:ext>
            </a:extLst>
          </p:cNvPr>
          <p:cNvSpPr>
            <a:spLocks noGrp="1"/>
          </p:cNvSpPr>
          <p:nvPr>
            <p:ph idx="1"/>
          </p:nvPr>
        </p:nvSpPr>
        <p:spPr>
          <a:xfrm>
            <a:off x="824754" y="1590261"/>
            <a:ext cx="10910046" cy="5102087"/>
          </a:xfrm>
        </p:spPr>
        <p:txBody>
          <a:bodyPr>
            <a:normAutofit fontScale="92500"/>
          </a:bodyPr>
          <a:lstStyle/>
          <a:p>
            <a:pPr marL="0" indent="0">
              <a:buNone/>
            </a:pPr>
            <a:r>
              <a:rPr lang="en-US" b="1" dirty="0">
                <a:solidFill>
                  <a:srgbClr val="0070C0"/>
                </a:solidFill>
              </a:rPr>
              <a:t>When psychiatrists treat patients with blocked mourning, regardless of diagnosis, symptoms, and prescription of appropriate pharmacotherapy, there is important work to do in freeing up blocked mourning processes in the service of resilience. For example, in addition to prescribing and monitoring a mood stabilizer for patients with onset of bipolar disorder, part of our work is creating a safe space to face losses associated with the onset of the disorder in the service of helping our patients mourn them and move on. Reshaping one’s identity to accept the need for medication, the presence of a potentially chronic and disabling condition, the potential need to surrender or adjust fantasies about the future, and coming to grips with side effects of our imperfect drugs and with the self-stigma of viewing oneself as damaged are often important components of work with patients with bipolar and other disorders as they struggle to adapt to losses and search for their own pathway to recovery and resilience.</a:t>
            </a:r>
            <a:r>
              <a:rPr lang="en-US" b="1" dirty="0"/>
              <a:t> – Eric </a:t>
            </a:r>
            <a:r>
              <a:rPr lang="en-US" b="1" dirty="0" err="1"/>
              <a:t>Plakun</a:t>
            </a:r>
            <a:r>
              <a:rPr lang="en-US" b="1" dirty="0"/>
              <a:t>, Psychiatric Times, July 2020</a:t>
            </a:r>
          </a:p>
        </p:txBody>
      </p:sp>
    </p:spTree>
    <p:extLst>
      <p:ext uri="{BB962C8B-B14F-4D97-AF65-F5344CB8AC3E}">
        <p14:creationId xmlns:p14="http://schemas.microsoft.com/office/powerpoint/2010/main" val="530906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4572E4-3CCB-40EF-835E-77710FFD6D92}"/>
              </a:ext>
            </a:extLst>
          </p:cNvPr>
          <p:cNvSpPr>
            <a:spLocks noGrp="1"/>
          </p:cNvSpPr>
          <p:nvPr>
            <p:ph type="title"/>
          </p:nvPr>
        </p:nvSpPr>
        <p:spPr>
          <a:xfrm>
            <a:off x="806825" y="0"/>
            <a:ext cx="10696200" cy="1389529"/>
          </a:xfrm>
        </p:spPr>
        <p:txBody>
          <a:bodyPr>
            <a:normAutofit fontScale="90000"/>
          </a:bodyPr>
          <a:lstStyle/>
          <a:p>
            <a:pPr algn="ctr"/>
            <a:r>
              <a:rPr lang="en-US" b="1" dirty="0">
                <a:solidFill>
                  <a:srgbClr val="002060"/>
                </a:solidFill>
                <a:latin typeface="Arial" panose="020B0604020202020204" pitchFamily="34" charset="0"/>
                <a:cs typeface="Arial" panose="020B0604020202020204" pitchFamily="34" charset="0"/>
              </a:rPr>
              <a:t>Reactive and Anticipatory Grief:</a:t>
            </a:r>
            <a:br>
              <a:rPr lang="en-US" b="1" dirty="0">
                <a:solidFill>
                  <a:srgbClr val="002060"/>
                </a:solidFill>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Needs of Patients with Terminal Illnesses</a:t>
            </a:r>
          </a:p>
        </p:txBody>
      </p:sp>
      <p:sp>
        <p:nvSpPr>
          <p:cNvPr id="5" name="Content Placeholder 4">
            <a:extLst>
              <a:ext uri="{FF2B5EF4-FFF2-40B4-BE49-F238E27FC236}">
                <a16:creationId xmlns:a16="http://schemas.microsoft.com/office/drawing/2014/main" id="{6FE35BC1-A888-4FE6-AE8C-66AC5AF37FB9}"/>
              </a:ext>
            </a:extLst>
          </p:cNvPr>
          <p:cNvSpPr>
            <a:spLocks noGrp="1"/>
          </p:cNvSpPr>
          <p:nvPr>
            <p:ph idx="1"/>
          </p:nvPr>
        </p:nvSpPr>
        <p:spPr>
          <a:xfrm>
            <a:off x="688976" y="1667435"/>
            <a:ext cx="10814047" cy="5475488"/>
          </a:xfrm>
        </p:spPr>
        <p:txBody>
          <a:bodyPr>
            <a:normAutofit/>
          </a:bodyPr>
          <a:lstStyle/>
          <a:p>
            <a:pPr marL="457200" marR="0">
              <a:lnSpc>
                <a:spcPct val="110000"/>
              </a:lnSpc>
              <a:spcBef>
                <a:spcPts val="0"/>
              </a:spcBef>
              <a:spcAft>
                <a:spcPts val="800"/>
              </a:spcAft>
            </a:pPr>
            <a:r>
              <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 witness to their suffering who does not patronize or infantilize them.</a:t>
            </a:r>
          </a:p>
          <a:p>
            <a:pPr marL="457200" marR="0">
              <a:lnSpc>
                <a:spcPct val="110000"/>
              </a:lnSpc>
              <a:spcBef>
                <a:spcPts val="0"/>
              </a:spcBef>
              <a:spcAft>
                <a:spcPts val="800"/>
              </a:spcAft>
            </a:pPr>
            <a:r>
              <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 caring person who does not necessarily become a cheerleader for the patient’s capacity to </a:t>
            </a:r>
            <a:r>
              <a:rPr lang="en-US" sz="2000" b="1" i="1" dirty="0">
                <a:solidFill>
                  <a:srgbClr val="0070C0"/>
                </a:solidFill>
                <a:effectLst/>
                <a:latin typeface="Arial" panose="020B0604020202020204" pitchFamily="34" charset="0"/>
                <a:ea typeface="Calibri" panose="020F0502020204030204" pitchFamily="34" charset="0"/>
                <a:cs typeface="Arial" panose="020B0604020202020204" pitchFamily="34" charset="0"/>
              </a:rPr>
              <a:t>cure</a:t>
            </a:r>
            <a:r>
              <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the illness if only the patient has the right attitude, eats the most nutritious foods, takes the right supplements, or gets the best medical treatment. </a:t>
            </a:r>
          </a:p>
          <a:p>
            <a:pPr marL="457200" marR="0">
              <a:lnSpc>
                <a:spcPct val="110000"/>
              </a:lnSpc>
              <a:spcBef>
                <a:spcPts val="0"/>
              </a:spcBef>
              <a:spcAft>
                <a:spcPts val="800"/>
              </a:spcAft>
            </a:pPr>
            <a:r>
              <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 listener who is comfortable with people’s anger about being afflicted with a cruel disease, who can help the patient not to take that anger out on friends, relatives, and health professionals. </a:t>
            </a:r>
          </a:p>
          <a:p>
            <a:pPr marL="457200" marR="0">
              <a:lnSpc>
                <a:spcPct val="110000"/>
              </a:lnSpc>
              <a:spcBef>
                <a:spcPts val="0"/>
              </a:spcBef>
              <a:spcAft>
                <a:spcPts val="800"/>
              </a:spcAft>
            </a:pPr>
            <a:r>
              <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 companion who is comfortable with grief, who knows how to let the mourning process do its emotional work. </a:t>
            </a:r>
          </a:p>
          <a:p>
            <a:pPr marL="457200" marR="0">
              <a:lnSpc>
                <a:spcPct val="110000"/>
              </a:lnSpc>
              <a:spcBef>
                <a:spcPts val="0"/>
              </a:spcBef>
              <a:spcAft>
                <a:spcPts val="800"/>
              </a:spcAft>
            </a:pPr>
            <a:r>
              <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 collaborator in facing practical challenges: personal decisions about care and about coping with limitations that one’s situation may impose on future activities. </a:t>
            </a:r>
          </a:p>
          <a:p>
            <a:pPr marL="457200" marR="0">
              <a:lnSpc>
                <a:spcPct val="110000"/>
              </a:lnSpc>
              <a:spcBef>
                <a:spcPts val="0"/>
              </a:spcBef>
              <a:spcAft>
                <a:spcPts val="800"/>
              </a:spcAft>
            </a:pPr>
            <a:r>
              <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A professional who can listen and talk respectfully about spiritual issues that matter to the patient.</a:t>
            </a:r>
            <a:endParaRPr lang="en-US" sz="2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90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tle: Truth and Repair: How Trauma Survivors Envision Justice, Author: Judith Lewis Herman MD">
            <a:hlinkClick r:id="rId2" tooltip="Truth and Repair: How Trauma Survivors Envision Justice"/>
            <a:extLst>
              <a:ext uri="{FF2B5EF4-FFF2-40B4-BE49-F238E27FC236}">
                <a16:creationId xmlns:a16="http://schemas.microsoft.com/office/drawing/2014/main" id="{7A3BC904-FF56-0D7A-4383-420F8C1FF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518" y="544886"/>
            <a:ext cx="3657600" cy="552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229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F7662-8E4F-4F8A-A384-C1E0F1CE6236}"/>
              </a:ext>
            </a:extLst>
          </p:cNvPr>
          <p:cNvSpPr>
            <a:spLocks noGrp="1"/>
          </p:cNvSpPr>
          <p:nvPr>
            <p:ph type="title"/>
          </p:nvPr>
        </p:nvSpPr>
        <p:spPr/>
        <p:txBody>
          <a:bodyPr/>
          <a:lstStyle/>
          <a:p>
            <a:r>
              <a:rPr lang="en-US" dirty="0">
                <a:solidFill>
                  <a:srgbClr val="002060"/>
                </a:solidFill>
                <a:latin typeface="Arial" panose="020B0604020202020204" pitchFamily="34" charset="0"/>
                <a:cs typeface="Arial" panose="020B0604020202020204" pitchFamily="34" charset="0"/>
              </a:rPr>
              <a:t>Psychotherapy outcomes vary according to</a:t>
            </a:r>
          </a:p>
        </p:txBody>
      </p:sp>
      <p:sp>
        <p:nvSpPr>
          <p:cNvPr id="3" name="Content Placeholder 2">
            <a:extLst>
              <a:ext uri="{FF2B5EF4-FFF2-40B4-BE49-F238E27FC236}">
                <a16:creationId xmlns:a16="http://schemas.microsoft.com/office/drawing/2014/main" id="{253691EC-CAD3-41DF-BE32-46978A69AAE5}"/>
              </a:ext>
            </a:extLst>
          </p:cNvPr>
          <p:cNvSpPr>
            <a:spLocks noGrp="1"/>
          </p:cNvSpPr>
          <p:nvPr>
            <p:ph sz="quarter" idx="14"/>
          </p:nvPr>
        </p:nvSpPr>
        <p:spPr>
          <a:xfrm>
            <a:off x="609600" y="1928038"/>
            <a:ext cx="10972800" cy="4195269"/>
          </a:xfrm>
        </p:spPr>
        <p:txBody>
          <a:bodyPr/>
          <a:lstStyle/>
          <a:p>
            <a:pPr algn="ctr"/>
            <a:r>
              <a:rPr lang="en-US" sz="3200" b="1" dirty="0">
                <a:solidFill>
                  <a:srgbClr val="FF0000"/>
                </a:solidFill>
              </a:rPr>
              <a:t>1. Personality factors (in both client and therapist)</a:t>
            </a:r>
          </a:p>
          <a:p>
            <a:pPr marL="0" indent="0" algn="ctr">
              <a:buNone/>
            </a:pPr>
            <a:endParaRPr lang="en-US" sz="3200" b="1" dirty="0">
              <a:solidFill>
                <a:srgbClr val="FF0000"/>
              </a:solidFill>
            </a:endParaRPr>
          </a:p>
          <a:p>
            <a:pPr algn="ctr"/>
            <a:r>
              <a:rPr lang="en-US" sz="3200" b="1" dirty="0">
                <a:solidFill>
                  <a:srgbClr val="FF0000"/>
                </a:solidFill>
              </a:rPr>
              <a:t>2. Relationship factors (the “fit” between the two)</a:t>
            </a:r>
          </a:p>
        </p:txBody>
      </p:sp>
      <p:sp>
        <p:nvSpPr>
          <p:cNvPr id="4" name="Text Placeholder 3">
            <a:extLst>
              <a:ext uri="{FF2B5EF4-FFF2-40B4-BE49-F238E27FC236}">
                <a16:creationId xmlns:a16="http://schemas.microsoft.com/office/drawing/2014/main" id="{B73968DA-1C0C-4152-A31D-511ABBDF0294}"/>
              </a:ext>
            </a:extLst>
          </p:cNvPr>
          <p:cNvSpPr>
            <a:spLocks noGrp="1"/>
          </p:cNvSpPr>
          <p:nvPr>
            <p:ph type="body" sz="quarter" idx="13"/>
          </p:nvPr>
        </p:nvSpPr>
        <p:spPr>
          <a:xfrm>
            <a:off x="490330" y="4191000"/>
            <a:ext cx="11579750" cy="2412227"/>
          </a:xfrm>
        </p:spPr>
        <p:txBody>
          <a:bodyPr>
            <a:normAutofit fontScale="92500" lnSpcReduction="10000"/>
          </a:bodyPr>
          <a:lstStyle/>
          <a:p>
            <a:r>
              <a:rPr lang="en-US" sz="2000" dirty="0">
                <a:ln w="0"/>
                <a:solidFill>
                  <a:schemeClr val="accent1">
                    <a:lumMod val="75000"/>
                  </a:schemeClr>
                </a:solidFill>
                <a:effectLst>
                  <a:outerShdw blurRad="38100" dist="25400" dir="5400000" algn="ctr" rotWithShape="0">
                    <a:srgbClr val="6E747A">
                      <a:alpha val="43000"/>
                    </a:srgbClr>
                  </a:outerShdw>
                </a:effectLst>
                <a:hlinkClick r:id="rId2">
                  <a:extLst>
                    <a:ext uri="{A12FA001-AC4F-418D-AE19-62706E023703}">
                      <ahyp:hlinkClr xmlns:ahyp="http://schemas.microsoft.com/office/drawing/2018/hyperlinkcolor" val="tx"/>
                    </a:ext>
                  </a:extLst>
                </a:hlinkClick>
              </a:rPr>
              <a:t>www.apa.org/about/policy/resolution-psychotherapy.aspx</a:t>
            </a:r>
            <a:endParaRPr lang="en-US" sz="2000" dirty="0">
              <a:ln w="0"/>
              <a:solidFill>
                <a:schemeClr val="accent1">
                  <a:lumMod val="75000"/>
                </a:schemeClr>
              </a:solidFill>
              <a:effectLst>
                <a:outerShdw blurRad="38100" dist="25400" dir="5400000" algn="ctr" rotWithShape="0">
                  <a:srgbClr val="6E747A">
                    <a:alpha val="43000"/>
                  </a:srgbClr>
                </a:outerShdw>
              </a:effectLst>
            </a:endParaRPr>
          </a:p>
          <a:p>
            <a:endParaRPr lang="en-US" dirty="0"/>
          </a:p>
          <a:p>
            <a:r>
              <a:rPr lang="en-US" dirty="0"/>
              <a:t>Norcross, J. C. (2011). </a:t>
            </a:r>
            <a:r>
              <a:rPr lang="en-US" i="1" dirty="0"/>
              <a:t>Psychotherapy relationships that work: Evidence-based responsiveness</a:t>
            </a:r>
            <a:r>
              <a:rPr lang="en-US" dirty="0"/>
              <a:t>. New York: Oxford.</a:t>
            </a:r>
          </a:p>
          <a:p>
            <a:r>
              <a:rPr lang="en-US" dirty="0"/>
              <a:t>Wachtel, P. (2010). Beyond “ESTs”: Problematic assumptions in the pursuit of evidence-based practice. </a:t>
            </a:r>
            <a:r>
              <a:rPr lang="en-US" i="1" dirty="0"/>
              <a:t>Psychoanalytic Psychology, 27(3)</a:t>
            </a:r>
            <a:r>
              <a:rPr lang="en-US" dirty="0"/>
              <a:t>, 252-272.</a:t>
            </a:r>
          </a:p>
          <a:p>
            <a:r>
              <a:rPr lang="en-US" i="0" dirty="0">
                <a:solidFill>
                  <a:srgbClr val="222222"/>
                </a:solidFill>
                <a:effectLst/>
                <a:latin typeface="Arial" panose="020B0604020202020204" pitchFamily="34" charset="0"/>
              </a:rPr>
              <a:t>Norcross, J. C., &amp; </a:t>
            </a:r>
            <a:r>
              <a:rPr lang="en-US" i="0" dirty="0" err="1">
                <a:solidFill>
                  <a:srgbClr val="222222"/>
                </a:solidFill>
                <a:effectLst/>
                <a:latin typeface="Arial" panose="020B0604020202020204" pitchFamily="34" charset="0"/>
              </a:rPr>
              <a:t>Wampold</a:t>
            </a:r>
            <a:r>
              <a:rPr lang="en-US" i="0" dirty="0">
                <a:solidFill>
                  <a:srgbClr val="222222"/>
                </a:solidFill>
                <a:effectLst/>
                <a:latin typeface="Arial" panose="020B0604020202020204" pitchFamily="34" charset="0"/>
              </a:rPr>
              <a:t>, B. E. (2018). A new therapy for each patient: Evidence‐based relationships and responsiveness. </a:t>
            </a:r>
            <a:r>
              <a:rPr lang="en-US" i="1" dirty="0">
                <a:solidFill>
                  <a:srgbClr val="222222"/>
                </a:solidFill>
                <a:effectLst/>
                <a:latin typeface="Arial" panose="020B0604020202020204" pitchFamily="34" charset="0"/>
              </a:rPr>
              <a:t>Journal of Clinical Psychology</a:t>
            </a:r>
            <a:r>
              <a:rPr lang="en-US" i="0" dirty="0">
                <a:solidFill>
                  <a:srgbClr val="222222"/>
                </a:solidFill>
                <a:effectLst/>
                <a:latin typeface="Arial" panose="020B0604020202020204" pitchFamily="34" charset="0"/>
              </a:rPr>
              <a:t>, </a:t>
            </a:r>
            <a:r>
              <a:rPr lang="en-US" i="1" dirty="0">
                <a:solidFill>
                  <a:srgbClr val="222222"/>
                </a:solidFill>
                <a:effectLst/>
                <a:latin typeface="Arial" panose="020B0604020202020204" pitchFamily="34" charset="0"/>
              </a:rPr>
              <a:t>74</a:t>
            </a:r>
            <a:r>
              <a:rPr lang="en-US" i="0" dirty="0">
                <a:solidFill>
                  <a:srgbClr val="222222"/>
                </a:solidFill>
                <a:effectLst/>
                <a:latin typeface="Arial" panose="020B0604020202020204" pitchFamily="34" charset="0"/>
              </a:rPr>
              <a:t>(11), 1889-1906.</a:t>
            </a:r>
          </a:p>
          <a:p>
            <a:r>
              <a:rPr lang="en-US" i="0" dirty="0" err="1">
                <a:solidFill>
                  <a:srgbClr val="222222"/>
                </a:solidFill>
                <a:effectLst/>
                <a:latin typeface="Arial" panose="020B0604020202020204" pitchFamily="34" charset="0"/>
              </a:rPr>
              <a:t>Wampold</a:t>
            </a:r>
            <a:r>
              <a:rPr lang="en-US" i="0" dirty="0">
                <a:solidFill>
                  <a:srgbClr val="222222"/>
                </a:solidFill>
                <a:effectLst/>
                <a:latin typeface="Arial" panose="020B0604020202020204" pitchFamily="34" charset="0"/>
              </a:rPr>
              <a:t>, B. E., &amp; </a:t>
            </a:r>
            <a:r>
              <a:rPr lang="en-US" i="0" dirty="0" err="1">
                <a:solidFill>
                  <a:srgbClr val="222222"/>
                </a:solidFill>
                <a:effectLst/>
                <a:latin typeface="Arial" panose="020B0604020202020204" pitchFamily="34" charset="0"/>
              </a:rPr>
              <a:t>Flückiger</a:t>
            </a:r>
            <a:r>
              <a:rPr lang="en-US" i="0" dirty="0">
                <a:solidFill>
                  <a:srgbClr val="222222"/>
                </a:solidFill>
                <a:effectLst/>
                <a:latin typeface="Arial" panose="020B0604020202020204" pitchFamily="34" charset="0"/>
              </a:rPr>
              <a:t>, C. (2023). The alliance in mental health care: conceptualization, evidence and clinical applications. </a:t>
            </a:r>
            <a:r>
              <a:rPr lang="en-US" i="1" dirty="0">
                <a:solidFill>
                  <a:srgbClr val="222222"/>
                </a:solidFill>
                <a:effectLst/>
                <a:latin typeface="Arial" panose="020B0604020202020204" pitchFamily="34" charset="0"/>
              </a:rPr>
              <a:t>World Psychiatry</a:t>
            </a:r>
            <a:r>
              <a:rPr lang="en-US" i="0" dirty="0">
                <a:solidFill>
                  <a:srgbClr val="222222"/>
                </a:solidFill>
                <a:effectLst/>
                <a:latin typeface="Arial" panose="020B0604020202020204" pitchFamily="34" charset="0"/>
              </a:rPr>
              <a:t>, </a:t>
            </a:r>
            <a:r>
              <a:rPr lang="en-US" i="1" dirty="0">
                <a:solidFill>
                  <a:srgbClr val="222222"/>
                </a:solidFill>
                <a:effectLst/>
                <a:latin typeface="Arial" panose="020B0604020202020204" pitchFamily="34" charset="0"/>
              </a:rPr>
              <a:t>22</a:t>
            </a:r>
            <a:r>
              <a:rPr lang="en-US" i="0" dirty="0">
                <a:solidFill>
                  <a:srgbClr val="222222"/>
                </a:solidFill>
                <a:effectLst/>
                <a:latin typeface="Arial" panose="020B0604020202020204" pitchFamily="34" charset="0"/>
              </a:rPr>
              <a:t>(1), 25-41.</a:t>
            </a:r>
            <a:endParaRPr lang="en-US" dirty="0"/>
          </a:p>
        </p:txBody>
      </p:sp>
    </p:spTree>
    <p:extLst>
      <p:ext uri="{BB962C8B-B14F-4D97-AF65-F5344CB8AC3E}">
        <p14:creationId xmlns:p14="http://schemas.microsoft.com/office/powerpoint/2010/main" val="14458311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EF52D-7320-808F-8387-B5010C04C4B7}"/>
              </a:ext>
            </a:extLst>
          </p:cNvPr>
          <p:cNvSpPr>
            <a:spLocks noGrp="1"/>
          </p:cNvSpPr>
          <p:nvPr>
            <p:ph type="title"/>
          </p:nvPr>
        </p:nvSpPr>
        <p:spPr>
          <a:xfrm>
            <a:off x="609600" y="168813"/>
            <a:ext cx="11582400" cy="989798"/>
          </a:xfrm>
        </p:spPr>
        <p:txBody>
          <a:bodyPr>
            <a:normAutofit/>
          </a:bodyPr>
          <a:lstStyle/>
          <a:p>
            <a:r>
              <a:rPr lang="en-US" sz="3200" dirty="0">
                <a:solidFill>
                  <a:srgbClr val="002060"/>
                </a:solidFill>
                <a:latin typeface="+mn-lt"/>
              </a:rPr>
              <a:t>Therapist qualities that correlate with </a:t>
            </a:r>
            <a:br>
              <a:rPr lang="en-US" sz="3200" dirty="0">
                <a:solidFill>
                  <a:srgbClr val="002060"/>
                </a:solidFill>
                <a:latin typeface="+mn-lt"/>
              </a:rPr>
            </a:br>
            <a:r>
              <a:rPr lang="en-US" sz="3200" dirty="0">
                <a:solidFill>
                  <a:srgbClr val="002060"/>
                </a:solidFill>
                <a:latin typeface="+mn-lt"/>
              </a:rPr>
              <a:t>patient improvement and satisfaction:</a:t>
            </a:r>
          </a:p>
        </p:txBody>
      </p:sp>
      <p:sp>
        <p:nvSpPr>
          <p:cNvPr id="3" name="Content Placeholder 2">
            <a:extLst>
              <a:ext uri="{FF2B5EF4-FFF2-40B4-BE49-F238E27FC236}">
                <a16:creationId xmlns:a16="http://schemas.microsoft.com/office/drawing/2014/main" id="{DD49A1CA-41FE-F691-CFC3-B7F10701BD6C}"/>
              </a:ext>
            </a:extLst>
          </p:cNvPr>
          <p:cNvSpPr>
            <a:spLocks noGrp="1"/>
          </p:cNvSpPr>
          <p:nvPr>
            <p:ph sz="quarter" idx="14"/>
          </p:nvPr>
        </p:nvSpPr>
        <p:spPr>
          <a:xfrm>
            <a:off x="4557932" y="1406769"/>
            <a:ext cx="4262511" cy="4178105"/>
          </a:xfrm>
        </p:spPr>
        <p:txBody>
          <a:bodyPr/>
          <a:lstStyle/>
          <a:p>
            <a:r>
              <a:rPr lang="en-US" b="1" dirty="0">
                <a:solidFill>
                  <a:srgbClr val="FF0000"/>
                </a:solidFill>
              </a:rPr>
              <a:t>Accurate empathy</a:t>
            </a:r>
          </a:p>
          <a:p>
            <a:r>
              <a:rPr lang="en-US" b="1" dirty="0">
                <a:solidFill>
                  <a:srgbClr val="FF0000"/>
                </a:solidFill>
              </a:rPr>
              <a:t>Acceptance</a:t>
            </a:r>
          </a:p>
          <a:p>
            <a:r>
              <a:rPr lang="en-US" b="1" dirty="0">
                <a:solidFill>
                  <a:srgbClr val="FF0000"/>
                </a:solidFill>
              </a:rPr>
              <a:t>Positive regard</a:t>
            </a:r>
          </a:p>
          <a:p>
            <a:r>
              <a:rPr lang="en-US" b="1" dirty="0">
                <a:solidFill>
                  <a:srgbClr val="FF0000"/>
                </a:solidFill>
              </a:rPr>
              <a:t>Genuineness</a:t>
            </a:r>
          </a:p>
          <a:p>
            <a:r>
              <a:rPr lang="en-US" b="1" dirty="0">
                <a:solidFill>
                  <a:srgbClr val="FF0000"/>
                </a:solidFill>
              </a:rPr>
              <a:t>Focus</a:t>
            </a:r>
          </a:p>
          <a:p>
            <a:r>
              <a:rPr lang="en-US" b="1" dirty="0">
                <a:solidFill>
                  <a:srgbClr val="FF0000"/>
                </a:solidFill>
              </a:rPr>
              <a:t>Hope and Expectation</a:t>
            </a:r>
          </a:p>
          <a:p>
            <a:r>
              <a:rPr lang="en-US" b="1" dirty="0">
                <a:solidFill>
                  <a:srgbClr val="FF0000"/>
                </a:solidFill>
              </a:rPr>
              <a:t>Emotional evocation</a:t>
            </a:r>
          </a:p>
          <a:p>
            <a:r>
              <a:rPr lang="en-US" b="1" dirty="0">
                <a:solidFill>
                  <a:srgbClr val="FF0000"/>
                </a:solidFill>
              </a:rPr>
              <a:t>Offering of information</a:t>
            </a:r>
          </a:p>
        </p:txBody>
      </p:sp>
      <p:sp>
        <p:nvSpPr>
          <p:cNvPr id="4" name="Text Placeholder 3">
            <a:extLst>
              <a:ext uri="{FF2B5EF4-FFF2-40B4-BE49-F238E27FC236}">
                <a16:creationId xmlns:a16="http://schemas.microsoft.com/office/drawing/2014/main" id="{0C8E6F48-9BA5-187E-BF8F-6D9F38357A41}"/>
              </a:ext>
            </a:extLst>
          </p:cNvPr>
          <p:cNvSpPr>
            <a:spLocks noGrp="1"/>
          </p:cNvSpPr>
          <p:nvPr>
            <p:ph type="body" sz="quarter" idx="13"/>
          </p:nvPr>
        </p:nvSpPr>
        <p:spPr>
          <a:xfrm>
            <a:off x="1294228" y="6123307"/>
            <a:ext cx="10897772" cy="712393"/>
          </a:xfrm>
        </p:spPr>
        <p:txBody>
          <a:bodyPr>
            <a:noAutofit/>
          </a:bodyPr>
          <a:lstStyle/>
          <a:p>
            <a:r>
              <a:rPr lang="en-US" sz="2000" dirty="0">
                <a:latin typeface="+mn-lt"/>
              </a:rPr>
              <a:t>Miller, W. R., &amp; Moyers, T. B. (2021). </a:t>
            </a:r>
            <a:r>
              <a:rPr lang="en-US" sz="2000" i="1" dirty="0">
                <a:latin typeface="+mn-lt"/>
              </a:rPr>
              <a:t>Effective psychotherapists: Clinical skills that improve patient outcomes</a:t>
            </a:r>
            <a:r>
              <a:rPr lang="en-US" sz="2000" dirty="0">
                <a:latin typeface="+mn-lt"/>
              </a:rPr>
              <a:t>. New York: Guilford.</a:t>
            </a:r>
            <a:endParaRPr lang="en-US" sz="2000" dirty="0"/>
          </a:p>
        </p:txBody>
      </p:sp>
    </p:spTree>
    <p:extLst>
      <p:ext uri="{BB962C8B-B14F-4D97-AF65-F5344CB8AC3E}">
        <p14:creationId xmlns:p14="http://schemas.microsoft.com/office/powerpoint/2010/main" val="23584974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1AD6BD-F222-42BB-84A7-FBEC39147E2C}"/>
              </a:ext>
            </a:extLst>
          </p:cNvPr>
          <p:cNvSpPr>
            <a:spLocks noGrp="1"/>
          </p:cNvSpPr>
          <p:nvPr>
            <p:ph type="title"/>
          </p:nvPr>
        </p:nvSpPr>
        <p:spPr>
          <a:xfrm>
            <a:off x="463826" y="347959"/>
            <a:ext cx="11277600" cy="1069680"/>
          </a:xfrm>
        </p:spPr>
        <p:txBody>
          <a:bodyPr>
            <a:normAutofit fontScale="90000"/>
          </a:bodyPr>
          <a:lstStyle/>
          <a:p>
            <a:r>
              <a:rPr lang="en-US" dirty="0">
                <a:solidFill>
                  <a:srgbClr val="002060"/>
                </a:solidFill>
                <a:latin typeface="Arial" panose="020B0604020202020204" pitchFamily="34" charset="0"/>
                <a:cs typeface="Arial" panose="020B0604020202020204" pitchFamily="34" charset="0"/>
              </a:rPr>
              <a:t>Given the extensive empirical work attesting to the importance of personality and relationship,</a:t>
            </a:r>
          </a:p>
        </p:txBody>
      </p:sp>
      <p:sp>
        <p:nvSpPr>
          <p:cNvPr id="6" name="Content Placeholder 5">
            <a:extLst>
              <a:ext uri="{FF2B5EF4-FFF2-40B4-BE49-F238E27FC236}">
                <a16:creationId xmlns:a16="http://schemas.microsoft.com/office/drawing/2014/main" id="{E2A15E88-14F3-43FC-B193-8CC944211BD1}"/>
              </a:ext>
            </a:extLst>
          </p:cNvPr>
          <p:cNvSpPr>
            <a:spLocks noGrp="1"/>
          </p:cNvSpPr>
          <p:nvPr>
            <p:ph sz="quarter" idx="14"/>
          </p:nvPr>
        </p:nvSpPr>
        <p:spPr>
          <a:xfrm>
            <a:off x="609600" y="1928038"/>
            <a:ext cx="10972800" cy="4195269"/>
          </a:xfrm>
        </p:spPr>
        <p:txBody>
          <a:bodyPr>
            <a:normAutofit/>
          </a:bodyPr>
          <a:lstStyle/>
          <a:p>
            <a:r>
              <a:rPr lang="en-US" b="1" dirty="0">
                <a:solidFill>
                  <a:srgbClr val="FF0000"/>
                </a:solidFill>
              </a:rPr>
              <a:t>Why do we tend to study specific techniques as applied to specific DSM diagnostic categories and conclude that this is the only relevant evidence base for psychotherapy?</a:t>
            </a:r>
          </a:p>
          <a:p>
            <a:r>
              <a:rPr lang="en-US" b="1" dirty="0">
                <a:solidFill>
                  <a:srgbClr val="FF0000"/>
                </a:solidFill>
              </a:rPr>
              <a:t>Why do we not consider research on individual differences and the relationships they tend to influence as equally valuable empirical evidence, equally pertinent to decisions about psychotherapy?</a:t>
            </a:r>
          </a:p>
          <a:p>
            <a:r>
              <a:rPr lang="en-US" b="1" dirty="0">
                <a:solidFill>
                  <a:srgbClr val="FF0000"/>
                </a:solidFill>
              </a:rPr>
              <a:t>This presentation integrates 10 different, intersecting perspectives on individual differences, all of which have been investigated empirically.</a:t>
            </a:r>
          </a:p>
        </p:txBody>
      </p:sp>
      <p:sp>
        <p:nvSpPr>
          <p:cNvPr id="5" name="Text Placeholder 4">
            <a:extLst>
              <a:ext uri="{FF2B5EF4-FFF2-40B4-BE49-F238E27FC236}">
                <a16:creationId xmlns:a16="http://schemas.microsoft.com/office/drawing/2014/main" id="{C895DC9F-A5FD-4670-9F46-3795123C7229}"/>
              </a:ext>
            </a:extLst>
          </p:cNvPr>
          <p:cNvSpPr>
            <a:spLocks noGrp="1"/>
          </p:cNvSpPr>
          <p:nvPr>
            <p:ph type="body" sz="quarter" idx="13"/>
          </p:nvPr>
        </p:nvSpPr>
        <p:spPr>
          <a:xfrm>
            <a:off x="609600" y="5420139"/>
            <a:ext cx="11582400" cy="1415562"/>
          </a:xfrm>
        </p:spPr>
        <p:txBody>
          <a:bodyPr>
            <a:normAutofit/>
          </a:bodyPr>
          <a:lstStyle/>
          <a:p>
            <a:r>
              <a:rPr lang="en-US" dirty="0"/>
              <a:t>Norcross, J. C., &amp; </a:t>
            </a:r>
            <a:r>
              <a:rPr lang="en-US" dirty="0" err="1"/>
              <a:t>Wampold</a:t>
            </a:r>
            <a:r>
              <a:rPr lang="en-US" dirty="0"/>
              <a:t>, B. E. (2019). Relationships and responsiveness in the psychological treatment of trauma: The tragedy of the APA Clinical Practice Guideline. </a:t>
            </a:r>
            <a:r>
              <a:rPr lang="en-US" i="1" dirty="0"/>
              <a:t>Psychotherapy, 56</a:t>
            </a:r>
            <a:r>
              <a:rPr lang="en-US" dirty="0"/>
              <a:t>(3), 391-399.</a:t>
            </a:r>
          </a:p>
          <a:p>
            <a:r>
              <a:rPr lang="en-US" i="0" dirty="0" err="1">
                <a:solidFill>
                  <a:srgbClr val="333333"/>
                </a:solidFill>
                <a:effectLst/>
                <a:latin typeface="Arial" panose="020B0604020202020204" pitchFamily="34" charset="0"/>
              </a:rPr>
              <a:t>Orlinsky</a:t>
            </a:r>
            <a:r>
              <a:rPr lang="en-US" i="0" dirty="0">
                <a:solidFill>
                  <a:srgbClr val="333333"/>
                </a:solidFill>
                <a:effectLst/>
                <a:latin typeface="Arial" panose="020B0604020202020204" pitchFamily="34" charset="0"/>
              </a:rPr>
              <a:t>, D. E. (2009). The “Generic Model of Psychotherapy” after 25 years: Evolution of a research-based metatheory. </a:t>
            </a:r>
            <a:r>
              <a:rPr lang="en-US" i="1" dirty="0">
                <a:solidFill>
                  <a:srgbClr val="333333"/>
                </a:solidFill>
                <a:effectLst/>
                <a:latin typeface="Arial" panose="020B0604020202020204" pitchFamily="34" charset="0"/>
              </a:rPr>
              <a:t>Journal of Psychotherapy Integration, 19</a:t>
            </a:r>
            <a:r>
              <a:rPr lang="en-US" i="0" dirty="0">
                <a:solidFill>
                  <a:srgbClr val="333333"/>
                </a:solidFill>
                <a:effectLst/>
                <a:latin typeface="Arial" panose="020B0604020202020204" pitchFamily="34" charset="0"/>
              </a:rPr>
              <a:t>(4), 319–339.</a:t>
            </a:r>
            <a:endParaRPr lang="en-US" dirty="0"/>
          </a:p>
        </p:txBody>
      </p:sp>
    </p:spTree>
    <p:extLst>
      <p:ext uri="{BB962C8B-B14F-4D97-AF65-F5344CB8AC3E}">
        <p14:creationId xmlns:p14="http://schemas.microsoft.com/office/powerpoint/2010/main" val="160474574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0613" y="0"/>
            <a:ext cx="10642412" cy="1126435"/>
          </a:xfrm>
        </p:spPr>
        <p:txBody>
          <a:bodyPr>
            <a:noAutofit/>
          </a:bodyPr>
          <a:lstStyle/>
          <a:p>
            <a:pPr algn="ctr"/>
            <a:r>
              <a:rPr lang="en-US" sz="3200" b="1" dirty="0">
                <a:solidFill>
                  <a:srgbClr val="002060"/>
                </a:solidFill>
                <a:latin typeface="Arial" panose="020B0604020202020204" pitchFamily="34" charset="0"/>
                <a:cs typeface="Arial" panose="020B0604020202020204" pitchFamily="34" charset="0"/>
              </a:rPr>
              <a:t>Depressive and self-defeating personality disorders are not in the DSM or the ICD taxonomies</a:t>
            </a:r>
          </a:p>
        </p:txBody>
      </p:sp>
      <p:sp>
        <p:nvSpPr>
          <p:cNvPr id="6" name="Content Placeholder 5"/>
          <p:cNvSpPr>
            <a:spLocks noGrp="1"/>
          </p:cNvSpPr>
          <p:nvPr>
            <p:ph idx="1"/>
          </p:nvPr>
        </p:nvSpPr>
        <p:spPr>
          <a:xfrm>
            <a:off x="1484310" y="1364975"/>
            <a:ext cx="9252820" cy="5573708"/>
          </a:xfrm>
        </p:spPr>
        <p:txBody>
          <a:bodyPr>
            <a:normAutofit fontScale="92500" lnSpcReduction="20000"/>
          </a:bodyPr>
          <a:lstStyle/>
          <a:p>
            <a:endParaRPr lang="en-US" dirty="0"/>
          </a:p>
          <a:p>
            <a:r>
              <a:rPr lang="en-US" sz="3000" b="1" dirty="0">
                <a:solidFill>
                  <a:srgbClr val="0070C0"/>
                </a:solidFill>
              </a:rPr>
              <a:t>The decision not to include them, despite evidence that depressive-masochistic personality (</a:t>
            </a:r>
            <a:r>
              <a:rPr lang="en-US" sz="3000" b="1" dirty="0" err="1">
                <a:solidFill>
                  <a:srgbClr val="0070C0"/>
                </a:solidFill>
              </a:rPr>
              <a:t>Kernberg</a:t>
            </a:r>
            <a:r>
              <a:rPr lang="en-US" sz="3000" b="1" dirty="0">
                <a:solidFill>
                  <a:srgbClr val="0070C0"/>
                </a:solidFill>
              </a:rPr>
              <a:t>, 1984) is the most common kind of personality disorder, resulted from political rather than scientific factors.</a:t>
            </a:r>
          </a:p>
          <a:p>
            <a:r>
              <a:rPr lang="en-US" sz="3000" b="1" dirty="0">
                <a:solidFill>
                  <a:srgbClr val="0070C0"/>
                </a:solidFill>
              </a:rPr>
              <a:t>The </a:t>
            </a:r>
            <a:r>
              <a:rPr lang="en-US" sz="3000" b="1" i="1" dirty="0">
                <a:solidFill>
                  <a:srgbClr val="0070C0"/>
                </a:solidFill>
              </a:rPr>
              <a:t>Psychodynamic Diagnostic Manual (PDM-2)</a:t>
            </a:r>
            <a:r>
              <a:rPr lang="en-US" sz="3000" b="1" dirty="0">
                <a:solidFill>
                  <a:srgbClr val="0070C0"/>
                </a:solidFill>
              </a:rPr>
              <a:t> (Guilford Press, 2017), which tries to reflect both accumulated clinical experience and research, does have a category for depressive personality styles and disorders, with hypomanic and self-defeating variants.</a:t>
            </a:r>
          </a:p>
          <a:p>
            <a:r>
              <a:rPr lang="en-US" sz="3000" b="1" dirty="0">
                <a:solidFill>
                  <a:srgbClr val="0070C0"/>
                </a:solidFill>
              </a:rPr>
              <a:t>In the just-published </a:t>
            </a:r>
            <a:r>
              <a:rPr lang="en-US" sz="3000" b="1" i="1" dirty="0">
                <a:solidFill>
                  <a:srgbClr val="0070C0"/>
                </a:solidFill>
              </a:rPr>
              <a:t>PDM-3</a:t>
            </a:r>
            <a:r>
              <a:rPr lang="en-US" sz="3000" b="1" dirty="0">
                <a:solidFill>
                  <a:srgbClr val="0070C0"/>
                </a:solidFill>
              </a:rPr>
              <a:t> (Guilford, 2026), because of feedback from clinicians, depressive and masochistic (self-defeating) personality disorders have been separated.</a:t>
            </a:r>
          </a:p>
          <a:p>
            <a:endParaRPr lang="en-US" sz="3000" b="1" dirty="0">
              <a:solidFill>
                <a:srgbClr val="0070C0"/>
              </a:solidFill>
            </a:endParaRPr>
          </a:p>
          <a:p>
            <a:pPr marL="0" indent="0">
              <a:buNone/>
            </a:pPr>
            <a:r>
              <a:rPr lang="en-US" sz="1800" b="1" dirty="0">
                <a:cs typeface="Arial" panose="020B0604020202020204" pitchFamily="34" charset="0"/>
              </a:rPr>
              <a:t>Westen, D., &amp; </a:t>
            </a:r>
            <a:r>
              <a:rPr lang="en-US" sz="1800" b="1" dirty="0" err="1">
                <a:cs typeface="Arial" panose="020B0604020202020204" pitchFamily="34" charset="0"/>
              </a:rPr>
              <a:t>Shedler</a:t>
            </a:r>
            <a:r>
              <a:rPr lang="en-US" sz="1800" b="1" dirty="0">
                <a:cs typeface="Arial" panose="020B0604020202020204" pitchFamily="34" charset="0"/>
              </a:rPr>
              <a:t>, J. (1999). Revising and assessing Axis II, Part II: Toward an empirically based and clinically useful classification of personality disorders. </a:t>
            </a:r>
            <a:r>
              <a:rPr lang="en-US" sz="1800" b="1" i="1" dirty="0">
                <a:cs typeface="Arial" panose="020B0604020202020204" pitchFamily="34" charset="0"/>
              </a:rPr>
              <a:t>American Journal of Psychiatry, 156</a:t>
            </a:r>
            <a:r>
              <a:rPr lang="en-US" sz="1800" b="1" dirty="0">
                <a:cs typeface="Arial" panose="020B0604020202020204" pitchFamily="34" charset="0"/>
              </a:rPr>
              <a:t>(2), 273-285.</a:t>
            </a:r>
          </a:p>
          <a:p>
            <a:endParaRPr lang="en-US" sz="3000" b="1" dirty="0">
              <a:solidFill>
                <a:srgbClr val="0070C0"/>
              </a:solidFill>
            </a:endParaRPr>
          </a:p>
          <a:p>
            <a:endParaRPr lang="en-US" sz="3200" b="1" dirty="0">
              <a:solidFill>
                <a:srgbClr val="0070C0"/>
              </a:solidFill>
            </a:endParaRPr>
          </a:p>
          <a:p>
            <a:endParaRPr lang="en-US" sz="3200" b="1" dirty="0">
              <a:solidFill>
                <a:srgbClr val="0070C0"/>
              </a:solidFill>
            </a:endParaRPr>
          </a:p>
        </p:txBody>
      </p:sp>
    </p:spTree>
    <p:extLst>
      <p:ext uri="{BB962C8B-B14F-4D97-AF65-F5344CB8AC3E}">
        <p14:creationId xmlns:p14="http://schemas.microsoft.com/office/powerpoint/2010/main" val="155167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B93D-112B-E703-8D99-795CAC4D4553}"/>
              </a:ext>
            </a:extLst>
          </p:cNvPr>
          <p:cNvSpPr>
            <a:spLocks noGrp="1"/>
          </p:cNvSpPr>
          <p:nvPr>
            <p:ph type="title"/>
          </p:nvPr>
        </p:nvSpPr>
        <p:spPr>
          <a:xfrm>
            <a:off x="1116495" y="148882"/>
            <a:ext cx="10515600" cy="1325563"/>
          </a:xfrm>
        </p:spPr>
        <p:txBody>
          <a:bodyPr>
            <a:normAutofit/>
          </a:bodyPr>
          <a:lstStyle/>
          <a:p>
            <a:pPr algn="ctr"/>
            <a:r>
              <a:rPr lang="en-US" sz="4000" b="1" dirty="0">
                <a:solidFill>
                  <a:srgbClr val="002060"/>
                </a:solidFill>
                <a:latin typeface="+mn-lt"/>
              </a:rPr>
              <a:t>New Edition of the PDM </a:t>
            </a:r>
            <a:br>
              <a:rPr lang="en-US" sz="4000" b="1" dirty="0">
                <a:solidFill>
                  <a:srgbClr val="002060"/>
                </a:solidFill>
                <a:latin typeface="+mn-lt"/>
              </a:rPr>
            </a:br>
            <a:r>
              <a:rPr lang="en-US" sz="4000" b="1" dirty="0">
                <a:solidFill>
                  <a:srgbClr val="002060"/>
                </a:solidFill>
                <a:latin typeface="+mn-lt"/>
              </a:rPr>
              <a:t>(Guilford Press, 2026)</a:t>
            </a:r>
          </a:p>
        </p:txBody>
      </p:sp>
      <p:pic>
        <p:nvPicPr>
          <p:cNvPr id="1026" name="Picture 2" descr="Psychodynamic Diagnostic Manual: PDM-3">
            <a:hlinkClick r:id="rId2"/>
            <a:extLst>
              <a:ext uri="{FF2B5EF4-FFF2-40B4-BE49-F238E27FC236}">
                <a16:creationId xmlns:a16="http://schemas.microsoft.com/office/drawing/2014/main" id="{DC99F9C5-20F2-6533-E279-FF18CE6D337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04581" y="1723164"/>
            <a:ext cx="3804249" cy="4985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675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61CA10-BEFF-443E-A74D-50D6B3EEA354}"/>
              </a:ext>
            </a:extLst>
          </p:cNvPr>
          <p:cNvSpPr>
            <a:spLocks noGrp="1"/>
          </p:cNvSpPr>
          <p:nvPr>
            <p:ph type="title"/>
          </p:nvPr>
        </p:nvSpPr>
        <p:spPr>
          <a:xfrm>
            <a:off x="1071418" y="106017"/>
            <a:ext cx="10431606" cy="3124201"/>
          </a:xfrm>
        </p:spPr>
        <p:txBody>
          <a:bodyPr>
            <a:normAutofit/>
          </a:bodyPr>
          <a:lstStyle/>
          <a:p>
            <a:pPr algn="l"/>
            <a:endParaRPr lang="en-US" sz="3200" b="1" dirty="0"/>
          </a:p>
        </p:txBody>
      </p:sp>
      <p:sp>
        <p:nvSpPr>
          <p:cNvPr id="5" name="Content Placeholder 4">
            <a:extLst>
              <a:ext uri="{FF2B5EF4-FFF2-40B4-BE49-F238E27FC236}">
                <a16:creationId xmlns:a16="http://schemas.microsoft.com/office/drawing/2014/main" id="{24FA4C3C-A474-4059-BFD5-2639B86AC2BF}"/>
              </a:ext>
            </a:extLst>
          </p:cNvPr>
          <p:cNvSpPr>
            <a:spLocks noGrp="1"/>
          </p:cNvSpPr>
          <p:nvPr>
            <p:ph idx="1"/>
          </p:nvPr>
        </p:nvSpPr>
        <p:spPr>
          <a:xfrm>
            <a:off x="8388693" y="6881190"/>
            <a:ext cx="10018713" cy="3124201"/>
          </a:xfrm>
        </p:spPr>
        <p:txBody>
          <a:bodyPr/>
          <a:lstStyle/>
          <a:p>
            <a:endParaRPr lang="en-US" dirty="0"/>
          </a:p>
        </p:txBody>
      </p:sp>
      <p:sp>
        <p:nvSpPr>
          <p:cNvPr id="6" name="Rectangle 1">
            <a:extLst>
              <a:ext uri="{FF2B5EF4-FFF2-40B4-BE49-F238E27FC236}">
                <a16:creationId xmlns:a16="http://schemas.microsoft.com/office/drawing/2014/main" id="{FCCE8596-9C12-43D9-B134-8DF5F11A0615}"/>
              </a:ext>
            </a:extLst>
          </p:cNvPr>
          <p:cNvSpPr>
            <a:spLocks noChangeArrowheads="1"/>
          </p:cNvSpPr>
          <p:nvPr/>
        </p:nvSpPr>
        <p:spPr bwMode="auto">
          <a:xfrm>
            <a:off x="6904383" y="1890478"/>
            <a:ext cx="3711272" cy="46474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F1111"/>
                </a:solidFill>
                <a:effectLst/>
                <a:latin typeface="Amazon Ember"/>
              </a:rPr>
              <a:t>  </a:t>
            </a:r>
            <a:r>
              <a:rPr kumimoji="0" lang="en-US" altLang="en-US" sz="29900" b="0" i="0" u="none" strike="noStrike" cap="none" normalizeH="0" baseline="0" dirty="0">
                <a:ln>
                  <a:noFill/>
                </a:ln>
                <a:solidFill>
                  <a:srgbClr val="0F1111"/>
                </a:solidFill>
                <a:effectLst/>
                <a:latin typeface="Amazon Ember"/>
              </a:rPr>
              <a:t>    </a:t>
            </a:r>
            <a:endParaRPr kumimoji="0" lang="en-US" altLang="en-US" sz="1100" b="0" i="0" u="none" strike="noStrike" cap="none" normalizeH="0" baseline="0" dirty="0">
              <a:ln>
                <a:noFill/>
              </a:ln>
              <a:solidFill>
                <a:schemeClr val="tx1"/>
              </a:solidFill>
              <a:effectLst/>
            </a:endParaRPr>
          </a:p>
        </p:txBody>
      </p:sp>
      <p:pic>
        <p:nvPicPr>
          <p:cNvPr id="1026" name="Picture 2">
            <a:extLst>
              <a:ext uri="{FF2B5EF4-FFF2-40B4-BE49-F238E27FC236}">
                <a16:creationId xmlns:a16="http://schemas.microsoft.com/office/drawing/2014/main" id="{DEF16286-3BB6-4D46-B8BE-F72217B9F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305" y="722618"/>
            <a:ext cx="3906982" cy="557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55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ite and black samsung galaxys 4">
            <a:hlinkClick r:id="rId2" tooltip="white and black samsung galaxys 4"/>
            <a:extLst>
              <a:ext uri="{FF2B5EF4-FFF2-40B4-BE49-F238E27FC236}">
                <a16:creationId xmlns:a16="http://schemas.microsoft.com/office/drawing/2014/main" id="{20723DD6-8BFD-DCC9-BD8E-F01809F69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252413"/>
            <a:ext cx="9525000" cy="635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082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25" y="159026"/>
            <a:ext cx="10696200" cy="2279373"/>
          </a:xfrm>
        </p:spPr>
        <p:txBody>
          <a:bodyPr>
            <a:normAutofit/>
          </a:bodyPr>
          <a:lstStyle/>
          <a:p>
            <a:pPr algn="ctr"/>
            <a:r>
              <a:rPr lang="en-US" b="1" dirty="0">
                <a:solidFill>
                  <a:srgbClr val="002060"/>
                </a:solidFill>
                <a:latin typeface="Arial" panose="020B0604020202020204" pitchFamily="34" charset="0"/>
                <a:cs typeface="Arial" panose="020B0604020202020204" pitchFamily="34" charset="0"/>
              </a:rPr>
              <a:t>Depressive personality does not equate with depressive illness</a:t>
            </a:r>
          </a:p>
        </p:txBody>
      </p:sp>
      <p:sp>
        <p:nvSpPr>
          <p:cNvPr id="3" name="Content Placeholder 2"/>
          <p:cNvSpPr>
            <a:spLocks noGrp="1"/>
          </p:cNvSpPr>
          <p:nvPr>
            <p:ph idx="1"/>
          </p:nvPr>
        </p:nvSpPr>
        <p:spPr>
          <a:xfrm>
            <a:off x="1057836" y="2666999"/>
            <a:ext cx="10445188" cy="3747053"/>
          </a:xfrm>
        </p:spPr>
        <p:txBody>
          <a:bodyPr>
            <a:normAutofit fontScale="92500" lnSpcReduction="10000"/>
          </a:bodyPr>
          <a:lstStyle/>
          <a:p>
            <a:endParaRPr lang="en-US" dirty="0"/>
          </a:p>
          <a:p>
            <a:endParaRPr lang="en-US" dirty="0"/>
          </a:p>
          <a:p>
            <a:endParaRPr lang="en-US" dirty="0"/>
          </a:p>
          <a:p>
            <a:endParaRPr lang="en-US" dirty="0"/>
          </a:p>
          <a:p>
            <a:endParaRPr lang="en-US" dirty="0"/>
          </a:p>
          <a:p>
            <a:r>
              <a:rPr lang="en-US" sz="2800" b="1" dirty="0">
                <a:solidFill>
                  <a:srgbClr val="0070C0"/>
                </a:solidFill>
              </a:rPr>
              <a:t>It is a chronic, low-grade tendency toward feeling guilty or inadequate, feelings that go with cognitions explaining painful life experiences in terms of personal malfeasance or failure. One can have a depressive personality and never have had a significant depressive episode.</a:t>
            </a:r>
          </a:p>
        </p:txBody>
      </p:sp>
      <p:pic>
        <p:nvPicPr>
          <p:cNvPr id="1028" name="Picture 4" descr="C:\Users\Nancy\Pictures\depres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730" y="2057402"/>
            <a:ext cx="20574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307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92766"/>
            <a:ext cx="10018713" cy="974034"/>
          </a:xfrm>
        </p:spPr>
        <p:txBody>
          <a:bodyPr/>
          <a:lstStyle/>
          <a:p>
            <a:r>
              <a:rPr lang="en-US" b="1" dirty="0">
                <a:solidFill>
                  <a:srgbClr val="002060"/>
                </a:solidFill>
                <a:latin typeface="Arial" panose="020B0604020202020204" pitchFamily="34" charset="0"/>
                <a:cs typeface="Arial" panose="020B0604020202020204" pitchFamily="34" charset="0"/>
              </a:rPr>
              <a:t>In fact . . .</a:t>
            </a:r>
          </a:p>
        </p:txBody>
      </p:sp>
      <p:sp>
        <p:nvSpPr>
          <p:cNvPr id="3" name="Content Placeholder 2"/>
          <p:cNvSpPr>
            <a:spLocks noGrp="1"/>
          </p:cNvSpPr>
          <p:nvPr>
            <p:ph idx="1"/>
          </p:nvPr>
        </p:nvSpPr>
        <p:spPr>
          <a:xfrm>
            <a:off x="1484310" y="1066801"/>
            <a:ext cx="10018713" cy="3041373"/>
          </a:xfrm>
        </p:spPr>
        <p:txBody>
          <a:bodyPr/>
          <a:lstStyle/>
          <a:p>
            <a:r>
              <a:rPr lang="en-US" sz="3200" b="1" dirty="0">
                <a:solidFill>
                  <a:srgbClr val="0070C0"/>
                </a:solidFill>
              </a:rPr>
              <a:t>It appears to be the most common personality type among psychotherapists (Hyde, 2009)</a:t>
            </a:r>
          </a:p>
          <a:p>
            <a:endParaRPr lang="en-US" dirty="0"/>
          </a:p>
          <a:p>
            <a:endParaRPr lang="en-US" dirty="0"/>
          </a:p>
        </p:txBody>
      </p:sp>
      <p:pic>
        <p:nvPicPr>
          <p:cNvPr id="1026" name="Picture 2" descr="C:\Users\Nancy\Pictures\psychotherap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3887" y="3050897"/>
            <a:ext cx="4724400" cy="334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464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19" y="225288"/>
            <a:ext cx="10516906" cy="1457738"/>
          </a:xfrm>
        </p:spPr>
        <p:txBody>
          <a:bodyPr/>
          <a:lstStyle/>
          <a:p>
            <a:pPr algn="ctr"/>
            <a:r>
              <a:rPr lang="en-US" b="1" dirty="0">
                <a:solidFill>
                  <a:srgbClr val="002060"/>
                </a:solidFill>
                <a:latin typeface="Arial" panose="020B0604020202020204" pitchFamily="34" charset="0"/>
                <a:cs typeface="Arial" panose="020B0604020202020204" pitchFamily="34" charset="0"/>
              </a:rPr>
              <a:t>Depressive and Masochistic Affect</a:t>
            </a:r>
          </a:p>
        </p:txBody>
      </p:sp>
      <p:sp>
        <p:nvSpPr>
          <p:cNvPr id="3" name="Content Placeholder 2"/>
          <p:cNvSpPr>
            <a:spLocks noGrp="1"/>
          </p:cNvSpPr>
          <p:nvPr>
            <p:ph idx="1"/>
          </p:nvPr>
        </p:nvSpPr>
        <p:spPr>
          <a:xfrm>
            <a:off x="1299882" y="1683026"/>
            <a:ext cx="10802471" cy="4949685"/>
          </a:xfrm>
        </p:spPr>
        <p:txBody>
          <a:bodyPr>
            <a:normAutofit/>
          </a:bodyPr>
          <a:lstStyle/>
          <a:p>
            <a:endParaRPr lang="en-US" sz="3600" dirty="0"/>
          </a:p>
          <a:p>
            <a:r>
              <a:rPr lang="en-US" sz="3600" b="1" dirty="0">
                <a:solidFill>
                  <a:srgbClr val="0070C0"/>
                </a:solidFill>
              </a:rPr>
              <a:t>Psychological pain</a:t>
            </a:r>
          </a:p>
          <a:p>
            <a:r>
              <a:rPr lang="en-US" sz="3600" b="1" dirty="0">
                <a:solidFill>
                  <a:srgbClr val="0070C0"/>
                </a:solidFill>
              </a:rPr>
              <a:t>Distress and a sense of grief without a clear object</a:t>
            </a:r>
          </a:p>
          <a:p>
            <a:r>
              <a:rPr lang="en-US" sz="3600" b="1" dirty="0">
                <a:solidFill>
                  <a:srgbClr val="0070C0"/>
                </a:solidFill>
              </a:rPr>
              <a:t>Guilt and/or shame</a:t>
            </a:r>
          </a:p>
          <a:p>
            <a:r>
              <a:rPr lang="en-US" sz="3600" b="1" dirty="0">
                <a:solidFill>
                  <a:srgbClr val="0070C0"/>
                </a:solidFill>
              </a:rPr>
              <a:t>Self-hatred (Fairbairn’s “moral defense”)</a:t>
            </a:r>
          </a:p>
          <a:p>
            <a:r>
              <a:rPr lang="en-US" sz="3600" b="1" dirty="0">
                <a:solidFill>
                  <a:srgbClr val="0070C0"/>
                </a:solidFill>
              </a:rPr>
              <a:t>At the level of brain activity, activation of Jaak </a:t>
            </a:r>
            <a:r>
              <a:rPr lang="en-US" sz="3600" b="1" dirty="0" err="1">
                <a:solidFill>
                  <a:srgbClr val="0070C0"/>
                </a:solidFill>
              </a:rPr>
              <a:t>Panksepp’s</a:t>
            </a:r>
            <a:r>
              <a:rPr lang="en-US" sz="3600" b="1" dirty="0">
                <a:solidFill>
                  <a:srgbClr val="0070C0"/>
                </a:solidFill>
              </a:rPr>
              <a:t> PANIC/GRIEF system (the separation/attachment system)</a:t>
            </a:r>
          </a:p>
          <a:p>
            <a:endParaRPr lang="en-US" sz="3600" b="1" dirty="0">
              <a:solidFill>
                <a:srgbClr val="0070C0"/>
              </a:solidFill>
            </a:endParaRPr>
          </a:p>
          <a:p>
            <a:endParaRPr lang="en-US" sz="3600" b="1" dirty="0">
              <a:solidFill>
                <a:srgbClr val="0070C0"/>
              </a:solidFill>
            </a:endParaRPr>
          </a:p>
        </p:txBody>
      </p:sp>
    </p:spTree>
    <p:extLst>
      <p:ext uri="{BB962C8B-B14F-4D97-AF65-F5344CB8AC3E}">
        <p14:creationId xmlns:p14="http://schemas.microsoft.com/office/powerpoint/2010/main" val="216883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C2899-3475-4F9C-B392-E218A3569131}"/>
              </a:ext>
            </a:extLst>
          </p:cNvPr>
          <p:cNvSpPr>
            <a:spLocks noGrp="1"/>
          </p:cNvSpPr>
          <p:nvPr>
            <p:ph type="title"/>
          </p:nvPr>
        </p:nvSpPr>
        <p:spPr>
          <a:xfrm>
            <a:off x="2152650" y="1131094"/>
            <a:ext cx="7886700" cy="994172"/>
          </a:xfrm>
        </p:spPr>
        <p:txBody>
          <a:bodyPr>
            <a:normAutofit fontScale="90000"/>
          </a:bodyPr>
          <a:lstStyle/>
          <a:p>
            <a:r>
              <a:rPr lang="en-US" b="1" dirty="0" err="1">
                <a:solidFill>
                  <a:srgbClr val="002060"/>
                </a:solidFill>
                <a:latin typeface="Arial" panose="020B0604020202020204" pitchFamily="34" charset="0"/>
                <a:cs typeface="Arial" panose="020B0604020202020204" pitchFamily="34" charset="0"/>
              </a:rPr>
              <a:t>Jaak</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Panksepp</a:t>
            </a:r>
            <a:br>
              <a:rPr lang="en-US" b="1" dirty="0">
                <a:solidFill>
                  <a:srgbClr val="002060"/>
                </a:solidFill>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1944-2017 </a:t>
            </a:r>
          </a:p>
        </p:txBody>
      </p:sp>
      <p:pic>
        <p:nvPicPr>
          <p:cNvPr id="4098" name="Picture 2" descr="Product Details">
            <a:hlinkClick r:id="rId2"/>
            <a:extLst>
              <a:ext uri="{FF2B5EF4-FFF2-40B4-BE49-F238E27FC236}">
                <a16:creationId xmlns:a16="http://schemas.microsoft.com/office/drawing/2014/main" id="{BB797762-9B33-4D36-A3C4-1BF51CB1C16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95032" y="3079552"/>
            <a:ext cx="2334768" cy="24632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roduct Details">
            <a:hlinkClick r:id="rId4"/>
            <a:extLst>
              <a:ext uri="{FF2B5EF4-FFF2-40B4-BE49-F238E27FC236}">
                <a16:creationId xmlns:a16="http://schemas.microsoft.com/office/drawing/2014/main" id="{C1E5D393-4516-4B3C-BD7F-596BD69E90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650" y="2875406"/>
            <a:ext cx="2603536" cy="261099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roduct Details">
            <a:hlinkClick r:id="rId6"/>
            <a:extLst>
              <a:ext uri="{FF2B5EF4-FFF2-40B4-BE49-F238E27FC236}">
                <a16:creationId xmlns:a16="http://schemas.microsoft.com/office/drawing/2014/main" id="{118C0359-AFD2-494D-A7A7-1F9AAA17BB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1" y="2838451"/>
            <a:ext cx="1981200" cy="27043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ECA6E9A-D754-45DF-8109-4C171EAF814F}"/>
              </a:ext>
            </a:extLst>
          </p:cNvPr>
          <p:cNvPicPr>
            <a:picLocks noChangeAspect="1"/>
          </p:cNvPicPr>
          <p:nvPr/>
        </p:nvPicPr>
        <p:blipFill>
          <a:blip r:embed="rId8"/>
          <a:stretch>
            <a:fillRect/>
          </a:stretch>
        </p:blipFill>
        <p:spPr>
          <a:xfrm>
            <a:off x="8046281" y="639699"/>
            <a:ext cx="2870198" cy="1962710"/>
          </a:xfrm>
          <a:prstGeom prst="rect">
            <a:avLst/>
          </a:prstGeom>
        </p:spPr>
      </p:pic>
    </p:spTree>
    <p:extLst>
      <p:ext uri="{BB962C8B-B14F-4D97-AF65-F5344CB8AC3E}">
        <p14:creationId xmlns:p14="http://schemas.microsoft.com/office/powerpoint/2010/main" val="2082830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989" y="132522"/>
            <a:ext cx="9784652" cy="1166191"/>
          </a:xfrm>
        </p:spPr>
        <p:txBody>
          <a:bodyPr>
            <a:normAutofit/>
          </a:bodyPr>
          <a:lstStyle/>
          <a:p>
            <a:pPr algn="ctr"/>
            <a:r>
              <a:rPr lang="en-US" sz="3600" b="1" dirty="0">
                <a:solidFill>
                  <a:srgbClr val="002060"/>
                </a:solidFill>
                <a:latin typeface="Arial" panose="020B0604020202020204" pitchFamily="34" charset="0"/>
                <a:cs typeface="Arial" panose="020B0604020202020204" pitchFamily="34" charset="0"/>
              </a:rPr>
              <a:t>Depressive and Masochistic Cognition</a:t>
            </a:r>
          </a:p>
        </p:txBody>
      </p:sp>
      <p:sp>
        <p:nvSpPr>
          <p:cNvPr id="3" name="Content Placeholder 2"/>
          <p:cNvSpPr>
            <a:spLocks noGrp="1"/>
          </p:cNvSpPr>
          <p:nvPr>
            <p:ph idx="1"/>
          </p:nvPr>
        </p:nvSpPr>
        <p:spPr>
          <a:xfrm>
            <a:off x="1484310" y="1298713"/>
            <a:ext cx="9290527" cy="4492487"/>
          </a:xfrm>
        </p:spPr>
        <p:txBody>
          <a:bodyPr>
            <a:normAutofit fontScale="92500"/>
          </a:bodyPr>
          <a:lstStyle/>
          <a:p>
            <a:endParaRPr lang="en-US" dirty="0"/>
          </a:p>
          <a:p>
            <a:r>
              <a:rPr lang="en-US" sz="2800" b="1" dirty="0">
                <a:solidFill>
                  <a:srgbClr val="0070C0"/>
                </a:solidFill>
              </a:rPr>
              <a:t>“When I experience a rejection, loss, or disappointment, I conclude it is because there is something wrong with me.”</a:t>
            </a:r>
          </a:p>
          <a:p>
            <a:r>
              <a:rPr lang="en-US" sz="2800" b="1" dirty="0">
                <a:solidFill>
                  <a:srgbClr val="0070C0"/>
                </a:solidFill>
              </a:rPr>
              <a:t>Early childhood experience that sets the stage for depressive psychology may include the inference, “Mother is gone. It must be my fault. I was bad or insufficient in some way.”</a:t>
            </a:r>
          </a:p>
          <a:p>
            <a:r>
              <a:rPr lang="en-US" sz="2800" b="1" dirty="0">
                <a:solidFill>
                  <a:srgbClr val="FF0000"/>
                </a:solidFill>
              </a:rPr>
              <a:t>In masochistic psychology</a:t>
            </a:r>
            <a:r>
              <a:rPr lang="en-US" sz="2800" b="1" dirty="0">
                <a:solidFill>
                  <a:srgbClr val="0070C0"/>
                </a:solidFill>
              </a:rPr>
              <a:t>, the inference is more like, “Mother is gone. It must be my fault. I was bad or insufficient in some way. But maybe if I keep demonstrating how hurt or needy I am, she will return.”  Thus, attachment is predicated on suffering (cf. Martha Stark’s “relentless hope”)</a:t>
            </a:r>
          </a:p>
        </p:txBody>
      </p:sp>
    </p:spTree>
    <p:extLst>
      <p:ext uri="{BB962C8B-B14F-4D97-AF65-F5344CB8AC3E}">
        <p14:creationId xmlns:p14="http://schemas.microsoft.com/office/powerpoint/2010/main" val="312537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813" y="172278"/>
            <a:ext cx="10947212" cy="1431235"/>
          </a:xfrm>
        </p:spPr>
        <p:txBody>
          <a:bodyPr>
            <a:normAutofit/>
          </a:bodyPr>
          <a:lstStyle/>
          <a:p>
            <a:pPr algn="ctr"/>
            <a:r>
              <a:rPr lang="en-US" b="1" dirty="0">
                <a:solidFill>
                  <a:srgbClr val="002060"/>
                </a:solidFill>
                <a:latin typeface="Arial" panose="020B0604020202020204" pitchFamily="34" charset="0"/>
                <a:cs typeface="Arial" panose="020B0604020202020204" pitchFamily="34" charset="0"/>
              </a:rPr>
              <a:t>Depressive and Masochistic Defenses</a:t>
            </a:r>
          </a:p>
        </p:txBody>
      </p:sp>
      <p:sp>
        <p:nvSpPr>
          <p:cNvPr id="3" name="Content Placeholder 2"/>
          <p:cNvSpPr>
            <a:spLocks noGrp="1"/>
          </p:cNvSpPr>
          <p:nvPr>
            <p:ph idx="1"/>
          </p:nvPr>
        </p:nvSpPr>
        <p:spPr>
          <a:xfrm>
            <a:off x="2650435" y="1603513"/>
            <a:ext cx="8852588" cy="4770783"/>
          </a:xfrm>
        </p:spPr>
        <p:txBody>
          <a:bodyPr>
            <a:normAutofit fontScale="92500" lnSpcReduction="20000"/>
          </a:bodyPr>
          <a:lstStyle/>
          <a:p>
            <a:endParaRPr lang="en-US" dirty="0"/>
          </a:p>
          <a:p>
            <a:pPr marL="0" indent="0">
              <a:buNone/>
            </a:pPr>
            <a:r>
              <a:rPr lang="en-US" sz="3200" b="1" dirty="0">
                <a:solidFill>
                  <a:srgbClr val="FF0000"/>
                </a:solidFill>
              </a:rPr>
              <a:t>For both:</a:t>
            </a:r>
          </a:p>
          <a:p>
            <a:r>
              <a:rPr lang="en-US" sz="3200" b="1" dirty="0">
                <a:solidFill>
                  <a:srgbClr val="0070C0"/>
                </a:solidFill>
              </a:rPr>
              <a:t>Introjection</a:t>
            </a:r>
          </a:p>
          <a:p>
            <a:r>
              <a:rPr lang="en-US" sz="3200" b="1" dirty="0">
                <a:solidFill>
                  <a:srgbClr val="0070C0"/>
                </a:solidFill>
              </a:rPr>
              <a:t>Turning against the self</a:t>
            </a:r>
          </a:p>
          <a:p>
            <a:r>
              <a:rPr lang="en-US" sz="3200" b="1" dirty="0">
                <a:solidFill>
                  <a:srgbClr val="0070C0"/>
                </a:solidFill>
              </a:rPr>
              <a:t>Idealization of others</a:t>
            </a:r>
          </a:p>
          <a:p>
            <a:r>
              <a:rPr lang="en-US" sz="3200" b="1" dirty="0">
                <a:solidFill>
                  <a:srgbClr val="0070C0"/>
                </a:solidFill>
              </a:rPr>
              <a:t>Identification with the aggressor</a:t>
            </a:r>
          </a:p>
          <a:p>
            <a:pPr marL="0" indent="0">
              <a:buNone/>
            </a:pPr>
            <a:r>
              <a:rPr lang="en-US" sz="3200" b="1" dirty="0">
                <a:solidFill>
                  <a:srgbClr val="FF0000"/>
                </a:solidFill>
              </a:rPr>
              <a:t>For masochistic patients:</a:t>
            </a:r>
          </a:p>
          <a:p>
            <a:r>
              <a:rPr lang="en-US" sz="3200" b="1" dirty="0">
                <a:solidFill>
                  <a:srgbClr val="0070C0"/>
                </a:solidFill>
              </a:rPr>
              <a:t>Acting out </a:t>
            </a:r>
          </a:p>
          <a:p>
            <a:r>
              <a:rPr lang="en-US" sz="3200" b="1" dirty="0">
                <a:solidFill>
                  <a:srgbClr val="0070C0"/>
                </a:solidFill>
              </a:rPr>
              <a:t>Moralization</a:t>
            </a:r>
          </a:p>
          <a:p>
            <a:r>
              <a:rPr lang="en-US" sz="3200" b="1" dirty="0">
                <a:solidFill>
                  <a:srgbClr val="0070C0"/>
                </a:solidFill>
              </a:rPr>
              <a:t>“Victim entitlement”</a:t>
            </a:r>
          </a:p>
        </p:txBody>
      </p:sp>
    </p:spTree>
    <p:extLst>
      <p:ext uri="{BB962C8B-B14F-4D97-AF65-F5344CB8AC3E}">
        <p14:creationId xmlns:p14="http://schemas.microsoft.com/office/powerpoint/2010/main" val="334000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659" y="1"/>
            <a:ext cx="10400365" cy="1643270"/>
          </a:xfrm>
        </p:spPr>
        <p:txBody>
          <a:bodyPr>
            <a:normAutofit/>
          </a:bodyPr>
          <a:lstStyle/>
          <a:p>
            <a:pPr algn="ctr"/>
            <a:r>
              <a:rPr lang="en-US" b="1" dirty="0">
                <a:solidFill>
                  <a:srgbClr val="002060"/>
                </a:solidFill>
                <a:latin typeface="Arial" panose="020B0604020202020204" pitchFamily="34" charset="0"/>
                <a:cs typeface="Arial" panose="020B0604020202020204" pitchFamily="34" charset="0"/>
              </a:rPr>
              <a:t>Two Subjective Experiences of Depressive Psychology (Blatt, 2008)</a:t>
            </a:r>
          </a:p>
        </p:txBody>
      </p:sp>
      <p:sp>
        <p:nvSpPr>
          <p:cNvPr id="3" name="Text Placeholder 2"/>
          <p:cNvSpPr>
            <a:spLocks noGrp="1"/>
          </p:cNvSpPr>
          <p:nvPr>
            <p:ph type="body" idx="1"/>
          </p:nvPr>
        </p:nvSpPr>
        <p:spPr>
          <a:xfrm>
            <a:off x="1317812" y="1762539"/>
            <a:ext cx="5061555" cy="689113"/>
          </a:xfrm>
        </p:spPr>
        <p:txBody>
          <a:bodyPr/>
          <a:lstStyle/>
          <a:p>
            <a:r>
              <a:rPr lang="en-US" b="1" u="sng" dirty="0">
                <a:solidFill>
                  <a:srgbClr val="FF0000"/>
                </a:solidFill>
                <a:latin typeface="Arial" panose="020B0604020202020204" pitchFamily="34" charset="0"/>
                <a:cs typeface="Arial" panose="020B0604020202020204" pitchFamily="34" charset="0"/>
              </a:rPr>
              <a:t>Anaclitic</a:t>
            </a:r>
            <a:r>
              <a:rPr lang="en-US" b="1" dirty="0">
                <a:solidFill>
                  <a:srgbClr val="FF0000"/>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(self-in relationship)</a:t>
            </a:r>
          </a:p>
        </p:txBody>
      </p:sp>
      <p:sp>
        <p:nvSpPr>
          <p:cNvPr id="5" name="Content Placeholder 4"/>
          <p:cNvSpPr>
            <a:spLocks noGrp="1"/>
          </p:cNvSpPr>
          <p:nvPr>
            <p:ph sz="half" idx="2"/>
          </p:nvPr>
        </p:nvSpPr>
        <p:spPr>
          <a:xfrm>
            <a:off x="1484311" y="2835964"/>
            <a:ext cx="4895056" cy="3564835"/>
          </a:xfrm>
        </p:spPr>
        <p:txBody>
          <a:bodyPr>
            <a:noAutofit/>
          </a:bodyPr>
          <a:lstStyle/>
          <a:p>
            <a:r>
              <a:rPr lang="en-US" sz="2400" b="1" dirty="0">
                <a:solidFill>
                  <a:srgbClr val="0070C0"/>
                </a:solidFill>
              </a:rPr>
              <a:t>Shame</a:t>
            </a:r>
          </a:p>
          <a:p>
            <a:r>
              <a:rPr lang="en-US" sz="2400" b="1" dirty="0">
                <a:solidFill>
                  <a:srgbClr val="0070C0"/>
                </a:solidFill>
              </a:rPr>
              <a:t>Sense of being empty of anything valuable.</a:t>
            </a:r>
          </a:p>
          <a:p>
            <a:r>
              <a:rPr lang="en-US" sz="2400" b="1" dirty="0">
                <a:solidFill>
                  <a:srgbClr val="0070C0"/>
                </a:solidFill>
              </a:rPr>
              <a:t>Relationship itself is therapeutic and reduces symptoms quickly.</a:t>
            </a:r>
          </a:p>
          <a:p>
            <a:r>
              <a:rPr lang="en-US" sz="2400" b="1" dirty="0">
                <a:solidFill>
                  <a:srgbClr val="0070C0"/>
                </a:solidFill>
              </a:rPr>
              <a:t>Danger of losing gains at the end of a therapy.</a:t>
            </a:r>
          </a:p>
        </p:txBody>
      </p:sp>
      <p:sp>
        <p:nvSpPr>
          <p:cNvPr id="4" name="Text Placeholder 3"/>
          <p:cNvSpPr>
            <a:spLocks noGrp="1"/>
          </p:cNvSpPr>
          <p:nvPr>
            <p:ph type="body" sz="quarter" idx="3"/>
          </p:nvPr>
        </p:nvSpPr>
        <p:spPr>
          <a:xfrm>
            <a:off x="6441471" y="1762539"/>
            <a:ext cx="5061554" cy="689113"/>
          </a:xfrm>
        </p:spPr>
        <p:txBody>
          <a:bodyPr/>
          <a:lstStyle/>
          <a:p>
            <a:r>
              <a:rPr lang="en-US" b="1" u="sng" dirty="0" err="1">
                <a:solidFill>
                  <a:srgbClr val="FF0000"/>
                </a:solidFill>
                <a:latin typeface="Arial" panose="020B0604020202020204" pitchFamily="34" charset="0"/>
                <a:cs typeface="Arial" panose="020B0604020202020204" pitchFamily="34" charset="0"/>
              </a:rPr>
              <a:t>Introjective</a:t>
            </a:r>
            <a:r>
              <a:rPr lang="en-US" dirty="0">
                <a:solidFill>
                  <a:srgbClr val="FF0000"/>
                </a:solidFill>
                <a:latin typeface="Arial" panose="020B0604020202020204" pitchFamily="34" charset="0"/>
                <a:cs typeface="Arial" panose="020B0604020202020204" pitchFamily="34" charset="0"/>
              </a:rPr>
              <a:t> (self-definition)</a:t>
            </a:r>
          </a:p>
        </p:txBody>
      </p:sp>
      <p:sp>
        <p:nvSpPr>
          <p:cNvPr id="6" name="Content Placeholder 5"/>
          <p:cNvSpPr>
            <a:spLocks noGrp="1"/>
          </p:cNvSpPr>
          <p:nvPr>
            <p:ph sz="quarter" idx="4"/>
          </p:nvPr>
        </p:nvSpPr>
        <p:spPr>
          <a:xfrm>
            <a:off x="6607967" y="2835965"/>
            <a:ext cx="4895056" cy="2955234"/>
          </a:xfrm>
        </p:spPr>
        <p:txBody>
          <a:bodyPr>
            <a:noAutofit/>
          </a:bodyPr>
          <a:lstStyle/>
          <a:p>
            <a:r>
              <a:rPr lang="en-US" sz="2400" b="1" dirty="0">
                <a:solidFill>
                  <a:srgbClr val="0070C0"/>
                </a:solidFill>
              </a:rPr>
              <a:t>Guilt</a:t>
            </a:r>
          </a:p>
          <a:p>
            <a:r>
              <a:rPr lang="en-US" sz="2400" b="1" dirty="0">
                <a:solidFill>
                  <a:srgbClr val="0070C0"/>
                </a:solidFill>
              </a:rPr>
              <a:t>Sense of being full of badness, evil.</a:t>
            </a:r>
          </a:p>
          <a:p>
            <a:r>
              <a:rPr lang="en-US" sz="2400" b="1" dirty="0">
                <a:solidFill>
                  <a:srgbClr val="0070C0"/>
                </a:solidFill>
              </a:rPr>
              <a:t>Therapy takes longer and must include focus on cognitions about one’s “faults.”</a:t>
            </a:r>
          </a:p>
          <a:p>
            <a:r>
              <a:rPr lang="en-US" sz="2400" b="1" dirty="0">
                <a:solidFill>
                  <a:srgbClr val="0070C0"/>
                </a:solidFill>
              </a:rPr>
              <a:t>Improvement may continue after the end of treatment.</a:t>
            </a:r>
          </a:p>
        </p:txBody>
      </p:sp>
    </p:spTree>
    <p:extLst>
      <p:ext uri="{BB962C8B-B14F-4D97-AF65-F5344CB8AC3E}">
        <p14:creationId xmlns:p14="http://schemas.microsoft.com/office/powerpoint/2010/main" val="3336898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3633" y="159026"/>
            <a:ext cx="11069391" cy="1298713"/>
          </a:xfrm>
        </p:spPr>
        <p:txBody>
          <a:bodyPr>
            <a:normAutofit/>
          </a:bodyPr>
          <a:lstStyle/>
          <a:p>
            <a:pPr algn="ctr"/>
            <a:r>
              <a:rPr lang="en-US" b="1" dirty="0">
                <a:solidFill>
                  <a:srgbClr val="002060"/>
                </a:solidFill>
                <a:latin typeface="Arial" panose="020B0604020202020204" pitchFamily="34" charset="0"/>
                <a:cs typeface="Arial" panose="020B0604020202020204" pitchFamily="34" charset="0"/>
              </a:rPr>
              <a:t>Transference in Depressive Patients</a:t>
            </a:r>
          </a:p>
        </p:txBody>
      </p:sp>
      <p:sp>
        <p:nvSpPr>
          <p:cNvPr id="8" name="Content Placeholder 7"/>
          <p:cNvSpPr>
            <a:spLocks noGrp="1"/>
          </p:cNvSpPr>
          <p:nvPr>
            <p:ph idx="1"/>
          </p:nvPr>
        </p:nvSpPr>
        <p:spPr>
          <a:xfrm>
            <a:off x="1030941" y="1457740"/>
            <a:ext cx="10472083" cy="4691270"/>
          </a:xfrm>
        </p:spPr>
        <p:txBody>
          <a:bodyPr>
            <a:normAutofit fontScale="92500"/>
          </a:bodyPr>
          <a:lstStyle/>
          <a:p>
            <a:endParaRPr lang="en-US" dirty="0"/>
          </a:p>
          <a:p>
            <a:r>
              <a:rPr lang="en-US" sz="3200" b="1" dirty="0">
                <a:solidFill>
                  <a:srgbClr val="0070C0"/>
                </a:solidFill>
              </a:rPr>
              <a:t>They attach quickly and may convey a sense of trust and hope.</a:t>
            </a:r>
          </a:p>
          <a:p>
            <a:r>
              <a:rPr lang="en-US" sz="3200" b="1" dirty="0">
                <a:solidFill>
                  <a:srgbClr val="0070C0"/>
                </a:solidFill>
              </a:rPr>
              <a:t>They tend to idealize the therapist, but not in an empty way: they appreciate good qualities in the therapist that are real.</a:t>
            </a:r>
          </a:p>
          <a:p>
            <a:r>
              <a:rPr lang="en-US" sz="3200" b="1" dirty="0">
                <a:solidFill>
                  <a:srgbClr val="0070C0"/>
                </a:solidFill>
              </a:rPr>
              <a:t>They are alert for criticism and rejection from the therapist.</a:t>
            </a:r>
          </a:p>
          <a:p>
            <a:r>
              <a:rPr lang="en-US" sz="3200" b="1" dirty="0">
                <a:solidFill>
                  <a:srgbClr val="0070C0"/>
                </a:solidFill>
              </a:rPr>
              <a:t>They try to please, and they try not to “bother” the therapist.</a:t>
            </a:r>
          </a:p>
          <a:p>
            <a:r>
              <a:rPr lang="en-US" sz="3200" b="1" dirty="0">
                <a:solidFill>
                  <a:srgbClr val="0070C0"/>
                </a:solidFill>
              </a:rPr>
              <a:t>They are frightened of any negative feelings or attitudes toward the therapist.</a:t>
            </a:r>
          </a:p>
        </p:txBody>
      </p:sp>
    </p:spTree>
    <p:extLst>
      <p:ext uri="{BB962C8B-B14F-4D97-AF65-F5344CB8AC3E}">
        <p14:creationId xmlns:p14="http://schemas.microsoft.com/office/powerpoint/2010/main" val="147587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145775"/>
            <a:ext cx="12072730" cy="1537252"/>
          </a:xfrm>
        </p:spPr>
        <p:txBody>
          <a:bodyPr>
            <a:normAutofit/>
          </a:bodyPr>
          <a:lstStyle/>
          <a:p>
            <a:pPr algn="ctr"/>
            <a:r>
              <a:rPr lang="en-US" sz="4000" b="1" dirty="0" err="1">
                <a:solidFill>
                  <a:srgbClr val="002060"/>
                </a:solidFill>
                <a:latin typeface="Arial" panose="020B0604020202020204" pitchFamily="34" charset="0"/>
                <a:cs typeface="Arial" panose="020B0604020202020204" pitchFamily="34" charset="0"/>
              </a:rPr>
              <a:t>Countertransferences</a:t>
            </a:r>
            <a:r>
              <a:rPr lang="en-US" sz="4000" b="1" dirty="0">
                <a:solidFill>
                  <a:srgbClr val="002060"/>
                </a:solidFill>
                <a:latin typeface="Arial" panose="020B0604020202020204" pitchFamily="34" charset="0"/>
                <a:cs typeface="Arial" panose="020B0604020202020204" pitchFamily="34" charset="0"/>
              </a:rPr>
              <a:t> to Depressive Patients</a:t>
            </a:r>
          </a:p>
        </p:txBody>
      </p:sp>
      <p:sp>
        <p:nvSpPr>
          <p:cNvPr id="8" name="Content Placeholder 7"/>
          <p:cNvSpPr>
            <a:spLocks noGrp="1"/>
          </p:cNvSpPr>
          <p:nvPr>
            <p:ph idx="1"/>
          </p:nvPr>
        </p:nvSpPr>
        <p:spPr>
          <a:xfrm>
            <a:off x="1484310" y="1590261"/>
            <a:ext cx="10018713" cy="4505739"/>
          </a:xfrm>
        </p:spPr>
        <p:txBody>
          <a:bodyPr>
            <a:normAutofit fontScale="92500" lnSpcReduction="20000"/>
          </a:bodyPr>
          <a:lstStyle/>
          <a:p>
            <a:endParaRPr lang="en-US" dirty="0"/>
          </a:p>
          <a:p>
            <a:r>
              <a:rPr lang="en-US" sz="2800" b="1" dirty="0">
                <a:solidFill>
                  <a:srgbClr val="0070C0"/>
                </a:solidFill>
              </a:rPr>
              <a:t>They are likeable and evoke natural sympathy.</a:t>
            </a:r>
          </a:p>
          <a:p>
            <a:r>
              <a:rPr lang="en-US" sz="2800" b="1" dirty="0">
                <a:solidFill>
                  <a:srgbClr val="0070C0"/>
                </a:solidFill>
              </a:rPr>
              <a:t>The </a:t>
            </a:r>
            <a:r>
              <a:rPr lang="en-US" sz="2800" b="1" dirty="0" err="1">
                <a:solidFill>
                  <a:srgbClr val="0070C0"/>
                </a:solidFill>
              </a:rPr>
              <a:t>introjective</a:t>
            </a:r>
            <a:r>
              <a:rPr lang="en-US" sz="2800" b="1" dirty="0">
                <a:solidFill>
                  <a:srgbClr val="0070C0"/>
                </a:solidFill>
              </a:rPr>
              <a:t> type may be perfectionistic and be admirable as a result.</a:t>
            </a:r>
          </a:p>
          <a:p>
            <a:r>
              <a:rPr lang="en-US" sz="2800" b="1" dirty="0">
                <a:solidFill>
                  <a:srgbClr val="0070C0"/>
                </a:solidFill>
              </a:rPr>
              <a:t>Both types may induce warmth and genuine concern, though the self-hatred of the </a:t>
            </a:r>
            <a:r>
              <a:rPr lang="en-US" sz="2800" b="1" dirty="0" err="1">
                <a:solidFill>
                  <a:srgbClr val="0070C0"/>
                </a:solidFill>
              </a:rPr>
              <a:t>introjective</a:t>
            </a:r>
            <a:r>
              <a:rPr lang="en-US" sz="2800" b="1" dirty="0">
                <a:solidFill>
                  <a:srgbClr val="0070C0"/>
                </a:solidFill>
              </a:rPr>
              <a:t> patient can become tedious, as can the passive dependency of the anaclitic one.</a:t>
            </a:r>
          </a:p>
          <a:p>
            <a:r>
              <a:rPr lang="en-US" sz="2800" b="1" dirty="0">
                <a:solidFill>
                  <a:srgbClr val="0070C0"/>
                </a:solidFill>
              </a:rPr>
              <a:t>Both depressive types may eventually evoke a sense of futility that mirrors the patient’s despair.</a:t>
            </a:r>
          </a:p>
          <a:p>
            <a:r>
              <a:rPr lang="en-US" sz="2800" b="1" dirty="0">
                <a:solidFill>
                  <a:srgbClr val="0070C0"/>
                </a:solidFill>
              </a:rPr>
              <a:t>It is sometimes easy to enjoy the patient’s idealization and not notice opportunities to explore the person’s negative experiences of the therapist.</a:t>
            </a:r>
          </a:p>
        </p:txBody>
      </p:sp>
    </p:spTree>
    <p:extLst>
      <p:ext uri="{BB962C8B-B14F-4D97-AF65-F5344CB8AC3E}">
        <p14:creationId xmlns:p14="http://schemas.microsoft.com/office/powerpoint/2010/main" val="324630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1" y="1"/>
            <a:ext cx="11845493" cy="1391478"/>
          </a:xfrm>
        </p:spPr>
        <p:txBody>
          <a:bodyPr>
            <a:normAutofit/>
          </a:bodyPr>
          <a:lstStyle/>
          <a:p>
            <a:pPr algn="ctr"/>
            <a:r>
              <a:rPr lang="en-US" sz="4000" b="1" dirty="0">
                <a:solidFill>
                  <a:srgbClr val="002060"/>
                </a:solidFill>
                <a:latin typeface="Arial" panose="020B0604020202020204" pitchFamily="34" charset="0"/>
                <a:cs typeface="Arial" panose="020B0604020202020204" pitchFamily="34" charset="0"/>
              </a:rPr>
              <a:t>Treatment Implications: Depressive Patients</a:t>
            </a:r>
          </a:p>
        </p:txBody>
      </p:sp>
      <p:sp>
        <p:nvSpPr>
          <p:cNvPr id="3" name="Content Placeholder 2"/>
          <p:cNvSpPr>
            <a:spLocks noGrp="1"/>
          </p:cNvSpPr>
          <p:nvPr>
            <p:ph idx="1"/>
          </p:nvPr>
        </p:nvSpPr>
        <p:spPr>
          <a:xfrm>
            <a:off x="1219199" y="1752600"/>
            <a:ext cx="10760765" cy="4267200"/>
          </a:xfrm>
        </p:spPr>
        <p:txBody>
          <a:bodyPr>
            <a:noAutofit/>
          </a:bodyPr>
          <a:lstStyle/>
          <a:p>
            <a:r>
              <a:rPr lang="en-US" sz="2400" b="1" dirty="0">
                <a:solidFill>
                  <a:srgbClr val="0070C0"/>
                </a:solidFill>
              </a:rPr>
              <a:t>Because of their tendency to attach easily, they work well in therapy.</a:t>
            </a:r>
          </a:p>
          <a:p>
            <a:r>
              <a:rPr lang="en-US" sz="2400" b="1" dirty="0" err="1">
                <a:solidFill>
                  <a:srgbClr val="0070C0"/>
                </a:solidFill>
              </a:rPr>
              <a:t>Anaclitically</a:t>
            </a:r>
            <a:r>
              <a:rPr lang="en-US" sz="2400" b="1" dirty="0">
                <a:solidFill>
                  <a:srgbClr val="0070C0"/>
                </a:solidFill>
              </a:rPr>
              <a:t> depressive patients may be helped by normalizing their sensitivity to attachment and separation. They may need either significantly long treatments, so that they can internalize the therapist’s attitude, or specific psychoeducation about separation when in shorter therapies.</a:t>
            </a:r>
          </a:p>
          <a:p>
            <a:r>
              <a:rPr lang="en-US" sz="2400" b="1" dirty="0" err="1">
                <a:solidFill>
                  <a:srgbClr val="0070C0"/>
                </a:solidFill>
              </a:rPr>
              <a:t>Introjectively</a:t>
            </a:r>
            <a:r>
              <a:rPr lang="en-US" sz="2400" b="1" dirty="0">
                <a:solidFill>
                  <a:srgbClr val="0070C0"/>
                </a:solidFill>
              </a:rPr>
              <a:t> depressive patients need confrontation of their underlying automatic cognitions.</a:t>
            </a:r>
          </a:p>
          <a:p>
            <a:r>
              <a:rPr lang="en-US" sz="2400" b="1" dirty="0">
                <a:solidFill>
                  <a:srgbClr val="0070C0"/>
                </a:solidFill>
              </a:rPr>
              <a:t>“Supporting the ego” versus “attacking the superego.”</a:t>
            </a:r>
          </a:p>
          <a:p>
            <a:r>
              <a:rPr lang="en-US" sz="2400" b="1" dirty="0">
                <a:solidFill>
                  <a:srgbClr val="0070C0"/>
                </a:solidFill>
              </a:rPr>
              <a:t>Both need to become comfortable with critical and hostile feelings toward the therapist; otherwise, they will end treatment thinking they were lucky to go to such a wonderful person – without improvement in their self-acceptance.</a:t>
            </a:r>
          </a:p>
        </p:txBody>
      </p:sp>
    </p:spTree>
    <p:extLst>
      <p:ext uri="{BB962C8B-B14F-4D97-AF65-F5344CB8AC3E}">
        <p14:creationId xmlns:p14="http://schemas.microsoft.com/office/powerpoint/2010/main" val="171604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DA519-D3B2-454A-A7C7-578DA6A7CD42}"/>
              </a:ext>
            </a:extLst>
          </p:cNvPr>
          <p:cNvSpPr>
            <a:spLocks noGrp="1"/>
          </p:cNvSpPr>
          <p:nvPr>
            <p:ph type="title"/>
          </p:nvPr>
        </p:nvSpPr>
        <p:spPr>
          <a:xfrm>
            <a:off x="1484311" y="1"/>
            <a:ext cx="10018713" cy="1683026"/>
          </a:xfrm>
        </p:spPr>
        <p:txBody>
          <a:bodyPr/>
          <a:lstStyle/>
          <a:p>
            <a:pPr algn="ctr"/>
            <a:r>
              <a:rPr lang="en-US" b="1" dirty="0">
                <a:solidFill>
                  <a:srgbClr val="002060"/>
                </a:solidFill>
                <a:latin typeface="Arial" panose="020B0604020202020204" pitchFamily="34" charset="0"/>
                <a:cs typeface="Arial" panose="020B0604020202020204" pitchFamily="34" charset="0"/>
              </a:rPr>
              <a:t>Kavita Patel on </a:t>
            </a:r>
            <a:r>
              <a:rPr lang="en-US" b="1" dirty="0" err="1">
                <a:solidFill>
                  <a:srgbClr val="002060"/>
                </a:solidFill>
                <a:latin typeface="Arial" panose="020B0604020202020204" pitchFamily="34" charset="0"/>
                <a:cs typeface="Arial" panose="020B0604020202020204" pitchFamily="34" charset="0"/>
              </a:rPr>
              <a:t>Somatized</a:t>
            </a:r>
            <a:r>
              <a:rPr lang="en-US" b="1" dirty="0">
                <a:solidFill>
                  <a:srgbClr val="002060"/>
                </a:solidFill>
                <a:latin typeface="Arial" panose="020B0604020202020204" pitchFamily="34" charset="0"/>
                <a:cs typeface="Arial" panose="020B0604020202020204" pitchFamily="34" charset="0"/>
              </a:rPr>
              <a:t> Grief</a:t>
            </a:r>
          </a:p>
        </p:txBody>
      </p:sp>
      <p:sp>
        <p:nvSpPr>
          <p:cNvPr id="3" name="Content Placeholder 2">
            <a:extLst>
              <a:ext uri="{FF2B5EF4-FFF2-40B4-BE49-F238E27FC236}">
                <a16:creationId xmlns:a16="http://schemas.microsoft.com/office/drawing/2014/main" id="{E48689FB-0474-437A-AE95-9113C5CF3DAD}"/>
              </a:ext>
            </a:extLst>
          </p:cNvPr>
          <p:cNvSpPr>
            <a:spLocks noGrp="1"/>
          </p:cNvSpPr>
          <p:nvPr>
            <p:ph idx="1"/>
          </p:nvPr>
        </p:nvSpPr>
        <p:spPr>
          <a:xfrm>
            <a:off x="1484310" y="1921565"/>
            <a:ext cx="10018713" cy="4532244"/>
          </a:xfrm>
        </p:spPr>
        <p:txBody>
          <a:bodyPr>
            <a:normAutofit lnSpcReduction="10000"/>
          </a:bodyPr>
          <a:lstStyle/>
          <a:p>
            <a:pPr marL="0" indent="0">
              <a:buNone/>
            </a:pPr>
            <a:r>
              <a:rPr lang="en-US"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I have now started to see the physical effects of this – people who have lost someone, who have had no ability to mourn that loss in person, who have not been able to deal with this in the way we would normally do, by getting together or talking about it with a human being in person. I am starting to see other physical ailments, more patients with joint pain, more patients with problems with their sleep, more patients where their other medical conditions are adversely affected, and all I can do is tie it back to their inability to grieve and to process their grief.</a:t>
            </a:r>
          </a:p>
          <a:p>
            <a:pPr marL="0" indent="0">
              <a:buNone/>
            </a:pPr>
            <a:r>
              <a:rPr lang="en-US" dirty="0"/>
              <a:t>													</a:t>
            </a:r>
            <a:r>
              <a:rPr lang="en-US" dirty="0">
                <a:solidFill>
                  <a:srgbClr val="FF0000"/>
                </a:solidFill>
              </a:rPr>
              <a:t>April 7, 2021: Yahoo News</a:t>
            </a:r>
          </a:p>
        </p:txBody>
      </p:sp>
    </p:spTree>
    <p:extLst>
      <p:ext uri="{BB962C8B-B14F-4D97-AF65-F5344CB8AC3E}">
        <p14:creationId xmlns:p14="http://schemas.microsoft.com/office/powerpoint/2010/main" val="470730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F13A-745D-329F-F7C9-53FAB8C5EAF4}"/>
              </a:ext>
            </a:extLst>
          </p:cNvPr>
          <p:cNvSpPr>
            <a:spLocks noGrp="1"/>
          </p:cNvSpPr>
          <p:nvPr>
            <p:ph type="title"/>
          </p:nvPr>
        </p:nvSpPr>
        <p:spPr>
          <a:xfrm>
            <a:off x="89807" y="365125"/>
            <a:ext cx="11846379" cy="1325563"/>
          </a:xfrm>
        </p:spPr>
        <p:txBody>
          <a:bodyPr>
            <a:normAutofit/>
          </a:bodyPr>
          <a:lstStyle/>
          <a:p>
            <a:pPr algn="ctr"/>
            <a:r>
              <a:rPr lang="en-US" sz="4000" b="1" dirty="0">
                <a:solidFill>
                  <a:srgbClr val="002060"/>
                </a:solidFill>
                <a:latin typeface="Arial" panose="020B0604020202020204" pitchFamily="34" charset="0"/>
                <a:cs typeface="Arial" panose="020B0604020202020204" pitchFamily="34" charset="0"/>
              </a:rPr>
              <a:t>Relevant Literature: Depressive Psychology</a:t>
            </a:r>
          </a:p>
        </p:txBody>
      </p:sp>
      <p:sp>
        <p:nvSpPr>
          <p:cNvPr id="3" name="Content Placeholder 2">
            <a:extLst>
              <a:ext uri="{FF2B5EF4-FFF2-40B4-BE49-F238E27FC236}">
                <a16:creationId xmlns:a16="http://schemas.microsoft.com/office/drawing/2014/main" id="{00BFFD13-0763-00A3-A0C1-3E397E85D781}"/>
              </a:ext>
            </a:extLst>
          </p:cNvPr>
          <p:cNvSpPr>
            <a:spLocks noGrp="1"/>
          </p:cNvSpPr>
          <p:nvPr>
            <p:ph idx="1"/>
          </p:nvPr>
        </p:nvSpPr>
        <p:spPr/>
        <p:txBody>
          <a:bodyPr>
            <a:normAutofit fontScale="62500" lnSpcReduction="20000"/>
          </a:bodyPr>
          <a:lstStyle/>
          <a:p>
            <a:pPr marL="0" indent="0">
              <a:buNone/>
            </a:pPr>
            <a:r>
              <a:rPr lang="en-US" b="1" dirty="0">
                <a:solidFill>
                  <a:srgbClr val="0070C0"/>
                </a:solidFill>
                <a:cs typeface="Arial" panose="020B0604020202020204" pitchFamily="34" charset="0"/>
              </a:rPr>
              <a:t>Blatt, S. J., &amp; Bers, S. (1993). The sense of self in depression: A psychoanalytic perspective. In Z. V. Segal &amp; S. J. Blatt (Eds.), </a:t>
            </a:r>
            <a:r>
              <a:rPr lang="en-US" b="1" i="1" dirty="0">
                <a:solidFill>
                  <a:srgbClr val="0070C0"/>
                </a:solidFill>
                <a:cs typeface="Arial" panose="020B0604020202020204" pitchFamily="34" charset="0"/>
              </a:rPr>
              <a:t>The self in emotional distress: Cognitive and psychodynamic perspectives</a:t>
            </a:r>
            <a:r>
              <a:rPr lang="en-US" b="1" dirty="0">
                <a:solidFill>
                  <a:srgbClr val="0070C0"/>
                </a:solidFill>
                <a:cs typeface="Arial" panose="020B0604020202020204" pitchFamily="34" charset="0"/>
              </a:rPr>
              <a:t> (pp. 71-210). New York: Guilford Press.</a:t>
            </a:r>
          </a:p>
          <a:p>
            <a:pPr marL="0" indent="0">
              <a:buNone/>
            </a:pPr>
            <a:r>
              <a:rPr lang="en-US" b="1" dirty="0">
                <a:solidFill>
                  <a:srgbClr val="0070C0"/>
                </a:solidFill>
                <a:cs typeface="Arial" panose="020B0604020202020204" pitchFamily="34" charset="0"/>
              </a:rPr>
              <a:t>Blatt, S. J. (2008). </a:t>
            </a:r>
            <a:r>
              <a:rPr lang="en-US" b="1" i="1" dirty="0">
                <a:solidFill>
                  <a:srgbClr val="0070C0"/>
                </a:solidFill>
                <a:cs typeface="Arial" panose="020B0604020202020204" pitchFamily="34" charset="0"/>
              </a:rPr>
              <a:t>Polarities of experience: Relatedness and self-definition in personality development, psychopathology, and the therapeutic process.</a:t>
            </a:r>
            <a:r>
              <a:rPr lang="en-US" b="1" dirty="0">
                <a:solidFill>
                  <a:srgbClr val="0070C0"/>
                </a:solidFill>
                <a:cs typeface="Arial" panose="020B0604020202020204" pitchFamily="34" charset="0"/>
              </a:rPr>
              <a:t> Washington, DC: American Psychological Organization.</a:t>
            </a:r>
          </a:p>
          <a:p>
            <a:pPr marL="0" indent="0">
              <a:buNone/>
            </a:pPr>
            <a:r>
              <a:rPr lang="en-US" b="1" dirty="0">
                <a:solidFill>
                  <a:srgbClr val="0070C0"/>
                </a:solidFill>
                <a:cs typeface="Arial" panose="020B0604020202020204" pitchFamily="34" charset="0"/>
              </a:rPr>
              <a:t>Hyde, J. (2009). </a:t>
            </a:r>
            <a:r>
              <a:rPr lang="en-US" b="1" i="1" dirty="0">
                <a:solidFill>
                  <a:srgbClr val="0070C0"/>
                </a:solidFill>
                <a:cs typeface="Arial" panose="020B0604020202020204" pitchFamily="34" charset="0"/>
              </a:rPr>
              <a:t>Fragile narcissists or the guilty good: What drives the personality of the psychotherapist? </a:t>
            </a:r>
            <a:r>
              <a:rPr lang="en-US" b="1" dirty="0">
                <a:solidFill>
                  <a:srgbClr val="0070C0"/>
                </a:solidFill>
                <a:cs typeface="Arial" panose="020B0604020202020204" pitchFamily="34" charset="0"/>
              </a:rPr>
              <a:t>Unpublished doctoral dissertation, Macquarie University, Sydney, Australia.</a:t>
            </a:r>
          </a:p>
          <a:p>
            <a:pPr marL="0" indent="0">
              <a:buNone/>
            </a:pPr>
            <a:r>
              <a:rPr lang="en-US" b="1" dirty="0">
                <a:solidFill>
                  <a:srgbClr val="0070C0"/>
                </a:solidFill>
                <a:cs typeface="Arial" panose="020B0604020202020204" pitchFamily="34" charset="0"/>
              </a:rPr>
              <a:t>Huprich, S. K. (2012).  Considering the evidence and making the most empirically-informed decision about depressive personality in the DSM-5.  </a:t>
            </a:r>
            <a:r>
              <a:rPr lang="en-US" b="1" i="1" dirty="0">
                <a:solidFill>
                  <a:srgbClr val="0070C0"/>
                </a:solidFill>
                <a:cs typeface="Arial" panose="020B0604020202020204" pitchFamily="34" charset="0"/>
              </a:rPr>
              <a:t>Personality Disorders:  Theory, Research, and Treatment</a:t>
            </a:r>
            <a:r>
              <a:rPr lang="en-US" b="1" dirty="0">
                <a:solidFill>
                  <a:srgbClr val="0070C0"/>
                </a:solidFill>
                <a:cs typeface="Arial" panose="020B0604020202020204" pitchFamily="34" charset="0"/>
              </a:rPr>
              <a:t>, 3, 470-482.</a:t>
            </a:r>
          </a:p>
          <a:p>
            <a:pPr marL="0" indent="0">
              <a:buNone/>
            </a:pPr>
            <a:r>
              <a:rPr lang="en-US" b="1" dirty="0">
                <a:solidFill>
                  <a:srgbClr val="0070C0"/>
                </a:solidFill>
                <a:cs typeface="Arial" panose="020B0604020202020204" pitchFamily="34" charset="0"/>
              </a:rPr>
              <a:t>Huprich, S. K. (2013). New directions for an old construct:  Future research directions for depressive personality in the DSM-5 era.</a:t>
            </a:r>
            <a:r>
              <a:rPr lang="en-US" b="1" i="1" dirty="0">
                <a:solidFill>
                  <a:srgbClr val="0070C0"/>
                </a:solidFill>
                <a:cs typeface="Arial" panose="020B0604020202020204" pitchFamily="34" charset="0"/>
              </a:rPr>
              <a:t>  Personality and Mental Health, 7, </a:t>
            </a:r>
            <a:r>
              <a:rPr lang="en-US" b="1" dirty="0">
                <a:solidFill>
                  <a:srgbClr val="0070C0"/>
                </a:solidFill>
                <a:cs typeface="Arial" panose="020B0604020202020204" pitchFamily="34" charset="0"/>
              </a:rPr>
              <a:t>213-222.</a:t>
            </a:r>
          </a:p>
          <a:p>
            <a:pPr marL="0" indent="0">
              <a:buNone/>
            </a:pPr>
            <a:r>
              <a:rPr lang="en-US" b="1" dirty="0" err="1">
                <a:solidFill>
                  <a:srgbClr val="0070C0"/>
                </a:solidFill>
                <a:cs typeface="Arial" panose="020B0604020202020204" pitchFamily="34" charset="0"/>
              </a:rPr>
              <a:t>Shedler</a:t>
            </a:r>
            <a:r>
              <a:rPr lang="en-US" b="1" dirty="0">
                <a:solidFill>
                  <a:srgbClr val="0070C0"/>
                </a:solidFill>
                <a:cs typeface="Arial" panose="020B0604020202020204" pitchFamily="34" charset="0"/>
              </a:rPr>
              <a:t>, J. (2022). The personality syndromes. In R. E. Feinstein (Ed.), </a:t>
            </a:r>
            <a:r>
              <a:rPr lang="en-US" b="1" i="1" dirty="0">
                <a:solidFill>
                  <a:srgbClr val="0070C0"/>
                </a:solidFill>
                <a:cs typeface="Arial" panose="020B0604020202020204" pitchFamily="34" charset="0"/>
              </a:rPr>
              <a:t>(Primer on) Personality</a:t>
            </a:r>
            <a:r>
              <a:rPr lang="en-US" b="1" dirty="0">
                <a:solidFill>
                  <a:srgbClr val="0070C0"/>
                </a:solidFill>
                <a:cs typeface="Arial" panose="020B0604020202020204" pitchFamily="34" charset="0"/>
              </a:rPr>
              <a:t> </a:t>
            </a:r>
            <a:r>
              <a:rPr lang="en-US" b="1" i="1" dirty="0">
                <a:solidFill>
                  <a:srgbClr val="0070C0"/>
                </a:solidFill>
                <a:cs typeface="Arial" panose="020B0604020202020204" pitchFamily="34" charset="0"/>
              </a:rPr>
              <a:t>Disorders (pp. 3-32)</a:t>
            </a:r>
            <a:r>
              <a:rPr lang="en-US" b="1" dirty="0">
                <a:solidFill>
                  <a:srgbClr val="0070C0"/>
                </a:solidFill>
                <a:cs typeface="Arial" panose="020B0604020202020204" pitchFamily="34" charset="0"/>
              </a:rPr>
              <a:t>. New York: Oxford University Press.</a:t>
            </a:r>
          </a:p>
          <a:p>
            <a:pPr marL="0" indent="0">
              <a:buNone/>
            </a:pPr>
            <a:r>
              <a:rPr lang="en-US" b="1" dirty="0" err="1">
                <a:solidFill>
                  <a:srgbClr val="0070C0"/>
                </a:solidFill>
                <a:cs typeface="Arial" panose="020B0604020202020204" pitchFamily="34" charset="0"/>
              </a:rPr>
              <a:t>Voytenko</a:t>
            </a:r>
            <a:r>
              <a:rPr lang="en-US" b="1" dirty="0">
                <a:solidFill>
                  <a:srgbClr val="0070C0"/>
                </a:solidFill>
                <a:cs typeface="Arial" panose="020B0604020202020204" pitchFamily="34" charset="0"/>
              </a:rPr>
              <a:t>, V. L., &amp; Huprich, S. K. (2025). Treatment-resistant depression and personality disorder: An update on conceptualization, assessment, and evidence-based psychodynamic approaches. </a:t>
            </a:r>
            <a:r>
              <a:rPr lang="en-US" b="1" i="1" dirty="0">
                <a:solidFill>
                  <a:srgbClr val="0070C0"/>
                </a:solidFill>
                <a:cs typeface="Arial" panose="020B0604020202020204" pitchFamily="34" charset="0"/>
              </a:rPr>
              <a:t>Psychoanalytic Psychology, 42</a:t>
            </a:r>
            <a:r>
              <a:rPr lang="en-US" b="1" dirty="0">
                <a:solidFill>
                  <a:srgbClr val="0070C0"/>
                </a:solidFill>
                <a:cs typeface="Arial" panose="020B0604020202020204" pitchFamily="34" charset="0"/>
              </a:rPr>
              <a:t>(1), 1-8.</a:t>
            </a:r>
          </a:p>
          <a:p>
            <a:endParaRPr lang="en-US" dirty="0"/>
          </a:p>
        </p:txBody>
      </p:sp>
    </p:spTree>
    <p:extLst>
      <p:ext uri="{BB962C8B-B14F-4D97-AF65-F5344CB8AC3E}">
        <p14:creationId xmlns:p14="http://schemas.microsoft.com/office/powerpoint/2010/main" val="543088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22C5D-4614-300E-73A5-99831718965E}"/>
              </a:ext>
            </a:extLst>
          </p:cNvPr>
          <p:cNvSpPr>
            <a:spLocks noGrp="1"/>
          </p:cNvSpPr>
          <p:nvPr>
            <p:ph type="title"/>
          </p:nvPr>
        </p:nvSpPr>
        <p:spPr>
          <a:xfrm>
            <a:off x="838200" y="131975"/>
            <a:ext cx="10515600" cy="593889"/>
          </a:xfrm>
        </p:spPr>
        <p:txBody>
          <a:bodyPr>
            <a:normAutofit/>
          </a:bodyPr>
          <a:lstStyle/>
          <a:p>
            <a:pPr algn="ctr"/>
            <a:r>
              <a:rPr lang="en-US" sz="3600" b="1" dirty="0">
                <a:solidFill>
                  <a:srgbClr val="002060"/>
                </a:solidFill>
                <a:latin typeface="Arial" panose="020B0604020202020204" pitchFamily="34" charset="0"/>
                <a:cs typeface="Arial" panose="020B0604020202020204" pitchFamily="34" charset="0"/>
              </a:rPr>
              <a:t>Masochistic (Self-Defeating) Psychologies</a:t>
            </a:r>
          </a:p>
        </p:txBody>
      </p:sp>
      <p:sp>
        <p:nvSpPr>
          <p:cNvPr id="3" name="Content Placeholder 2">
            <a:extLst>
              <a:ext uri="{FF2B5EF4-FFF2-40B4-BE49-F238E27FC236}">
                <a16:creationId xmlns:a16="http://schemas.microsoft.com/office/drawing/2014/main" id="{FF5A4E95-2A45-79BC-1990-9EFBAD2AE02F}"/>
              </a:ext>
            </a:extLst>
          </p:cNvPr>
          <p:cNvSpPr>
            <a:spLocks noGrp="1"/>
          </p:cNvSpPr>
          <p:nvPr>
            <p:ph idx="1"/>
          </p:nvPr>
        </p:nvSpPr>
        <p:spPr>
          <a:xfrm>
            <a:off x="141403" y="857839"/>
            <a:ext cx="11887200" cy="5868186"/>
          </a:xfrm>
        </p:spPr>
        <p:txBody>
          <a:bodyPr>
            <a:normAutofit lnSpcReduction="10000"/>
          </a:bodyPr>
          <a:lstStyle/>
          <a:p>
            <a:pPr marL="0" indent="0">
              <a:buNone/>
            </a:pPr>
            <a:r>
              <a:rPr lang="en-US" sz="2000" b="1" dirty="0"/>
              <a:t>DSM proposed definition of Self-Defeating Personality Disorder:</a:t>
            </a:r>
          </a:p>
          <a:p>
            <a:pPr marL="0" indent="0">
              <a:buNone/>
            </a:pPr>
            <a:r>
              <a:rPr lang="en-US" sz="2000" b="1" dirty="0">
                <a:solidFill>
                  <a:srgbClr val="FF0000"/>
                </a:solidFill>
              </a:rPr>
              <a:t>A pervasive pattern of self-defeating behavior, beginning by early adulthood and present across contexts. The person may often avoid or undermine pleasurable experiences, be drawn to situations or relationships in which they will suffer, and prevent others from helping them, as indicated by at least five of the following:</a:t>
            </a:r>
          </a:p>
          <a:p>
            <a:r>
              <a:rPr lang="en-US" sz="2000" b="1" dirty="0">
                <a:solidFill>
                  <a:srgbClr val="0070C0"/>
                </a:solidFill>
              </a:rPr>
              <a:t>Chooses people and situations that lead to disappointment, failure, or mistreatment even when better options are clearly available.</a:t>
            </a:r>
          </a:p>
          <a:p>
            <a:r>
              <a:rPr lang="en-US" sz="2000" b="1" dirty="0">
                <a:solidFill>
                  <a:srgbClr val="0070C0"/>
                </a:solidFill>
              </a:rPr>
              <a:t>Rejects or renders ineffective the efforts of others to help them.</a:t>
            </a:r>
          </a:p>
          <a:p>
            <a:r>
              <a:rPr lang="en-US" sz="2000" b="1" dirty="0">
                <a:solidFill>
                  <a:srgbClr val="0070C0"/>
                </a:solidFill>
              </a:rPr>
              <a:t>Following positive personal events (e.g., new achievement), responds with depression, guilt, or a behavior that produces pain (e.g., an accident).</a:t>
            </a:r>
          </a:p>
          <a:p>
            <a:r>
              <a:rPr lang="en-US" sz="2000" b="1" dirty="0">
                <a:solidFill>
                  <a:srgbClr val="0070C0"/>
                </a:solidFill>
              </a:rPr>
              <a:t>Incites angry or rejecting responses from others, then feels hurt, defeated, or humiliated </a:t>
            </a:r>
            <a:r>
              <a:rPr kumimoji="0" lang="en-US" altLang="en-US" sz="2000" b="1" i="0" u="none" strike="noStrike" cap="none" normalizeH="0" baseline="0" dirty="0">
                <a:ln>
                  <a:noFill/>
                </a:ln>
                <a:solidFill>
                  <a:srgbClr val="0070C0"/>
                </a:solidFill>
                <a:effectLst/>
                <a:cs typeface="Arial" panose="020B0604020202020204" pitchFamily="34" charset="0"/>
              </a:rPr>
              <a:t>(e.g., makes fun of spouse in public, provoking an angry retort, then feels devastated).</a:t>
            </a:r>
          </a:p>
          <a:p>
            <a:r>
              <a:rPr lang="en-US" altLang="en-US" sz="2000" b="1" dirty="0">
                <a:solidFill>
                  <a:srgbClr val="0070C0"/>
                </a:solidFill>
                <a:cs typeface="Arial" panose="020B0604020202020204" pitchFamily="34" charset="0"/>
              </a:rPr>
              <a:t>R</a:t>
            </a:r>
            <a:r>
              <a:rPr kumimoji="0" lang="en-US" altLang="en-US" sz="2000" b="1" i="0" u="none" strike="noStrike" cap="none" normalizeH="0" baseline="0" dirty="0">
                <a:ln>
                  <a:noFill/>
                </a:ln>
                <a:solidFill>
                  <a:srgbClr val="0070C0"/>
                </a:solidFill>
                <a:effectLst/>
                <a:cs typeface="Arial" panose="020B0604020202020204" pitchFamily="34" charset="0"/>
              </a:rPr>
              <a:t>ejects opportunities for pleasure, or is reluctant to acknowledge enjoying themselves (despite having adequate social skills and the capacity for pleasure).</a:t>
            </a:r>
          </a:p>
          <a:p>
            <a:r>
              <a:rPr kumimoji="0" lang="en-US" altLang="en-US" sz="2000" b="1" i="0" u="none" strike="noStrike" cap="none" normalizeH="0" baseline="0" dirty="0">
                <a:ln>
                  <a:noFill/>
                </a:ln>
                <a:solidFill>
                  <a:srgbClr val="0070C0"/>
                </a:solidFill>
                <a:effectLst/>
                <a:cs typeface="Arial" panose="020B0604020202020204" pitchFamily="34" charset="0"/>
              </a:rPr>
              <a:t>Fails to accomplish tasks crucial to their personal objectives despite having demonstrated ability to do so (e.g., helps fellow students write papers, but is unable to write their own).</a:t>
            </a:r>
          </a:p>
          <a:p>
            <a:r>
              <a:rPr lang="en-US" altLang="en-US" sz="2000" b="1" dirty="0">
                <a:solidFill>
                  <a:srgbClr val="0070C0"/>
                </a:solidFill>
                <a:cs typeface="Arial" panose="020B0604020202020204" pitchFamily="34" charset="0"/>
              </a:rPr>
              <a:t>I</a:t>
            </a:r>
            <a:r>
              <a:rPr kumimoji="0" lang="en-US" altLang="en-US" sz="2000" b="1" i="0" u="none" strike="noStrike" cap="none" normalizeH="0" baseline="0" dirty="0">
                <a:ln>
                  <a:noFill/>
                </a:ln>
                <a:solidFill>
                  <a:srgbClr val="0070C0"/>
                </a:solidFill>
                <a:effectLst/>
                <a:cs typeface="Arial" panose="020B0604020202020204" pitchFamily="34" charset="0"/>
              </a:rPr>
              <a:t>s uninterested in or rejects people who consistently treat them well.</a:t>
            </a:r>
          </a:p>
          <a:p>
            <a:r>
              <a:rPr kumimoji="0" lang="en-US" altLang="en-US" sz="2000" b="1" i="0" u="none" strike="noStrike" cap="none" normalizeH="0" baseline="0" dirty="0">
                <a:ln>
                  <a:noFill/>
                </a:ln>
                <a:solidFill>
                  <a:srgbClr val="0070C0"/>
                </a:solidFill>
                <a:effectLst/>
                <a:cs typeface="Arial" panose="020B0604020202020204" pitchFamily="34" charset="0"/>
              </a:rPr>
              <a:t>Engages in excessive self-sacrifice that is unsolicited by the intended recipients of the sacrifice.</a:t>
            </a:r>
          </a:p>
          <a:p>
            <a:pPr marL="0" indent="0">
              <a:buNone/>
            </a:pPr>
            <a:r>
              <a:rPr lang="en-US" altLang="en-US" sz="2000" b="1" dirty="0">
                <a:solidFill>
                  <a:srgbClr val="FF0000"/>
                </a:solidFill>
                <a:cs typeface="Arial" panose="020B0604020202020204" pitchFamily="34" charset="0"/>
              </a:rPr>
              <a:t>These behaviors are not specific to situations of abuse or anticipated abuse or to conditions of depression.</a:t>
            </a:r>
            <a:endParaRPr kumimoji="0" lang="en-US" altLang="en-US" sz="2000" b="1" i="0" u="none" strike="noStrike" cap="none" normalizeH="0" baseline="0" dirty="0">
              <a:ln>
                <a:noFill/>
              </a:ln>
              <a:solidFill>
                <a:srgbClr val="FF0000"/>
              </a:solidFill>
              <a:effectLst/>
              <a:cs typeface="Arial" panose="020B0604020202020204" pitchFamily="34" charset="0"/>
            </a:endParaRPr>
          </a:p>
          <a:p>
            <a:endParaRPr kumimoji="0" lang="en-US" altLang="en-US" sz="2000" b="1" i="0" u="none" strike="noStrike" cap="none" normalizeH="0" baseline="0" dirty="0">
              <a:ln>
                <a:noFill/>
              </a:ln>
              <a:solidFill>
                <a:srgbClr val="202122"/>
              </a:solidFill>
              <a:effectLst/>
              <a:cs typeface="Arial" panose="020B0604020202020204" pitchFamily="34" charset="0"/>
            </a:endParaRPr>
          </a:p>
          <a:p>
            <a:endParaRPr kumimoji="0" lang="en-US" altLang="en-US" sz="2000" b="1" i="0" u="none" strike="noStrike" cap="none" normalizeH="0" baseline="0" dirty="0">
              <a:ln>
                <a:noFill/>
              </a:ln>
              <a:solidFill>
                <a:srgbClr val="202122"/>
              </a:solidFill>
              <a:effectLst/>
              <a:cs typeface="Arial" panose="020B0604020202020204" pitchFamily="34" charset="0"/>
            </a:endParaRPr>
          </a:p>
          <a:p>
            <a:endParaRPr kumimoji="0" lang="en-US" altLang="en-US" sz="2400" b="1" i="0" u="none" strike="noStrike" cap="none" normalizeH="0" baseline="0" dirty="0">
              <a:ln>
                <a:noFill/>
              </a:ln>
              <a:solidFill>
                <a:srgbClr val="202122"/>
              </a:solidFill>
              <a:effectLst/>
              <a:cs typeface="Arial" panose="020B0604020202020204" pitchFamily="34" charset="0"/>
            </a:endParaRPr>
          </a:p>
          <a:p>
            <a:endParaRPr lang="en-US" sz="2400" b="1" dirty="0"/>
          </a:p>
          <a:p>
            <a:endParaRPr lang="en-US" sz="2400" b="1" dirty="0"/>
          </a:p>
          <a:p>
            <a:endParaRPr lang="en-US" b="1" dirty="0">
              <a:solidFill>
                <a:srgbClr val="0070C0"/>
              </a:solidFill>
            </a:endParaRPr>
          </a:p>
          <a:p>
            <a:endParaRPr lang="en-US" b="1" dirty="0">
              <a:solidFill>
                <a:srgbClr val="FF0000"/>
              </a:solidFill>
            </a:endParaRPr>
          </a:p>
        </p:txBody>
      </p:sp>
    </p:spTree>
    <p:extLst>
      <p:ext uri="{BB962C8B-B14F-4D97-AF65-F5344CB8AC3E}">
        <p14:creationId xmlns:p14="http://schemas.microsoft.com/office/powerpoint/2010/main" val="446105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47" y="172279"/>
            <a:ext cx="11260977" cy="1351722"/>
          </a:xfrm>
        </p:spPr>
        <p:txBody>
          <a:bodyPr/>
          <a:lstStyle/>
          <a:p>
            <a:pPr algn="ctr"/>
            <a:r>
              <a:rPr lang="en-US" b="1" dirty="0">
                <a:solidFill>
                  <a:srgbClr val="002060"/>
                </a:solidFill>
                <a:latin typeface="Arial" panose="020B0604020202020204" pitchFamily="34" charset="0"/>
                <a:cs typeface="Arial" panose="020B0604020202020204" pitchFamily="34" charset="0"/>
              </a:rPr>
              <a:t>“Normal Masochism” (Adaptive Altruism)</a:t>
            </a:r>
          </a:p>
        </p:txBody>
      </p:sp>
      <p:sp>
        <p:nvSpPr>
          <p:cNvPr id="3" name="Content Placeholder 2"/>
          <p:cNvSpPr>
            <a:spLocks noGrp="1"/>
          </p:cNvSpPr>
          <p:nvPr>
            <p:ph idx="1"/>
          </p:nvPr>
        </p:nvSpPr>
        <p:spPr>
          <a:xfrm>
            <a:off x="802341" y="1333402"/>
            <a:ext cx="10587318" cy="5174974"/>
          </a:xfrm>
        </p:spPr>
        <p:txBody>
          <a:bodyPr>
            <a:normAutofit fontScale="92500" lnSpcReduction="10000"/>
          </a:bodyPr>
          <a:lstStyle/>
          <a:p>
            <a:endParaRPr lang="en-US" dirty="0"/>
          </a:p>
          <a:p>
            <a:pPr marL="0" indent="0">
              <a:buNone/>
            </a:pPr>
            <a:r>
              <a:rPr lang="en-US" sz="3000" b="1" dirty="0">
                <a:solidFill>
                  <a:srgbClr val="FF0000"/>
                </a:solidFill>
              </a:rPr>
              <a:t>Like all psychopathology, self-defeating patterns are extreme versions of normal human tendencies.</a:t>
            </a:r>
          </a:p>
          <a:p>
            <a:r>
              <a:rPr lang="en-US" sz="3000" b="1" dirty="0">
                <a:solidFill>
                  <a:srgbClr val="0070C0"/>
                </a:solidFill>
              </a:rPr>
              <a:t>Altruistic self-sacrifice is evolutionarily important to the survival of the human species. Parenting mammals will put the welfare of their children ahead of their individual welfare; we are biologically equipped for such sacrifices.</a:t>
            </a:r>
          </a:p>
          <a:p>
            <a:r>
              <a:rPr lang="en-US" sz="3000" b="1" dirty="0">
                <a:solidFill>
                  <a:srgbClr val="FF0000"/>
                </a:solidFill>
              </a:rPr>
              <a:t>C. G. Jung:</a:t>
            </a:r>
            <a:r>
              <a:rPr lang="en-US" sz="3000" b="1" dirty="0">
                <a:solidFill>
                  <a:srgbClr val="0070C0"/>
                </a:solidFill>
              </a:rPr>
              <a:t> Masochism as a perversion of the normal need to worship or venerate;</a:t>
            </a:r>
          </a:p>
          <a:p>
            <a:r>
              <a:rPr lang="en-US" sz="3000" b="1" dirty="0">
                <a:solidFill>
                  <a:srgbClr val="FF0000"/>
                </a:solidFill>
              </a:rPr>
              <a:t>Helena Deutsch:</a:t>
            </a:r>
            <a:r>
              <a:rPr lang="en-US" sz="3000" b="1" dirty="0">
                <a:solidFill>
                  <a:srgbClr val="0070C0"/>
                </a:solidFill>
              </a:rPr>
              <a:t> Masochism as a normal and inevitable part of mothering;</a:t>
            </a:r>
          </a:p>
          <a:p>
            <a:r>
              <a:rPr lang="en-US" sz="3000" b="1" dirty="0">
                <a:solidFill>
                  <a:srgbClr val="FF0000"/>
                </a:solidFill>
              </a:rPr>
              <a:t>Emmanuel Ghent:</a:t>
            </a:r>
            <a:r>
              <a:rPr lang="en-US" sz="3000" b="1" dirty="0">
                <a:solidFill>
                  <a:srgbClr val="0070C0"/>
                </a:solidFill>
              </a:rPr>
              <a:t> Masochistic submission as a perversion of the normal need to surrender to something larger than the self.</a:t>
            </a:r>
          </a:p>
          <a:p>
            <a:endParaRPr lang="en-US" dirty="0"/>
          </a:p>
        </p:txBody>
      </p:sp>
    </p:spTree>
    <p:extLst>
      <p:ext uri="{BB962C8B-B14F-4D97-AF65-F5344CB8AC3E}">
        <p14:creationId xmlns:p14="http://schemas.microsoft.com/office/powerpoint/2010/main" val="12715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463" y="119270"/>
            <a:ext cx="10918562" cy="848139"/>
          </a:xfrm>
        </p:spPr>
        <p:txBody>
          <a:bodyPr>
            <a:normAutofit/>
          </a:bodyPr>
          <a:lstStyle/>
          <a:p>
            <a:pPr algn="ctr"/>
            <a:r>
              <a:rPr lang="en-US" b="1" dirty="0">
                <a:solidFill>
                  <a:srgbClr val="002060"/>
                </a:solidFill>
                <a:latin typeface="Arial" panose="020B0604020202020204" pitchFamily="34" charset="0"/>
                <a:cs typeface="Arial" panose="020B0604020202020204" pitchFamily="34" charset="0"/>
              </a:rPr>
              <a:t>Subgroups of Masochistic Patients</a:t>
            </a:r>
          </a:p>
        </p:txBody>
      </p:sp>
      <p:sp>
        <p:nvSpPr>
          <p:cNvPr id="3" name="Content Placeholder 2"/>
          <p:cNvSpPr>
            <a:spLocks noGrp="1"/>
          </p:cNvSpPr>
          <p:nvPr>
            <p:ph idx="1"/>
          </p:nvPr>
        </p:nvSpPr>
        <p:spPr>
          <a:xfrm>
            <a:off x="1066800" y="1447800"/>
            <a:ext cx="9312111" cy="5135562"/>
          </a:xfrm>
        </p:spPr>
        <p:txBody>
          <a:bodyPr>
            <a:normAutofit fontScale="85000" lnSpcReduction="10000"/>
          </a:bodyPr>
          <a:lstStyle/>
          <a:p>
            <a:r>
              <a:rPr lang="en-US" sz="2800" b="1" dirty="0">
                <a:solidFill>
                  <a:srgbClr val="FF0000"/>
                </a:solidFill>
              </a:rPr>
              <a:t>All editions of the PDM have distinguished between: </a:t>
            </a:r>
          </a:p>
          <a:p>
            <a:pPr lvl="1"/>
            <a:r>
              <a:rPr lang="en-US" sz="2800" b="1" dirty="0">
                <a:solidFill>
                  <a:srgbClr val="0070C0"/>
                </a:solidFill>
              </a:rPr>
              <a:t>relational (anaclitic) masochism</a:t>
            </a:r>
            <a:r>
              <a:rPr lang="en-US" sz="2800" b="1" dirty="0"/>
              <a:t>, in which the patient would rather be mistreated than be alone, and </a:t>
            </a:r>
          </a:p>
          <a:p>
            <a:pPr lvl="1"/>
            <a:r>
              <a:rPr lang="en-US" sz="2800" b="1" dirty="0" err="1">
                <a:solidFill>
                  <a:srgbClr val="0070C0"/>
                </a:solidFill>
              </a:rPr>
              <a:t>introjective</a:t>
            </a:r>
            <a:r>
              <a:rPr lang="en-US" sz="2800" b="1" dirty="0">
                <a:solidFill>
                  <a:srgbClr val="0070C0"/>
                </a:solidFill>
              </a:rPr>
              <a:t> masochism</a:t>
            </a:r>
            <a:r>
              <a:rPr lang="en-US" sz="2800" b="1" dirty="0"/>
              <a:t>, in which the patient clings to suffering as a badge of personal superiority. </a:t>
            </a:r>
          </a:p>
          <a:p>
            <a:r>
              <a:rPr lang="en-US" sz="2800" b="1" dirty="0">
                <a:solidFill>
                  <a:srgbClr val="FF0000"/>
                </a:solidFill>
              </a:rPr>
              <a:t>Theodor </a:t>
            </a:r>
            <a:r>
              <a:rPr lang="en-US" sz="2800" b="1" dirty="0" err="1">
                <a:solidFill>
                  <a:srgbClr val="FF0000"/>
                </a:solidFill>
              </a:rPr>
              <a:t>Reik</a:t>
            </a:r>
            <a:r>
              <a:rPr lang="en-US" sz="2800" b="1" dirty="0"/>
              <a:t> (1941) wrote about the latter as “</a:t>
            </a:r>
            <a:r>
              <a:rPr lang="en-US" sz="2800" b="1" dirty="0">
                <a:solidFill>
                  <a:srgbClr val="0070C0"/>
                </a:solidFill>
              </a:rPr>
              <a:t>moral masochism</a:t>
            </a:r>
            <a:r>
              <a:rPr lang="en-US" sz="2800" b="1" dirty="0"/>
              <a:t>,” in which self-esteem is predicated upon suffering.</a:t>
            </a:r>
          </a:p>
          <a:p>
            <a:r>
              <a:rPr lang="en-US" sz="2800" b="1" dirty="0" err="1">
                <a:solidFill>
                  <a:srgbClr val="FF0000"/>
                </a:solidFill>
              </a:rPr>
              <a:t>Jule</a:t>
            </a:r>
            <a:r>
              <a:rPr lang="en-US" sz="2800" b="1" dirty="0">
                <a:solidFill>
                  <a:srgbClr val="FF0000"/>
                </a:solidFill>
              </a:rPr>
              <a:t> </a:t>
            </a:r>
            <a:r>
              <a:rPr lang="en-US" sz="2800" b="1" dirty="0" err="1">
                <a:solidFill>
                  <a:srgbClr val="FF0000"/>
                </a:solidFill>
              </a:rPr>
              <a:t>Nydes</a:t>
            </a:r>
            <a:r>
              <a:rPr lang="en-US" sz="2800" b="1" dirty="0"/>
              <a:t> (1965), </a:t>
            </a:r>
            <a:r>
              <a:rPr lang="en-US" sz="2800" b="1" dirty="0" err="1"/>
              <a:t>Reik’s</a:t>
            </a:r>
            <a:r>
              <a:rPr lang="en-US" sz="2800" b="1" dirty="0"/>
              <a:t> student, identified a paranoid version of masochism that he called the “</a:t>
            </a:r>
            <a:r>
              <a:rPr lang="en-US" sz="2800" b="1" dirty="0">
                <a:solidFill>
                  <a:srgbClr val="0070C0"/>
                </a:solidFill>
              </a:rPr>
              <a:t>paranoid-masochistic character</a:t>
            </a:r>
            <a:r>
              <a:rPr lang="en-US" sz="2800" b="1" dirty="0"/>
              <a:t>.”</a:t>
            </a:r>
          </a:p>
          <a:p>
            <a:r>
              <a:rPr lang="en-US" sz="2800" b="1" dirty="0">
                <a:solidFill>
                  <a:srgbClr val="FF0000"/>
                </a:solidFill>
              </a:rPr>
              <a:t>Arnold Cooper </a:t>
            </a:r>
            <a:r>
              <a:rPr lang="en-US" sz="2800" b="1" dirty="0"/>
              <a:t>described in 1988 a constellation of dynamics that he identified as “</a:t>
            </a:r>
            <a:r>
              <a:rPr lang="en-US" sz="2800" b="1" dirty="0">
                <a:solidFill>
                  <a:srgbClr val="0070C0"/>
                </a:solidFill>
              </a:rPr>
              <a:t>narcissistic-masochistic personalities</a:t>
            </a:r>
            <a:r>
              <a:rPr lang="en-US" sz="2800" b="1" dirty="0"/>
              <a:t>.”</a:t>
            </a:r>
          </a:p>
          <a:p>
            <a:r>
              <a:rPr lang="en-US" sz="2800" b="1" dirty="0">
                <a:solidFill>
                  <a:srgbClr val="FF0000"/>
                </a:solidFill>
              </a:rPr>
              <a:t>Theodor </a:t>
            </a:r>
            <a:r>
              <a:rPr lang="en-US" sz="2800" b="1" dirty="0" err="1">
                <a:solidFill>
                  <a:srgbClr val="FF0000"/>
                </a:solidFill>
              </a:rPr>
              <a:t>Millon</a:t>
            </a:r>
            <a:r>
              <a:rPr lang="en-US" sz="2800" b="1" dirty="0">
                <a:solidFill>
                  <a:srgbClr val="FF0000"/>
                </a:solidFill>
              </a:rPr>
              <a:t> </a:t>
            </a:r>
            <a:r>
              <a:rPr lang="en-US" sz="2800" b="1" dirty="0"/>
              <a:t>(1995) construed the phenomena that </a:t>
            </a:r>
            <a:r>
              <a:rPr lang="en-US" sz="2800" b="1" dirty="0" err="1"/>
              <a:t>Reik</a:t>
            </a:r>
            <a:r>
              <a:rPr lang="en-US" sz="2800" b="1" dirty="0"/>
              <a:t> would have called “moral masochism” and Cooper would have called “narcissistic-masochistic personality” as the “</a:t>
            </a:r>
            <a:r>
              <a:rPr lang="en-US" sz="2800" b="1" dirty="0">
                <a:solidFill>
                  <a:srgbClr val="0070C0"/>
                </a:solidFill>
              </a:rPr>
              <a:t>aggrieved pattern</a:t>
            </a:r>
            <a:r>
              <a:rPr lang="en-US" sz="2800" b="1" dirty="0"/>
              <a:t>” of personality.</a:t>
            </a:r>
          </a:p>
          <a:p>
            <a:endParaRPr lang="en-US" sz="3000" dirty="0"/>
          </a:p>
        </p:txBody>
      </p:sp>
    </p:spTree>
    <p:extLst>
      <p:ext uri="{BB962C8B-B14F-4D97-AF65-F5344CB8AC3E}">
        <p14:creationId xmlns:p14="http://schemas.microsoft.com/office/powerpoint/2010/main" val="67383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521A6-E3EE-74A4-FA9F-E777B9D88C8C}"/>
              </a:ext>
            </a:extLst>
          </p:cNvPr>
          <p:cNvSpPr>
            <a:spLocks noGrp="1"/>
          </p:cNvSpPr>
          <p:nvPr>
            <p:ph type="title"/>
          </p:nvPr>
        </p:nvSpPr>
        <p:spPr>
          <a:xfrm>
            <a:off x="235671" y="179110"/>
            <a:ext cx="11745798" cy="886120"/>
          </a:xfrm>
        </p:spPr>
        <p:txBody>
          <a:bodyPr>
            <a:normAutofit/>
          </a:bodyPr>
          <a:lstStyle/>
          <a:p>
            <a:pPr algn="ctr"/>
            <a:r>
              <a:rPr lang="en-US" sz="3600" b="1" dirty="0">
                <a:solidFill>
                  <a:srgbClr val="002060"/>
                </a:solidFill>
                <a:latin typeface="Arial" panose="020B0604020202020204" pitchFamily="34" charset="0"/>
                <a:cs typeface="Arial" panose="020B0604020202020204" pitchFamily="34" charset="0"/>
              </a:rPr>
              <a:t>Theodore Millon’s Subtypes</a:t>
            </a:r>
          </a:p>
        </p:txBody>
      </p:sp>
      <p:graphicFrame>
        <p:nvGraphicFramePr>
          <p:cNvPr id="4" name="Content Placeholder 3">
            <a:extLst>
              <a:ext uri="{FF2B5EF4-FFF2-40B4-BE49-F238E27FC236}">
                <a16:creationId xmlns:a16="http://schemas.microsoft.com/office/drawing/2014/main" id="{33912EC7-70B0-D1D4-822A-B1C776297C66}"/>
              </a:ext>
            </a:extLst>
          </p:cNvPr>
          <p:cNvGraphicFramePr>
            <a:graphicFrameLocks noGrp="1"/>
          </p:cNvGraphicFramePr>
          <p:nvPr>
            <p:ph idx="1"/>
          </p:nvPr>
        </p:nvGraphicFramePr>
        <p:xfrm>
          <a:off x="496111" y="1065230"/>
          <a:ext cx="11342450" cy="5620620"/>
        </p:xfrm>
        <a:graphic>
          <a:graphicData uri="http://schemas.openxmlformats.org/drawingml/2006/table">
            <a:tbl>
              <a:tblPr/>
              <a:tblGrid>
                <a:gridCol w="1614791">
                  <a:extLst>
                    <a:ext uri="{9D8B030D-6E8A-4147-A177-3AD203B41FA5}">
                      <a16:colId xmlns:a16="http://schemas.microsoft.com/office/drawing/2014/main" val="2930247154"/>
                    </a:ext>
                  </a:extLst>
                </a:gridCol>
                <a:gridCol w="3482502">
                  <a:extLst>
                    <a:ext uri="{9D8B030D-6E8A-4147-A177-3AD203B41FA5}">
                      <a16:colId xmlns:a16="http://schemas.microsoft.com/office/drawing/2014/main" val="1757408225"/>
                    </a:ext>
                  </a:extLst>
                </a:gridCol>
                <a:gridCol w="6245157">
                  <a:extLst>
                    <a:ext uri="{9D8B030D-6E8A-4147-A177-3AD203B41FA5}">
                      <a16:colId xmlns:a16="http://schemas.microsoft.com/office/drawing/2014/main" val="409029735"/>
                    </a:ext>
                  </a:extLst>
                </a:gridCol>
              </a:tblGrid>
              <a:tr h="217103">
                <a:tc>
                  <a:txBody>
                    <a:bodyPr/>
                    <a:lstStyle/>
                    <a:p>
                      <a:pPr algn="ctr"/>
                      <a:r>
                        <a:rPr lang="en-US" sz="1100" dirty="0">
                          <a:solidFill>
                            <a:srgbClr val="202122"/>
                          </a:solidFill>
                          <a:effectLst/>
                        </a:rPr>
                        <a:t>Subtype</a:t>
                      </a:r>
                    </a:p>
                  </a:txBody>
                  <a:tcPr marL="54276" marR="54276" marT="27138" marB="27138" anchor="ctr">
                    <a:lnL w="6096" cap="flat" cmpd="sng" algn="ctr">
                      <a:solidFill>
                        <a:srgbClr val="A2A9B1"/>
                      </a:solidFill>
                      <a:prstDash val="solid"/>
                      <a:round/>
                      <a:headEnd type="none" w="med" len="med"/>
                      <a:tailEnd type="none" w="med" len="med"/>
                    </a:lnL>
                    <a:lnR w="6096" cap="flat" cmpd="sng" algn="ctr">
                      <a:solidFill>
                        <a:srgbClr val="A2A9B1"/>
                      </a:solidFill>
                      <a:prstDash val="solid"/>
                      <a:round/>
                      <a:headEnd type="none" w="med" len="med"/>
                      <a:tailEnd type="none" w="med" len="med"/>
                    </a:lnR>
                    <a:lnT w="6096" cap="flat" cmpd="sng" algn="ctr">
                      <a:solidFill>
                        <a:srgbClr val="A2A9B1"/>
                      </a:solidFill>
                      <a:prstDash val="solid"/>
                      <a:round/>
                      <a:headEnd type="none" w="med" len="med"/>
                      <a:tailEnd type="none" w="med" len="med"/>
                    </a:lnT>
                    <a:lnB w="6096" cap="flat" cmpd="sng" algn="ctr">
                      <a:solidFill>
                        <a:srgbClr val="A2A9B1"/>
                      </a:solidFill>
                      <a:prstDash val="solid"/>
                      <a:round/>
                      <a:headEnd type="none" w="med" len="med"/>
                      <a:tailEnd type="none" w="med" len="med"/>
                    </a:lnB>
                    <a:solidFill>
                      <a:srgbClr val="EAECF0"/>
                    </a:solidFill>
                  </a:tcPr>
                </a:tc>
                <a:tc>
                  <a:txBody>
                    <a:bodyPr/>
                    <a:lstStyle/>
                    <a:p>
                      <a:pPr algn="ctr"/>
                      <a:r>
                        <a:rPr lang="en-US" sz="1100">
                          <a:solidFill>
                            <a:srgbClr val="202122"/>
                          </a:solidFill>
                          <a:effectLst/>
                        </a:rPr>
                        <a:t>Features</a:t>
                      </a:r>
                    </a:p>
                  </a:txBody>
                  <a:tcPr marL="54276" marR="54276" marT="27138" marB="27138" anchor="ctr">
                    <a:lnL w="6096" cap="flat" cmpd="sng" algn="ctr">
                      <a:solidFill>
                        <a:srgbClr val="A2A9B1"/>
                      </a:solidFill>
                      <a:prstDash val="solid"/>
                      <a:round/>
                      <a:headEnd type="none" w="med" len="med"/>
                      <a:tailEnd type="none" w="med" len="med"/>
                    </a:lnL>
                    <a:lnR w="6096" cap="flat" cmpd="sng" algn="ctr">
                      <a:solidFill>
                        <a:srgbClr val="A2A9B1"/>
                      </a:solidFill>
                      <a:prstDash val="solid"/>
                      <a:round/>
                      <a:headEnd type="none" w="med" len="med"/>
                      <a:tailEnd type="none" w="med" len="med"/>
                    </a:lnR>
                    <a:lnT w="6096" cap="flat" cmpd="sng" algn="ctr">
                      <a:solidFill>
                        <a:srgbClr val="A2A9B1"/>
                      </a:solidFill>
                      <a:prstDash val="solid"/>
                      <a:round/>
                      <a:headEnd type="none" w="med" len="med"/>
                      <a:tailEnd type="none" w="med" len="med"/>
                    </a:lnT>
                    <a:lnB w="6096" cap="flat" cmpd="sng" algn="ctr">
                      <a:solidFill>
                        <a:srgbClr val="A2A9B1"/>
                      </a:solidFill>
                      <a:prstDash val="solid"/>
                      <a:round/>
                      <a:headEnd type="none" w="med" len="med"/>
                      <a:tailEnd type="none" w="med" len="med"/>
                    </a:lnB>
                    <a:solidFill>
                      <a:srgbClr val="EAECF0"/>
                    </a:solidFill>
                  </a:tcPr>
                </a:tc>
                <a:tc>
                  <a:txBody>
                    <a:bodyPr/>
                    <a:lstStyle/>
                    <a:p>
                      <a:pPr algn="ctr"/>
                      <a:r>
                        <a:rPr lang="en-US" sz="1100">
                          <a:solidFill>
                            <a:srgbClr val="202122"/>
                          </a:solidFill>
                          <a:effectLst/>
                        </a:rPr>
                        <a:t>Personality traits</a:t>
                      </a:r>
                    </a:p>
                  </a:txBody>
                  <a:tcPr marL="54276" marR="54276" marT="27138" marB="27138" anchor="ctr">
                    <a:lnL w="6096" cap="flat" cmpd="sng" algn="ctr">
                      <a:solidFill>
                        <a:srgbClr val="A2A9B1"/>
                      </a:solidFill>
                      <a:prstDash val="solid"/>
                      <a:round/>
                      <a:headEnd type="none" w="med" len="med"/>
                      <a:tailEnd type="none" w="med" len="med"/>
                    </a:lnL>
                    <a:lnR w="6096" cap="flat" cmpd="sng" algn="ctr">
                      <a:solidFill>
                        <a:srgbClr val="A2A9B1"/>
                      </a:solidFill>
                      <a:prstDash val="solid"/>
                      <a:round/>
                      <a:headEnd type="none" w="med" len="med"/>
                      <a:tailEnd type="none" w="med" len="med"/>
                    </a:lnR>
                    <a:lnT w="6096" cap="flat" cmpd="sng" algn="ctr">
                      <a:solidFill>
                        <a:srgbClr val="A2A9B1"/>
                      </a:solidFill>
                      <a:prstDash val="solid"/>
                      <a:round/>
                      <a:headEnd type="none" w="med" len="med"/>
                      <a:tailEnd type="none" w="med" len="med"/>
                    </a:lnT>
                    <a:lnB w="6096"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246164821"/>
                  </a:ext>
                </a:extLst>
              </a:tr>
              <a:tr h="1356895">
                <a:tc>
                  <a:txBody>
                    <a:bodyPr/>
                    <a:lstStyle/>
                    <a:p>
                      <a:r>
                        <a:rPr lang="en-US" sz="2000" b="1" dirty="0">
                          <a:solidFill>
                            <a:srgbClr val="FF0000"/>
                          </a:solidFill>
                          <a:effectLst/>
                        </a:rPr>
                        <a:t>Virtuous </a:t>
                      </a:r>
                    </a:p>
                    <a:p>
                      <a:r>
                        <a:rPr lang="en-US" sz="2000" b="1" dirty="0">
                          <a:solidFill>
                            <a:srgbClr val="FF0000"/>
                          </a:solidFill>
                          <a:effectLst/>
                        </a:rPr>
                        <a:t>masochist</a:t>
                      </a:r>
                      <a:endParaRPr lang="en-US" sz="2000" dirty="0">
                        <a:solidFill>
                          <a:srgbClr val="FF0000"/>
                        </a:solidFill>
                        <a:effectLst/>
                      </a:endParaRPr>
                    </a:p>
                  </a:txBody>
                  <a:tcPr marL="54276" marR="54276" marT="27138" marB="27138" anchor="ctr">
                    <a:lnL w="6096" cap="flat" cmpd="sng" algn="ctr">
                      <a:solidFill>
                        <a:srgbClr val="A2A9B1"/>
                      </a:solidFill>
                      <a:prstDash val="solid"/>
                      <a:round/>
                      <a:headEnd type="none" w="med" len="med"/>
                      <a:tailEnd type="none" w="med" len="med"/>
                    </a:lnL>
                    <a:lnR w="6096" cap="flat" cmpd="sng" algn="ctr">
                      <a:solidFill>
                        <a:srgbClr val="A2A9B1"/>
                      </a:solidFill>
                      <a:prstDash val="solid"/>
                      <a:round/>
                      <a:headEnd type="none" w="med" len="med"/>
                      <a:tailEnd type="none" w="med" len="med"/>
                    </a:lnR>
                    <a:lnT w="6096" cap="flat" cmpd="sng" algn="ctr">
                      <a:solidFill>
                        <a:srgbClr val="A2A9B1"/>
                      </a:solidFill>
                      <a:prstDash val="solid"/>
                      <a:round/>
                      <a:headEnd type="none" w="med" len="med"/>
                      <a:tailEnd type="none" w="med" len="med"/>
                    </a:lnT>
                    <a:lnB w="6096" cap="flat" cmpd="sng" algn="ctr">
                      <a:solidFill>
                        <a:srgbClr val="A2A9B1"/>
                      </a:solidFill>
                      <a:prstDash val="solid"/>
                      <a:round/>
                      <a:headEnd type="none" w="med" len="med"/>
                      <a:tailEnd type="none" w="med" len="med"/>
                    </a:lnB>
                    <a:solidFill>
                      <a:srgbClr val="F8F9FA"/>
                    </a:solidFill>
                  </a:tcPr>
                </a:tc>
                <a:tc>
                  <a:txBody>
                    <a:bodyPr/>
                    <a:lstStyle/>
                    <a:p>
                      <a:r>
                        <a:rPr lang="en-US" sz="2000" b="1" dirty="0">
                          <a:effectLst/>
                        </a:rPr>
                        <a:t>Including </a:t>
                      </a:r>
                      <a:r>
                        <a:rPr lang="en-US" sz="2000" b="1" u="none" strike="noStrike" dirty="0">
                          <a:solidFill>
                            <a:srgbClr val="3366CC"/>
                          </a:solidFill>
                          <a:effectLst/>
                          <a:hlinkClick r:id="rId2" tooltip="Histrionic personality disorder"/>
                        </a:rPr>
                        <a:t>histrionic</a:t>
                      </a:r>
                      <a:r>
                        <a:rPr lang="en-US" sz="2000" b="1" dirty="0">
                          <a:effectLst/>
                        </a:rPr>
                        <a:t> features</a:t>
                      </a:r>
                    </a:p>
                  </a:txBody>
                  <a:tcPr marL="54276" marR="54276" marT="27138" marB="27138" anchor="ctr">
                    <a:lnL w="6096" cap="flat" cmpd="sng" algn="ctr">
                      <a:solidFill>
                        <a:srgbClr val="A2A9B1"/>
                      </a:solidFill>
                      <a:prstDash val="solid"/>
                      <a:round/>
                      <a:headEnd type="none" w="med" len="med"/>
                      <a:tailEnd type="none" w="med" len="med"/>
                    </a:lnL>
                    <a:lnR w="6096" cap="flat" cmpd="sng" algn="ctr">
                      <a:solidFill>
                        <a:srgbClr val="A2A9B1"/>
                      </a:solidFill>
                      <a:prstDash val="solid"/>
                      <a:round/>
                      <a:headEnd type="none" w="med" len="med"/>
                      <a:tailEnd type="none" w="med" len="med"/>
                    </a:lnR>
                    <a:lnT w="6096" cap="flat" cmpd="sng" algn="ctr">
                      <a:solidFill>
                        <a:srgbClr val="A2A9B1"/>
                      </a:solidFill>
                      <a:prstDash val="solid"/>
                      <a:round/>
                      <a:headEnd type="none" w="med" len="med"/>
                      <a:tailEnd type="none" w="med" len="med"/>
                    </a:lnT>
                    <a:lnB w="6096" cap="flat" cmpd="sng" algn="ctr">
                      <a:solidFill>
                        <a:srgbClr val="A2A9B1"/>
                      </a:solidFill>
                      <a:prstDash val="solid"/>
                      <a:round/>
                      <a:headEnd type="none" w="med" len="med"/>
                      <a:tailEnd type="none" w="med" len="med"/>
                    </a:lnB>
                    <a:solidFill>
                      <a:srgbClr val="F8F9FA"/>
                    </a:solidFill>
                  </a:tcPr>
                </a:tc>
                <a:tc>
                  <a:txBody>
                    <a:bodyPr/>
                    <a:lstStyle/>
                    <a:p>
                      <a:r>
                        <a:rPr lang="en-US" sz="2000" b="1" dirty="0">
                          <a:solidFill>
                            <a:srgbClr val="0070C0"/>
                          </a:solidFill>
                          <a:effectLst/>
                        </a:rPr>
                        <a:t>Proudly unselfish, self-denying, and self-sacrificial; self-ascetic; weighty burdens are judged noble, righteous, and saintly; others must recognize loyalty and faithfulness; gratitude and appreciation expected for altruism and forbearance.</a:t>
                      </a:r>
                    </a:p>
                  </a:txBody>
                  <a:tcPr marL="54276" marR="54276" marT="27138" marB="27138" anchor="ctr">
                    <a:lnL w="6096" cap="flat" cmpd="sng" algn="ctr">
                      <a:solidFill>
                        <a:srgbClr val="A2A9B1"/>
                      </a:solidFill>
                      <a:prstDash val="solid"/>
                      <a:round/>
                      <a:headEnd type="none" w="med" len="med"/>
                      <a:tailEnd type="none" w="med" len="med"/>
                    </a:lnL>
                    <a:lnR w="6096" cap="flat" cmpd="sng" algn="ctr">
                      <a:solidFill>
                        <a:srgbClr val="A2A9B1"/>
                      </a:solidFill>
                      <a:prstDash val="solid"/>
                      <a:round/>
                      <a:headEnd type="none" w="med" len="med"/>
                      <a:tailEnd type="none" w="med" len="med"/>
                    </a:lnR>
                    <a:lnT w="6096" cap="flat" cmpd="sng" algn="ctr">
                      <a:solidFill>
                        <a:srgbClr val="A2A9B1"/>
                      </a:solidFill>
                      <a:prstDash val="solid"/>
                      <a:round/>
                      <a:headEnd type="none" w="med" len="med"/>
                      <a:tailEnd type="none" w="med" len="med"/>
                    </a:lnT>
                    <a:lnB w="6096"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686367418"/>
                  </a:ext>
                </a:extLst>
              </a:tr>
              <a:tr h="1194067">
                <a:tc>
                  <a:txBody>
                    <a:bodyPr/>
                    <a:lstStyle/>
                    <a:p>
                      <a:r>
                        <a:rPr lang="en-US" sz="2000" b="1" dirty="0">
                          <a:solidFill>
                            <a:srgbClr val="FF0000"/>
                          </a:solidFill>
                          <a:effectLst/>
                        </a:rPr>
                        <a:t>Possessive masochist</a:t>
                      </a:r>
                      <a:endParaRPr lang="en-US" sz="2000" dirty="0">
                        <a:solidFill>
                          <a:srgbClr val="FF0000"/>
                        </a:solidFill>
                        <a:effectLst/>
                      </a:endParaRPr>
                    </a:p>
                  </a:txBody>
                  <a:tcPr marL="54276" marR="54276" marT="27138" marB="27138" anchor="ctr">
                    <a:lnL w="6096" cap="flat" cmpd="sng" algn="ctr">
                      <a:solidFill>
                        <a:srgbClr val="A2A9B1"/>
                      </a:solidFill>
                      <a:prstDash val="solid"/>
                      <a:round/>
                      <a:headEnd type="none" w="med" len="med"/>
                      <a:tailEnd type="none" w="med" len="med"/>
                    </a:lnL>
                    <a:lnR w="6096" cap="flat" cmpd="sng" algn="ctr">
                      <a:solidFill>
                        <a:srgbClr val="A2A9B1"/>
                      </a:solidFill>
                      <a:prstDash val="solid"/>
                      <a:round/>
                      <a:headEnd type="none" w="med" len="med"/>
                      <a:tailEnd type="none" w="med" len="med"/>
                    </a:lnR>
                    <a:lnT w="6096" cap="flat" cmpd="sng" algn="ctr">
                      <a:solidFill>
                        <a:srgbClr val="A2A9B1"/>
                      </a:solidFill>
                      <a:prstDash val="solid"/>
                      <a:round/>
                      <a:headEnd type="none" w="med" len="med"/>
                      <a:tailEnd type="none" w="med" len="med"/>
                    </a:lnT>
                    <a:lnB w="6096" cap="flat" cmpd="sng" algn="ctr">
                      <a:solidFill>
                        <a:srgbClr val="A2A9B1"/>
                      </a:solidFill>
                      <a:prstDash val="solid"/>
                      <a:round/>
                      <a:headEnd type="none" w="med" len="med"/>
                      <a:tailEnd type="none" w="med" len="med"/>
                    </a:lnB>
                    <a:solidFill>
                      <a:srgbClr val="F8F9FA"/>
                    </a:solidFill>
                  </a:tcPr>
                </a:tc>
                <a:tc>
                  <a:txBody>
                    <a:bodyPr/>
                    <a:lstStyle/>
                    <a:p>
                      <a:r>
                        <a:rPr lang="en-US" sz="2000" b="1" dirty="0">
                          <a:effectLst/>
                        </a:rPr>
                        <a:t>Including </a:t>
                      </a:r>
                      <a:r>
                        <a:rPr lang="en-US" sz="2000" b="1" u="none" strike="noStrike" dirty="0">
                          <a:solidFill>
                            <a:srgbClr val="3366CC"/>
                          </a:solidFill>
                          <a:effectLst/>
                          <a:hlinkClick r:id="rId3" tooltip="Passive-aggressive personality disorder"/>
                        </a:rPr>
                        <a:t>negativistic</a:t>
                      </a:r>
                      <a:r>
                        <a:rPr lang="en-US" sz="2000" b="1" dirty="0">
                          <a:effectLst/>
                        </a:rPr>
                        <a:t> features</a:t>
                      </a:r>
                    </a:p>
                  </a:txBody>
                  <a:tcPr marL="54276" marR="54276" marT="27138" marB="27138" anchor="ctr">
                    <a:lnL w="6096" cap="flat" cmpd="sng" algn="ctr">
                      <a:solidFill>
                        <a:srgbClr val="A2A9B1"/>
                      </a:solidFill>
                      <a:prstDash val="solid"/>
                      <a:round/>
                      <a:headEnd type="none" w="med" len="med"/>
                      <a:tailEnd type="none" w="med" len="med"/>
                    </a:lnL>
                    <a:lnR w="6096" cap="flat" cmpd="sng" algn="ctr">
                      <a:solidFill>
                        <a:srgbClr val="A2A9B1"/>
                      </a:solidFill>
                      <a:prstDash val="solid"/>
                      <a:round/>
                      <a:headEnd type="none" w="med" len="med"/>
                      <a:tailEnd type="none" w="med" len="med"/>
                    </a:lnR>
                    <a:lnT w="6096" cap="flat" cmpd="sng" algn="ctr">
                      <a:solidFill>
                        <a:srgbClr val="A2A9B1"/>
                      </a:solidFill>
                      <a:prstDash val="solid"/>
                      <a:round/>
                      <a:headEnd type="none" w="med" len="med"/>
                      <a:tailEnd type="none" w="med" len="med"/>
                    </a:lnT>
                    <a:lnB w="6096" cap="flat" cmpd="sng" algn="ctr">
                      <a:solidFill>
                        <a:srgbClr val="A2A9B1"/>
                      </a:solidFill>
                      <a:prstDash val="solid"/>
                      <a:round/>
                      <a:headEnd type="none" w="med" len="med"/>
                      <a:tailEnd type="none" w="med" len="med"/>
                    </a:lnB>
                    <a:solidFill>
                      <a:srgbClr val="F8F9FA"/>
                    </a:solidFill>
                  </a:tcPr>
                </a:tc>
                <a:tc>
                  <a:txBody>
                    <a:bodyPr/>
                    <a:lstStyle/>
                    <a:p>
                      <a:r>
                        <a:rPr lang="en-US" sz="2000" b="1" dirty="0">
                          <a:solidFill>
                            <a:srgbClr val="0070C0"/>
                          </a:solidFill>
                          <a:effectLst/>
                        </a:rPr>
                        <a:t>Bewitches and ensnares by becoming jealous, overprotective, and indispensable; entraps, takes control, conquers, enslaves, and dominates others by being sacrificial to a fault; control by obligatory dependence.</a:t>
                      </a:r>
                    </a:p>
                  </a:txBody>
                  <a:tcPr marL="54276" marR="54276" marT="27138" marB="27138" anchor="ctr">
                    <a:lnL w="6096" cap="flat" cmpd="sng" algn="ctr">
                      <a:solidFill>
                        <a:srgbClr val="A2A9B1"/>
                      </a:solidFill>
                      <a:prstDash val="solid"/>
                      <a:round/>
                      <a:headEnd type="none" w="med" len="med"/>
                      <a:tailEnd type="none" w="med" len="med"/>
                    </a:lnL>
                    <a:lnR w="6096" cap="flat" cmpd="sng" algn="ctr">
                      <a:solidFill>
                        <a:srgbClr val="A2A9B1"/>
                      </a:solidFill>
                      <a:prstDash val="solid"/>
                      <a:round/>
                      <a:headEnd type="none" w="med" len="med"/>
                      <a:tailEnd type="none" w="med" len="med"/>
                    </a:lnR>
                    <a:lnT w="6096" cap="flat" cmpd="sng" algn="ctr">
                      <a:solidFill>
                        <a:srgbClr val="A2A9B1"/>
                      </a:solidFill>
                      <a:prstDash val="solid"/>
                      <a:round/>
                      <a:headEnd type="none" w="med" len="med"/>
                      <a:tailEnd type="none" w="med" len="med"/>
                    </a:lnT>
                    <a:lnB w="6096"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220424896"/>
                  </a:ext>
                </a:extLst>
              </a:tr>
              <a:tr h="1194067">
                <a:tc>
                  <a:txBody>
                    <a:bodyPr/>
                    <a:lstStyle/>
                    <a:p>
                      <a:r>
                        <a:rPr lang="en-US" sz="2000" b="1" dirty="0">
                          <a:solidFill>
                            <a:srgbClr val="FF0000"/>
                          </a:solidFill>
                          <a:effectLst/>
                        </a:rPr>
                        <a:t>Self-undoing masochist</a:t>
                      </a:r>
                      <a:endParaRPr lang="en-US" sz="2000" dirty="0">
                        <a:solidFill>
                          <a:srgbClr val="FF0000"/>
                        </a:solidFill>
                        <a:effectLst/>
                      </a:endParaRPr>
                    </a:p>
                  </a:txBody>
                  <a:tcPr marL="54276" marR="54276" marT="27138" marB="27138" anchor="ctr">
                    <a:lnL w="6096" cap="flat" cmpd="sng" algn="ctr">
                      <a:solidFill>
                        <a:srgbClr val="A2A9B1"/>
                      </a:solidFill>
                      <a:prstDash val="solid"/>
                      <a:round/>
                      <a:headEnd type="none" w="med" len="med"/>
                      <a:tailEnd type="none" w="med" len="med"/>
                    </a:lnL>
                    <a:lnR w="6096" cap="flat" cmpd="sng" algn="ctr">
                      <a:solidFill>
                        <a:srgbClr val="A2A9B1"/>
                      </a:solidFill>
                      <a:prstDash val="solid"/>
                      <a:round/>
                      <a:headEnd type="none" w="med" len="med"/>
                      <a:tailEnd type="none" w="med" len="med"/>
                    </a:lnR>
                    <a:lnT w="6096" cap="flat" cmpd="sng" algn="ctr">
                      <a:solidFill>
                        <a:srgbClr val="A2A9B1"/>
                      </a:solidFill>
                      <a:prstDash val="solid"/>
                      <a:round/>
                      <a:headEnd type="none" w="med" len="med"/>
                      <a:tailEnd type="none" w="med" len="med"/>
                    </a:lnT>
                    <a:lnB w="6096" cap="flat" cmpd="sng" algn="ctr">
                      <a:solidFill>
                        <a:srgbClr val="A2A9B1"/>
                      </a:solidFill>
                      <a:prstDash val="solid"/>
                      <a:round/>
                      <a:headEnd type="none" w="med" len="med"/>
                      <a:tailEnd type="none" w="med" len="med"/>
                    </a:lnB>
                    <a:solidFill>
                      <a:srgbClr val="F8F9FA"/>
                    </a:solidFill>
                  </a:tcPr>
                </a:tc>
                <a:tc>
                  <a:txBody>
                    <a:bodyPr/>
                    <a:lstStyle/>
                    <a:p>
                      <a:r>
                        <a:rPr lang="en-US" sz="2000" b="1" dirty="0">
                          <a:effectLst/>
                        </a:rPr>
                        <a:t>Including </a:t>
                      </a:r>
                      <a:r>
                        <a:rPr lang="en-US" sz="2000" b="1" u="none" strike="noStrike" dirty="0">
                          <a:solidFill>
                            <a:srgbClr val="3366CC"/>
                          </a:solidFill>
                          <a:effectLst/>
                          <a:hlinkClick r:id="rId4" tooltip="Avoidant personality disorder"/>
                        </a:rPr>
                        <a:t>avoidant</a:t>
                      </a:r>
                      <a:r>
                        <a:rPr lang="en-US" sz="2000" b="1" dirty="0">
                          <a:effectLst/>
                        </a:rPr>
                        <a:t> features</a:t>
                      </a:r>
                    </a:p>
                  </a:txBody>
                  <a:tcPr marL="54276" marR="54276" marT="27138" marB="27138" anchor="ctr">
                    <a:lnL w="6096" cap="flat" cmpd="sng" algn="ctr">
                      <a:solidFill>
                        <a:srgbClr val="A2A9B1"/>
                      </a:solidFill>
                      <a:prstDash val="solid"/>
                      <a:round/>
                      <a:headEnd type="none" w="med" len="med"/>
                      <a:tailEnd type="none" w="med" len="med"/>
                    </a:lnL>
                    <a:lnR w="6096" cap="flat" cmpd="sng" algn="ctr">
                      <a:solidFill>
                        <a:srgbClr val="A2A9B1"/>
                      </a:solidFill>
                      <a:prstDash val="solid"/>
                      <a:round/>
                      <a:headEnd type="none" w="med" len="med"/>
                      <a:tailEnd type="none" w="med" len="med"/>
                    </a:lnR>
                    <a:lnT w="6096" cap="flat" cmpd="sng" algn="ctr">
                      <a:solidFill>
                        <a:srgbClr val="A2A9B1"/>
                      </a:solidFill>
                      <a:prstDash val="solid"/>
                      <a:round/>
                      <a:headEnd type="none" w="med" len="med"/>
                      <a:tailEnd type="none" w="med" len="med"/>
                    </a:lnT>
                    <a:lnB w="6096" cap="flat" cmpd="sng" algn="ctr">
                      <a:solidFill>
                        <a:srgbClr val="A2A9B1"/>
                      </a:solidFill>
                      <a:prstDash val="solid"/>
                      <a:round/>
                      <a:headEnd type="none" w="med" len="med"/>
                      <a:tailEnd type="none" w="med" len="med"/>
                    </a:lnB>
                    <a:solidFill>
                      <a:srgbClr val="F8F9FA"/>
                    </a:solidFill>
                  </a:tcPr>
                </a:tc>
                <a:tc>
                  <a:txBody>
                    <a:bodyPr/>
                    <a:lstStyle/>
                    <a:p>
                      <a:r>
                        <a:rPr lang="en-US" sz="2000" b="1" dirty="0">
                          <a:solidFill>
                            <a:srgbClr val="0070C0"/>
                          </a:solidFill>
                          <a:effectLst/>
                        </a:rPr>
                        <a:t>Is "wrecked by success"; experiences "victory through defeat"; gratified by personal misfortunes, failures, humiliations, and ordeals; eschews best interests; chooses to be victimized, ruined, disgraced.</a:t>
                      </a:r>
                    </a:p>
                  </a:txBody>
                  <a:tcPr marL="54276" marR="54276" marT="27138" marB="27138" anchor="ctr">
                    <a:lnL w="6096" cap="flat" cmpd="sng" algn="ctr">
                      <a:solidFill>
                        <a:srgbClr val="A2A9B1"/>
                      </a:solidFill>
                      <a:prstDash val="solid"/>
                      <a:round/>
                      <a:headEnd type="none" w="med" len="med"/>
                      <a:tailEnd type="none" w="med" len="med"/>
                    </a:lnL>
                    <a:lnR w="6096" cap="flat" cmpd="sng" algn="ctr">
                      <a:solidFill>
                        <a:srgbClr val="A2A9B1"/>
                      </a:solidFill>
                      <a:prstDash val="solid"/>
                      <a:round/>
                      <a:headEnd type="none" w="med" len="med"/>
                      <a:tailEnd type="none" w="med" len="med"/>
                    </a:lnR>
                    <a:lnT w="6096" cap="flat" cmpd="sng" algn="ctr">
                      <a:solidFill>
                        <a:srgbClr val="A2A9B1"/>
                      </a:solidFill>
                      <a:prstDash val="solid"/>
                      <a:round/>
                      <a:headEnd type="none" w="med" len="med"/>
                      <a:tailEnd type="none" w="med" len="med"/>
                    </a:lnT>
                    <a:lnB w="6096"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432062264"/>
                  </a:ext>
                </a:extLst>
              </a:tr>
              <a:tr h="1194067">
                <a:tc>
                  <a:txBody>
                    <a:bodyPr/>
                    <a:lstStyle/>
                    <a:p>
                      <a:r>
                        <a:rPr lang="en-US" sz="2000" b="1" dirty="0">
                          <a:solidFill>
                            <a:srgbClr val="FF0000"/>
                          </a:solidFill>
                          <a:effectLst/>
                        </a:rPr>
                        <a:t>Oppressed masochist</a:t>
                      </a:r>
                      <a:endParaRPr lang="en-US" sz="2000" dirty="0">
                        <a:solidFill>
                          <a:srgbClr val="FF0000"/>
                        </a:solidFill>
                        <a:effectLst/>
                      </a:endParaRPr>
                    </a:p>
                  </a:txBody>
                  <a:tcPr marL="54276" marR="54276" marT="27138" marB="27138" anchor="ctr">
                    <a:lnL w="6096" cap="flat" cmpd="sng" algn="ctr">
                      <a:solidFill>
                        <a:srgbClr val="A2A9B1"/>
                      </a:solidFill>
                      <a:prstDash val="solid"/>
                      <a:round/>
                      <a:headEnd type="none" w="med" len="med"/>
                      <a:tailEnd type="none" w="med" len="med"/>
                    </a:lnL>
                    <a:lnR w="6096" cap="flat" cmpd="sng" algn="ctr">
                      <a:solidFill>
                        <a:srgbClr val="A2A9B1"/>
                      </a:solidFill>
                      <a:prstDash val="solid"/>
                      <a:round/>
                      <a:headEnd type="none" w="med" len="med"/>
                      <a:tailEnd type="none" w="med" len="med"/>
                    </a:lnR>
                    <a:lnT w="6096" cap="flat" cmpd="sng" algn="ctr">
                      <a:solidFill>
                        <a:srgbClr val="A2A9B1"/>
                      </a:solidFill>
                      <a:prstDash val="solid"/>
                      <a:round/>
                      <a:headEnd type="none" w="med" len="med"/>
                      <a:tailEnd type="none" w="med" len="med"/>
                    </a:lnT>
                    <a:lnB w="6096" cap="flat" cmpd="sng" algn="ctr">
                      <a:solidFill>
                        <a:srgbClr val="A2A9B1"/>
                      </a:solidFill>
                      <a:prstDash val="solid"/>
                      <a:round/>
                      <a:headEnd type="none" w="med" len="med"/>
                      <a:tailEnd type="none" w="med" len="med"/>
                    </a:lnB>
                    <a:solidFill>
                      <a:srgbClr val="F8F9FA"/>
                    </a:solidFill>
                  </a:tcPr>
                </a:tc>
                <a:tc>
                  <a:txBody>
                    <a:bodyPr/>
                    <a:lstStyle/>
                    <a:p>
                      <a:r>
                        <a:rPr lang="en-US" sz="2000" b="1" dirty="0">
                          <a:effectLst/>
                        </a:rPr>
                        <a:t>Including </a:t>
                      </a:r>
                      <a:r>
                        <a:rPr lang="en-US" sz="2000" b="1" u="none" strike="noStrike" dirty="0">
                          <a:solidFill>
                            <a:srgbClr val="3366CC"/>
                          </a:solidFill>
                          <a:effectLst/>
                          <a:hlinkClick r:id="rId5" tooltip="Depressive personality disorder"/>
                        </a:rPr>
                        <a:t>depressive</a:t>
                      </a:r>
                      <a:r>
                        <a:rPr lang="en-US" sz="2000" b="1" dirty="0">
                          <a:effectLst/>
                        </a:rPr>
                        <a:t> features</a:t>
                      </a:r>
                    </a:p>
                  </a:txBody>
                  <a:tcPr marL="54276" marR="54276" marT="27138" marB="27138" anchor="ctr">
                    <a:lnL w="6096" cap="flat" cmpd="sng" algn="ctr">
                      <a:solidFill>
                        <a:srgbClr val="A2A9B1"/>
                      </a:solidFill>
                      <a:prstDash val="solid"/>
                      <a:round/>
                      <a:headEnd type="none" w="med" len="med"/>
                      <a:tailEnd type="none" w="med" len="med"/>
                    </a:lnL>
                    <a:lnR w="6096" cap="flat" cmpd="sng" algn="ctr">
                      <a:solidFill>
                        <a:srgbClr val="A2A9B1"/>
                      </a:solidFill>
                      <a:prstDash val="solid"/>
                      <a:round/>
                      <a:headEnd type="none" w="med" len="med"/>
                      <a:tailEnd type="none" w="med" len="med"/>
                    </a:lnR>
                    <a:lnT w="6096" cap="flat" cmpd="sng" algn="ctr">
                      <a:solidFill>
                        <a:srgbClr val="A2A9B1"/>
                      </a:solidFill>
                      <a:prstDash val="solid"/>
                      <a:round/>
                      <a:headEnd type="none" w="med" len="med"/>
                      <a:tailEnd type="none" w="med" len="med"/>
                    </a:lnT>
                    <a:lnB w="6096" cap="flat" cmpd="sng" algn="ctr">
                      <a:solidFill>
                        <a:srgbClr val="A2A9B1"/>
                      </a:solidFill>
                      <a:prstDash val="solid"/>
                      <a:round/>
                      <a:headEnd type="none" w="med" len="med"/>
                      <a:tailEnd type="none" w="med" len="med"/>
                    </a:lnB>
                    <a:solidFill>
                      <a:srgbClr val="F8F9FA"/>
                    </a:solidFill>
                  </a:tcPr>
                </a:tc>
                <a:tc>
                  <a:txBody>
                    <a:bodyPr/>
                    <a:lstStyle/>
                    <a:p>
                      <a:r>
                        <a:rPr lang="en-US" sz="2000" b="1" dirty="0">
                          <a:solidFill>
                            <a:srgbClr val="0070C0"/>
                          </a:solidFill>
                          <a:effectLst/>
                        </a:rPr>
                        <a:t>Experiences genuine misery, despair, hardship, anguish, torment, illness; grievances used to create guilt in others; resentments vented by exempting from responsibilities and burdening "oppressors".</a:t>
                      </a:r>
                    </a:p>
                  </a:txBody>
                  <a:tcPr marL="54276" marR="54276" marT="27138" marB="27138" anchor="ctr">
                    <a:lnL w="6096" cap="flat" cmpd="sng" algn="ctr">
                      <a:solidFill>
                        <a:srgbClr val="A2A9B1"/>
                      </a:solidFill>
                      <a:prstDash val="solid"/>
                      <a:round/>
                      <a:headEnd type="none" w="med" len="med"/>
                      <a:tailEnd type="none" w="med" len="med"/>
                    </a:lnL>
                    <a:lnR w="6096" cap="flat" cmpd="sng" algn="ctr">
                      <a:solidFill>
                        <a:srgbClr val="A2A9B1"/>
                      </a:solidFill>
                      <a:prstDash val="solid"/>
                      <a:round/>
                      <a:headEnd type="none" w="med" len="med"/>
                      <a:tailEnd type="none" w="med" len="med"/>
                    </a:lnR>
                    <a:lnT w="6096" cap="flat" cmpd="sng" algn="ctr">
                      <a:solidFill>
                        <a:srgbClr val="A2A9B1"/>
                      </a:solidFill>
                      <a:prstDash val="solid"/>
                      <a:round/>
                      <a:headEnd type="none" w="med" len="med"/>
                      <a:tailEnd type="none" w="med" len="med"/>
                    </a:lnT>
                    <a:lnB w="6096"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79289924"/>
                  </a:ext>
                </a:extLst>
              </a:tr>
            </a:tbl>
          </a:graphicData>
        </a:graphic>
      </p:graphicFrame>
      <p:sp>
        <p:nvSpPr>
          <p:cNvPr id="5" name="Rectangle 2">
            <a:extLst>
              <a:ext uri="{FF2B5EF4-FFF2-40B4-BE49-F238E27FC236}">
                <a16:creationId xmlns:a16="http://schemas.microsoft.com/office/drawing/2014/main" id="{CC847F5A-B9E3-2FFC-F2C9-166341C37191}"/>
              </a:ext>
            </a:extLst>
          </p:cNvPr>
          <p:cNvSpPr>
            <a:spLocks noChangeArrowheads="1"/>
          </p:cNvSpPr>
          <p:nvPr/>
        </p:nvSpPr>
        <p:spPr bwMode="auto">
          <a:xfrm>
            <a:off x="-4456458" y="-543058"/>
            <a:ext cx="223073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70176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FB3C-BC34-432B-B36D-5AB862EFE081}"/>
              </a:ext>
            </a:extLst>
          </p:cNvPr>
          <p:cNvSpPr>
            <a:spLocks noGrp="1"/>
          </p:cNvSpPr>
          <p:nvPr>
            <p:ph type="title"/>
          </p:nvPr>
        </p:nvSpPr>
        <p:spPr/>
        <p:txBody>
          <a:bodyPr>
            <a:normAutofit/>
          </a:bodyPr>
          <a:lstStyle/>
          <a:p>
            <a:pPr algn="ctr"/>
            <a:r>
              <a:rPr lang="en-US" sz="4000" b="1" dirty="0">
                <a:solidFill>
                  <a:srgbClr val="002060"/>
                </a:solidFill>
                <a:latin typeface="Arial" panose="020B0604020202020204" pitchFamily="34" charset="0"/>
                <a:cs typeface="Arial" panose="020B0604020202020204" pitchFamily="34" charset="0"/>
              </a:rPr>
              <a:t>Differentiating between Depressive and Masochistic Personalities</a:t>
            </a:r>
          </a:p>
        </p:txBody>
      </p:sp>
      <p:sp>
        <p:nvSpPr>
          <p:cNvPr id="3" name="Content Placeholder 2">
            <a:extLst>
              <a:ext uri="{FF2B5EF4-FFF2-40B4-BE49-F238E27FC236}">
                <a16:creationId xmlns:a16="http://schemas.microsoft.com/office/drawing/2014/main" id="{3915235E-06EF-435B-BE99-FD0B84ED741D}"/>
              </a:ext>
            </a:extLst>
          </p:cNvPr>
          <p:cNvSpPr>
            <a:spLocks noGrp="1"/>
          </p:cNvSpPr>
          <p:nvPr>
            <p:ph idx="1"/>
          </p:nvPr>
        </p:nvSpPr>
        <p:spPr>
          <a:xfrm>
            <a:off x="838200" y="2563905"/>
            <a:ext cx="9540711" cy="3613057"/>
          </a:xfrm>
        </p:spPr>
        <p:txBody>
          <a:bodyPr>
            <a:normAutofit/>
          </a:bodyPr>
          <a:lstStyle/>
          <a:p>
            <a:r>
              <a:rPr lang="en-US" sz="3200" b="1" dirty="0">
                <a:solidFill>
                  <a:srgbClr val="0070C0"/>
                </a:solidFill>
              </a:rPr>
              <a:t>When seeking clinical services, patients with both kinds of personality organization appear to be similar: They tend to present with </a:t>
            </a:r>
            <a:r>
              <a:rPr lang="en-US" sz="3200" b="1" dirty="0">
                <a:solidFill>
                  <a:srgbClr val="FF0000"/>
                </a:solidFill>
              </a:rPr>
              <a:t>depressive affects and symptoms</a:t>
            </a:r>
            <a:r>
              <a:rPr lang="en-US" sz="3200" b="1" dirty="0">
                <a:solidFill>
                  <a:srgbClr val="0070C0"/>
                </a:solidFill>
              </a:rPr>
              <a:t>, and the therapist may readily infer from their story the themes of either </a:t>
            </a:r>
            <a:r>
              <a:rPr lang="en-US" sz="3200" b="1" dirty="0">
                <a:solidFill>
                  <a:srgbClr val="FF0000"/>
                </a:solidFill>
              </a:rPr>
              <a:t>guilt </a:t>
            </a:r>
            <a:r>
              <a:rPr lang="en-US" sz="3200" b="1" dirty="0">
                <a:solidFill>
                  <a:srgbClr val="0070C0"/>
                </a:solidFill>
              </a:rPr>
              <a:t>(</a:t>
            </a:r>
            <a:r>
              <a:rPr lang="en-US" sz="3200" b="1" dirty="0" err="1">
                <a:solidFill>
                  <a:srgbClr val="0070C0"/>
                </a:solidFill>
              </a:rPr>
              <a:t>introjective</a:t>
            </a:r>
            <a:r>
              <a:rPr lang="en-US" sz="3200" b="1" dirty="0">
                <a:solidFill>
                  <a:srgbClr val="0070C0"/>
                </a:solidFill>
              </a:rPr>
              <a:t> orientation) or </a:t>
            </a:r>
            <a:r>
              <a:rPr lang="en-US" sz="3200" b="1" dirty="0">
                <a:solidFill>
                  <a:srgbClr val="FF0000"/>
                </a:solidFill>
              </a:rPr>
              <a:t>feelings of emptiness, aloneness, and abandonment</a:t>
            </a:r>
            <a:r>
              <a:rPr lang="en-US" sz="3200" b="1" dirty="0"/>
              <a:t> </a:t>
            </a:r>
            <a:r>
              <a:rPr lang="en-US" sz="3200" b="1" dirty="0">
                <a:solidFill>
                  <a:srgbClr val="0070C0"/>
                </a:solidFill>
              </a:rPr>
              <a:t>(anaclitic orientation).</a:t>
            </a:r>
          </a:p>
        </p:txBody>
      </p:sp>
    </p:spTree>
    <p:extLst>
      <p:ext uri="{BB962C8B-B14F-4D97-AF65-F5344CB8AC3E}">
        <p14:creationId xmlns:p14="http://schemas.microsoft.com/office/powerpoint/2010/main" val="3553720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1630362"/>
          </a:xfrm>
        </p:spPr>
        <p:txBody>
          <a:bodyPr>
            <a:noAutofit/>
          </a:bodyPr>
          <a:lstStyle/>
          <a:p>
            <a:pPr algn="ctr"/>
            <a:r>
              <a:rPr lang="en-US" b="1" dirty="0">
                <a:solidFill>
                  <a:srgbClr val="002060"/>
                </a:solidFill>
                <a:latin typeface="Arial" panose="020B0604020202020204" pitchFamily="34" charset="0"/>
                <a:cs typeface="Arial" panose="020B0604020202020204" pitchFamily="34" charset="0"/>
              </a:rPr>
              <a:t>Unconscious Motives behind Self-Defeating Behavior (Reik, 1941)</a:t>
            </a:r>
          </a:p>
        </p:txBody>
      </p:sp>
      <p:sp>
        <p:nvSpPr>
          <p:cNvPr id="3" name="Content Placeholder 2"/>
          <p:cNvSpPr>
            <a:spLocks noGrp="1"/>
          </p:cNvSpPr>
          <p:nvPr>
            <p:ph idx="1"/>
          </p:nvPr>
        </p:nvSpPr>
        <p:spPr>
          <a:xfrm>
            <a:off x="1371600" y="2402540"/>
            <a:ext cx="10210799" cy="3617259"/>
          </a:xfrm>
        </p:spPr>
        <p:txBody>
          <a:bodyPr>
            <a:normAutofit/>
          </a:bodyPr>
          <a:lstStyle/>
          <a:p>
            <a:endParaRPr lang="en-US" b="1" dirty="0">
              <a:solidFill>
                <a:srgbClr val="FF0000"/>
              </a:solidFill>
            </a:endParaRPr>
          </a:p>
          <a:p>
            <a:r>
              <a:rPr lang="en-US" sz="2800" b="1" dirty="0">
                <a:solidFill>
                  <a:srgbClr val="FF0000"/>
                </a:solidFill>
              </a:rPr>
              <a:t>Provocation</a:t>
            </a:r>
            <a:r>
              <a:rPr lang="en-US" sz="2800" b="1" dirty="0"/>
              <a:t> </a:t>
            </a:r>
            <a:r>
              <a:rPr lang="en-US" sz="2800" b="1" dirty="0">
                <a:solidFill>
                  <a:srgbClr val="0070C0"/>
                </a:solidFill>
              </a:rPr>
              <a:t>(“Let’s get the suffering over with”)</a:t>
            </a:r>
          </a:p>
          <a:p>
            <a:r>
              <a:rPr lang="en-US" sz="2800" b="1" dirty="0">
                <a:solidFill>
                  <a:srgbClr val="FF0000"/>
                </a:solidFill>
              </a:rPr>
              <a:t>Appeasement</a:t>
            </a:r>
            <a:r>
              <a:rPr lang="en-US" sz="2800" b="1" dirty="0"/>
              <a:t> </a:t>
            </a:r>
            <a:r>
              <a:rPr lang="en-US" sz="2800" b="1" dirty="0">
                <a:solidFill>
                  <a:srgbClr val="0070C0"/>
                </a:solidFill>
              </a:rPr>
              <a:t>(“I’m already suffering, so please don’t hurt me”)</a:t>
            </a:r>
          </a:p>
          <a:p>
            <a:r>
              <a:rPr lang="en-US" sz="2800" b="1" dirty="0">
                <a:solidFill>
                  <a:srgbClr val="FF0000"/>
                </a:solidFill>
              </a:rPr>
              <a:t>Exhibitionism</a:t>
            </a:r>
            <a:r>
              <a:rPr lang="en-US" sz="2800" b="1" dirty="0"/>
              <a:t> </a:t>
            </a:r>
            <a:r>
              <a:rPr lang="en-US" sz="2800" b="1" dirty="0">
                <a:solidFill>
                  <a:srgbClr val="0070C0"/>
                </a:solidFill>
              </a:rPr>
              <a:t>(“Pay attention! I’m in pain!”)</a:t>
            </a:r>
          </a:p>
          <a:p>
            <a:r>
              <a:rPr lang="en-US" sz="2800" b="1" dirty="0">
                <a:solidFill>
                  <a:srgbClr val="FF0000"/>
                </a:solidFill>
              </a:rPr>
              <a:t>Deflection of guilt</a:t>
            </a:r>
            <a:r>
              <a:rPr lang="en-US" sz="2800" dirty="0"/>
              <a:t> </a:t>
            </a:r>
            <a:r>
              <a:rPr lang="en-US" sz="2800" b="1" dirty="0">
                <a:solidFill>
                  <a:srgbClr val="0070C0"/>
                </a:solidFill>
              </a:rPr>
              <a:t>(“Look what you made me </a:t>
            </a:r>
            <a:r>
              <a:rPr lang="en-US" sz="2800" b="1">
                <a:solidFill>
                  <a:srgbClr val="0070C0"/>
                </a:solidFill>
              </a:rPr>
              <a:t>do!”)</a:t>
            </a:r>
            <a:endParaRPr lang="en-US" sz="2800" b="1" dirty="0">
              <a:solidFill>
                <a:srgbClr val="0070C0"/>
              </a:solidFill>
            </a:endParaRPr>
          </a:p>
        </p:txBody>
      </p:sp>
    </p:spTree>
    <p:extLst>
      <p:ext uri="{BB962C8B-B14F-4D97-AF65-F5344CB8AC3E}">
        <p14:creationId xmlns:p14="http://schemas.microsoft.com/office/powerpoint/2010/main" val="384975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589" y="172278"/>
            <a:ext cx="10382436" cy="1219201"/>
          </a:xfrm>
        </p:spPr>
        <p:txBody>
          <a:bodyPr>
            <a:normAutofit fontScale="90000"/>
          </a:bodyPr>
          <a:lstStyle/>
          <a:p>
            <a:pPr algn="ctr"/>
            <a:r>
              <a:rPr lang="en-US" b="1" dirty="0">
                <a:solidFill>
                  <a:srgbClr val="002060"/>
                </a:solidFill>
                <a:latin typeface="Arial" panose="020B0604020202020204" pitchFamily="34" charset="0"/>
                <a:cs typeface="Arial" panose="020B0604020202020204" pitchFamily="34" charset="0"/>
              </a:rPr>
              <a:t>Some Masochistic Clinical Presentations</a:t>
            </a:r>
          </a:p>
        </p:txBody>
      </p:sp>
      <p:sp>
        <p:nvSpPr>
          <p:cNvPr id="3" name="Content Placeholder 2"/>
          <p:cNvSpPr>
            <a:spLocks noGrp="1"/>
          </p:cNvSpPr>
          <p:nvPr>
            <p:ph idx="1"/>
          </p:nvPr>
        </p:nvSpPr>
        <p:spPr>
          <a:xfrm>
            <a:off x="1484310" y="961534"/>
            <a:ext cx="8979443" cy="5137609"/>
          </a:xfrm>
        </p:spPr>
        <p:txBody>
          <a:bodyPr>
            <a:normAutofit fontScale="92500" lnSpcReduction="10000"/>
          </a:bodyPr>
          <a:lstStyle/>
          <a:p>
            <a:endParaRPr lang="en-US" dirty="0"/>
          </a:p>
          <a:p>
            <a:endParaRPr lang="en-US" dirty="0"/>
          </a:p>
          <a:p>
            <a:r>
              <a:rPr lang="en-US" sz="2800" b="1" dirty="0">
                <a:solidFill>
                  <a:srgbClr val="0070C0"/>
                </a:solidFill>
              </a:rPr>
              <a:t>The </a:t>
            </a:r>
            <a:r>
              <a:rPr lang="en-US" sz="2800" b="1" dirty="0">
                <a:solidFill>
                  <a:srgbClr val="FF0000"/>
                </a:solidFill>
              </a:rPr>
              <a:t>“</a:t>
            </a:r>
            <a:r>
              <a:rPr lang="en-US" b="1" dirty="0" err="1">
                <a:solidFill>
                  <a:srgbClr val="FF0000"/>
                </a:solidFill>
              </a:rPr>
              <a:t>Ai</a:t>
            </a:r>
            <a:r>
              <a:rPr lang="en-US" sz="2800" b="1" dirty="0" err="1">
                <a:solidFill>
                  <a:srgbClr val="FF0000"/>
                </a:solidFill>
              </a:rPr>
              <a:t>n’t</a:t>
            </a:r>
            <a:r>
              <a:rPr lang="en-US" sz="2800" b="1" dirty="0">
                <a:solidFill>
                  <a:srgbClr val="FF0000"/>
                </a:solidFill>
              </a:rPr>
              <a:t> it awful?!”</a:t>
            </a:r>
            <a:r>
              <a:rPr lang="en-US" sz="2800" b="1" dirty="0">
                <a:solidFill>
                  <a:srgbClr val="0070C0"/>
                </a:solidFill>
              </a:rPr>
              <a:t> invitation, in which the patient attempts to enlist the clinician in lamenting a kind of victimization that is taken for granted and generalized (for example, “Don’t you hate how men treat women?!”)</a:t>
            </a:r>
          </a:p>
          <a:p>
            <a:r>
              <a:rPr lang="en-US" sz="2800" b="1" dirty="0">
                <a:solidFill>
                  <a:srgbClr val="0070C0"/>
                </a:solidFill>
              </a:rPr>
              <a:t>Indications of the patient’s </a:t>
            </a:r>
            <a:r>
              <a:rPr lang="en-US" sz="2800" b="1" dirty="0">
                <a:solidFill>
                  <a:srgbClr val="FF0000"/>
                </a:solidFill>
              </a:rPr>
              <a:t>unconscious pleasure in frustrating clinical efforts to help</a:t>
            </a:r>
            <a:r>
              <a:rPr lang="en-US" sz="2800" b="1" dirty="0">
                <a:solidFill>
                  <a:srgbClr val="0070C0"/>
                </a:solidFill>
              </a:rPr>
              <a:t>, like the slight smile when reporting that, for example, “That medicine didn’t work, either . . .”</a:t>
            </a:r>
          </a:p>
          <a:p>
            <a:r>
              <a:rPr lang="en-US" sz="2800" b="1" dirty="0">
                <a:solidFill>
                  <a:srgbClr val="0070C0"/>
                </a:solidFill>
              </a:rPr>
              <a:t>Emphasis on the </a:t>
            </a:r>
            <a:r>
              <a:rPr lang="en-US" sz="2800" b="1" dirty="0">
                <a:solidFill>
                  <a:srgbClr val="FF0000"/>
                </a:solidFill>
              </a:rPr>
              <a:t>role of others</a:t>
            </a:r>
            <a:r>
              <a:rPr lang="en-US" sz="2800" b="1" dirty="0">
                <a:solidFill>
                  <a:srgbClr val="0070C0"/>
                </a:solidFill>
              </a:rPr>
              <a:t> in wounding the patient and recruitment of the therapist to feelings that the patient deserves special compensations for a difficult history (</a:t>
            </a:r>
            <a:r>
              <a:rPr lang="en-US" sz="2800" b="1" dirty="0">
                <a:solidFill>
                  <a:srgbClr val="FF0000"/>
                </a:solidFill>
              </a:rPr>
              <a:t>“victim entitlement”</a:t>
            </a:r>
            <a:r>
              <a:rPr lang="en-US" sz="2800" b="1" dirty="0">
                <a:solidFill>
                  <a:srgbClr val="0070C0"/>
                </a:solidFill>
              </a:rPr>
              <a:t>).</a:t>
            </a:r>
          </a:p>
        </p:txBody>
      </p:sp>
    </p:spTree>
    <p:extLst>
      <p:ext uri="{BB962C8B-B14F-4D97-AF65-F5344CB8AC3E}">
        <p14:creationId xmlns:p14="http://schemas.microsoft.com/office/powerpoint/2010/main" val="267640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74CD-B1C0-44FA-8F19-E9C3D06F3439}"/>
              </a:ext>
            </a:extLst>
          </p:cNvPr>
          <p:cNvSpPr>
            <a:spLocks noGrp="1"/>
          </p:cNvSpPr>
          <p:nvPr>
            <p:ph type="title"/>
          </p:nvPr>
        </p:nvSpPr>
        <p:spPr>
          <a:xfrm>
            <a:off x="1" y="1"/>
            <a:ext cx="12038028" cy="1245704"/>
          </a:xfrm>
        </p:spPr>
        <p:txBody>
          <a:bodyPr/>
          <a:lstStyle/>
          <a:p>
            <a:pPr algn="ctr"/>
            <a:r>
              <a:rPr lang="en-US" b="1" dirty="0">
                <a:solidFill>
                  <a:srgbClr val="002060"/>
                </a:solidFill>
                <a:latin typeface="Arial" panose="020B0604020202020204" pitchFamily="34" charset="0"/>
                <a:cs typeface="Arial" panose="020B0604020202020204" pitchFamily="34" charset="0"/>
              </a:rPr>
              <a:t>Research on Masochism</a:t>
            </a:r>
          </a:p>
        </p:txBody>
      </p:sp>
      <p:sp>
        <p:nvSpPr>
          <p:cNvPr id="3" name="Content Placeholder 2">
            <a:extLst>
              <a:ext uri="{FF2B5EF4-FFF2-40B4-BE49-F238E27FC236}">
                <a16:creationId xmlns:a16="http://schemas.microsoft.com/office/drawing/2014/main" id="{9DBCF446-A34F-464D-9D5E-515D5BAE13EC}"/>
              </a:ext>
            </a:extLst>
          </p:cNvPr>
          <p:cNvSpPr>
            <a:spLocks noGrp="1"/>
          </p:cNvSpPr>
          <p:nvPr>
            <p:ph idx="1"/>
          </p:nvPr>
        </p:nvSpPr>
        <p:spPr>
          <a:xfrm>
            <a:off x="860612" y="1775012"/>
            <a:ext cx="10008493" cy="4016188"/>
          </a:xfrm>
        </p:spPr>
        <p:txBody>
          <a:bodyPr>
            <a:normAutofit lnSpcReduction="10000"/>
          </a:bodyPr>
          <a:lstStyle/>
          <a:p>
            <a:r>
              <a:rPr lang="en-US" b="1" dirty="0" err="1">
                <a:solidFill>
                  <a:srgbClr val="0070C0"/>
                </a:solidFill>
              </a:rPr>
              <a:t>Békés</a:t>
            </a:r>
            <a:r>
              <a:rPr lang="en-US" b="1" dirty="0">
                <a:solidFill>
                  <a:srgbClr val="0070C0"/>
                </a:solidFill>
              </a:rPr>
              <a:t>, V., Perry, J. C., &amp; Robertson, B. M. (2017). Masochism: A mixed-method analysis of its development, psychological function, and conceptual evolution. </a:t>
            </a:r>
            <a:r>
              <a:rPr lang="en-US" b="1" i="1" dirty="0">
                <a:solidFill>
                  <a:srgbClr val="0070C0"/>
                </a:solidFill>
              </a:rPr>
              <a:t>Psychoanalytic Review, 104</a:t>
            </a:r>
            <a:r>
              <a:rPr lang="en-US" b="1" dirty="0">
                <a:solidFill>
                  <a:srgbClr val="0070C0"/>
                </a:solidFill>
              </a:rPr>
              <a:t>(1), 33-63.</a:t>
            </a:r>
          </a:p>
          <a:p>
            <a:r>
              <a:rPr lang="en-US" b="1" dirty="0">
                <a:solidFill>
                  <a:srgbClr val="FF0000"/>
                </a:solidFill>
              </a:rPr>
              <a:t>From the abstract</a:t>
            </a:r>
            <a:r>
              <a:rPr lang="en-US" b="1" dirty="0"/>
              <a:t>: Analysis of 23 publications from 1924 to 2012. Most authors emphasized painful early attachments, early injury of self-representation, identification with an abusing parent, and narcissistic injury as core childhood experiences. The main psychological function of masochism was described as a way of avoiding uncontrollable suffering by willingly undertaking other, milder, more controllable suffering.</a:t>
            </a:r>
          </a:p>
        </p:txBody>
      </p:sp>
    </p:spTree>
    <p:extLst>
      <p:ext uri="{BB962C8B-B14F-4D97-AF65-F5344CB8AC3E}">
        <p14:creationId xmlns:p14="http://schemas.microsoft.com/office/powerpoint/2010/main" val="42280928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7553" y="265044"/>
            <a:ext cx="11546541" cy="1709530"/>
          </a:xfrm>
        </p:spPr>
        <p:txBody>
          <a:bodyPr>
            <a:normAutofit/>
          </a:bodyPr>
          <a:lstStyle/>
          <a:p>
            <a:pPr algn="ctr"/>
            <a:r>
              <a:rPr lang="en-US" sz="3600" b="1" dirty="0">
                <a:solidFill>
                  <a:srgbClr val="002060"/>
                </a:solidFill>
                <a:latin typeface="Arial" panose="020B0604020202020204" pitchFamily="34" charset="0"/>
                <a:cs typeface="Arial" panose="020B0604020202020204" pitchFamily="34" charset="0"/>
              </a:rPr>
              <a:t>Some transference attitudes in masochistic patients resemble those of depressive patients:</a:t>
            </a:r>
          </a:p>
        </p:txBody>
      </p:sp>
      <p:sp>
        <p:nvSpPr>
          <p:cNvPr id="8" name="Content Placeholder 7"/>
          <p:cNvSpPr>
            <a:spLocks noGrp="1"/>
          </p:cNvSpPr>
          <p:nvPr>
            <p:ph idx="1"/>
          </p:nvPr>
        </p:nvSpPr>
        <p:spPr>
          <a:xfrm>
            <a:off x="726142" y="1974574"/>
            <a:ext cx="10776882" cy="4717774"/>
          </a:xfrm>
        </p:spPr>
        <p:txBody>
          <a:bodyPr>
            <a:normAutofit/>
          </a:bodyPr>
          <a:lstStyle/>
          <a:p>
            <a:r>
              <a:rPr lang="en-US" sz="3200" b="1" dirty="0">
                <a:solidFill>
                  <a:srgbClr val="0070C0"/>
                </a:solidFill>
              </a:rPr>
              <a:t>They may attach quickly;</a:t>
            </a:r>
          </a:p>
          <a:p>
            <a:r>
              <a:rPr lang="en-US" sz="3200" b="1" dirty="0">
                <a:solidFill>
                  <a:srgbClr val="0070C0"/>
                </a:solidFill>
              </a:rPr>
              <a:t>They tend to idealize the therapist;</a:t>
            </a:r>
          </a:p>
          <a:p>
            <a:r>
              <a:rPr lang="en-US" sz="3200" b="1" dirty="0">
                <a:solidFill>
                  <a:srgbClr val="0070C0"/>
                </a:solidFill>
              </a:rPr>
              <a:t>They are alert for potential criticism and rejection from the therapist;</a:t>
            </a:r>
          </a:p>
          <a:p>
            <a:r>
              <a:rPr lang="en-US" sz="3200" b="1" dirty="0">
                <a:solidFill>
                  <a:srgbClr val="0070C0"/>
                </a:solidFill>
              </a:rPr>
              <a:t>They are frightened of any negative feelings or attitudes toward the therapist;</a:t>
            </a:r>
          </a:p>
          <a:p>
            <a:r>
              <a:rPr lang="en-US" sz="3200" b="1" dirty="0">
                <a:solidFill>
                  <a:srgbClr val="0070C0"/>
                </a:solidFill>
              </a:rPr>
              <a:t>But eventually, the therapist of masochistic patients feels a </a:t>
            </a:r>
            <a:r>
              <a:rPr lang="en-US" sz="3200" b="1" dirty="0">
                <a:solidFill>
                  <a:srgbClr val="FF0000"/>
                </a:solidFill>
              </a:rPr>
              <a:t>sadistic undertone to their complaints </a:t>
            </a:r>
            <a:r>
              <a:rPr lang="en-US" sz="3200" b="1" dirty="0">
                <a:solidFill>
                  <a:srgbClr val="0070C0"/>
                </a:solidFill>
              </a:rPr>
              <a:t>and/or an unconscious </a:t>
            </a:r>
            <a:r>
              <a:rPr lang="en-US" sz="3200" b="1" dirty="0">
                <a:solidFill>
                  <a:srgbClr val="FF0000"/>
                </a:solidFill>
              </a:rPr>
              <a:t>determination to foil the therapist’s efforts to help.</a:t>
            </a:r>
          </a:p>
        </p:txBody>
      </p:sp>
    </p:spTree>
    <p:extLst>
      <p:ext uri="{BB962C8B-B14F-4D97-AF65-F5344CB8AC3E}">
        <p14:creationId xmlns:p14="http://schemas.microsoft.com/office/powerpoint/2010/main" val="281374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55C2-51C4-45CC-A935-B584724380B5}"/>
              </a:ext>
            </a:extLst>
          </p:cNvPr>
          <p:cNvSpPr>
            <a:spLocks noGrp="1"/>
          </p:cNvSpPr>
          <p:nvPr>
            <p:ph type="title"/>
          </p:nvPr>
        </p:nvSpPr>
        <p:spPr>
          <a:xfrm>
            <a:off x="896471" y="0"/>
            <a:ext cx="10606553" cy="1643270"/>
          </a:xfrm>
        </p:spPr>
        <p:txBody>
          <a:bodyPr>
            <a:normAutofit/>
          </a:bodyPr>
          <a:lstStyle/>
          <a:p>
            <a:r>
              <a:rPr lang="en-US" sz="3200" b="1" dirty="0" err="1">
                <a:solidFill>
                  <a:srgbClr val="002060"/>
                </a:solidFill>
                <a:latin typeface="Arial" panose="020B0604020202020204" pitchFamily="34" charset="0"/>
                <a:cs typeface="Arial" panose="020B0604020202020204" pitchFamily="34" charset="0"/>
              </a:rPr>
              <a:t>Verdery</a:t>
            </a:r>
            <a:r>
              <a:rPr lang="en-US" sz="3200" b="1" dirty="0">
                <a:solidFill>
                  <a:srgbClr val="002060"/>
                </a:solidFill>
                <a:latin typeface="Arial" panose="020B0604020202020204" pitchFamily="34" charset="0"/>
                <a:cs typeface="Arial" panose="020B0604020202020204" pitchFamily="34" charset="0"/>
              </a:rPr>
              <a:t>, A. M., Smith-Greenaway, E., Margolis, R., &amp; </a:t>
            </a:r>
            <a:r>
              <a:rPr lang="en-US" sz="3200" b="1" dirty="0" err="1">
                <a:solidFill>
                  <a:srgbClr val="002060"/>
                </a:solidFill>
                <a:latin typeface="Arial" panose="020B0604020202020204" pitchFamily="34" charset="0"/>
                <a:cs typeface="Arial" panose="020B0604020202020204" pitchFamily="34" charset="0"/>
              </a:rPr>
              <a:t>Daw</a:t>
            </a:r>
            <a:r>
              <a:rPr lang="en-US" sz="3200" b="1" dirty="0">
                <a:solidFill>
                  <a:srgbClr val="002060"/>
                </a:solidFill>
                <a:latin typeface="Arial" panose="020B0604020202020204" pitchFamily="34" charset="0"/>
                <a:cs typeface="Arial" panose="020B0604020202020204" pitchFamily="34" charset="0"/>
              </a:rPr>
              <a:t>, J. (2020). Proceedings of the National Academy of Sciences, July 10.</a:t>
            </a:r>
          </a:p>
        </p:txBody>
      </p:sp>
      <p:sp>
        <p:nvSpPr>
          <p:cNvPr id="3" name="Content Placeholder 2">
            <a:extLst>
              <a:ext uri="{FF2B5EF4-FFF2-40B4-BE49-F238E27FC236}">
                <a16:creationId xmlns:a16="http://schemas.microsoft.com/office/drawing/2014/main" id="{59936CF8-3B83-4623-8B64-24AFD6885239}"/>
              </a:ext>
            </a:extLst>
          </p:cNvPr>
          <p:cNvSpPr>
            <a:spLocks noGrp="1"/>
          </p:cNvSpPr>
          <p:nvPr>
            <p:ph idx="1"/>
          </p:nvPr>
        </p:nvSpPr>
        <p:spPr>
          <a:xfrm>
            <a:off x="1039906" y="1999129"/>
            <a:ext cx="10463117" cy="4633583"/>
          </a:xfrm>
        </p:spPr>
        <p:txBody>
          <a:bodyPr>
            <a:normAutofit/>
          </a:bodyPr>
          <a:lstStyle/>
          <a:p>
            <a:pPr marL="0" indent="0">
              <a:buNone/>
            </a:pPr>
            <a:r>
              <a:rPr lang="en-US" b="1" dirty="0"/>
              <a:t>	</a:t>
            </a:r>
            <a:r>
              <a:rPr lang="en-US" b="1" dirty="0">
                <a:solidFill>
                  <a:srgbClr val="0070C0"/>
                </a:solidFill>
              </a:rPr>
              <a:t>COVID-19 has created a mortality shock throughout the world, and it may yield a second wave of population health concerns tied to bereavement and social support reductions. We created the COVID-19 bereavement multiplier, an indicator that clarifies one downstream impact of COVID-19 mortality and can be applied to different epidemiological projections of death counts: How many people are at risk for losing a grandparent, parent, sibling, spouse, or child for each COVID-19 death. In the United States, we estimate that on average, under diverse epidemiological circumstances, </a:t>
            </a:r>
            <a:r>
              <a:rPr lang="en-US" b="1" dirty="0">
                <a:solidFill>
                  <a:srgbClr val="FF0000"/>
                </a:solidFill>
              </a:rPr>
              <a:t>every death from COVID-19 will leave approximately nine bereaved.</a:t>
            </a:r>
          </a:p>
        </p:txBody>
      </p:sp>
    </p:spTree>
    <p:extLst>
      <p:ext uri="{BB962C8B-B14F-4D97-AF65-F5344CB8AC3E}">
        <p14:creationId xmlns:p14="http://schemas.microsoft.com/office/powerpoint/2010/main" val="1108969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07" y="212036"/>
            <a:ext cx="11377518" cy="1669773"/>
          </a:xfrm>
        </p:spPr>
        <p:txBody>
          <a:bodyPr>
            <a:normAutofit/>
          </a:bodyPr>
          <a:lstStyle/>
          <a:p>
            <a:pPr algn="ctr"/>
            <a:r>
              <a:rPr lang="en-US" sz="3600" b="1" dirty="0">
                <a:solidFill>
                  <a:srgbClr val="002060"/>
                </a:solidFill>
                <a:latin typeface="Arial" panose="020B0604020202020204" pitchFamily="34" charset="0"/>
                <a:cs typeface="Arial" panose="020B0604020202020204" pitchFamily="34" charset="0"/>
              </a:rPr>
              <a:t>Common </a:t>
            </a:r>
            <a:r>
              <a:rPr lang="en-US" sz="3600" b="1" dirty="0" err="1">
                <a:solidFill>
                  <a:srgbClr val="002060"/>
                </a:solidFill>
                <a:latin typeface="Arial" panose="020B0604020202020204" pitchFamily="34" charset="0"/>
                <a:cs typeface="Arial" panose="020B0604020202020204" pitchFamily="34" charset="0"/>
              </a:rPr>
              <a:t>Countertransferences</a:t>
            </a:r>
            <a:r>
              <a:rPr lang="en-US" sz="3600" b="1" dirty="0">
                <a:solidFill>
                  <a:srgbClr val="002060"/>
                </a:solidFill>
                <a:latin typeface="Arial" panose="020B0604020202020204" pitchFamily="34" charset="0"/>
                <a:cs typeface="Arial" panose="020B0604020202020204" pitchFamily="34" charset="0"/>
              </a:rPr>
              <a:t> </a:t>
            </a:r>
            <a:br>
              <a:rPr lang="en-US" sz="3600" b="1" dirty="0">
                <a:solidFill>
                  <a:srgbClr val="00206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to Self-Defeating Patients</a:t>
            </a:r>
          </a:p>
        </p:txBody>
      </p:sp>
      <p:sp>
        <p:nvSpPr>
          <p:cNvPr id="3" name="Content Placeholder 2"/>
          <p:cNvSpPr>
            <a:spLocks noGrp="1"/>
          </p:cNvSpPr>
          <p:nvPr>
            <p:ph idx="1"/>
          </p:nvPr>
        </p:nvSpPr>
        <p:spPr>
          <a:xfrm>
            <a:off x="1484311" y="2027583"/>
            <a:ext cx="9347088" cy="3763617"/>
          </a:xfrm>
        </p:spPr>
        <p:txBody>
          <a:bodyPr>
            <a:normAutofit fontScale="92500" lnSpcReduction="20000"/>
          </a:bodyPr>
          <a:lstStyle/>
          <a:p>
            <a:endParaRPr lang="en-US" dirty="0"/>
          </a:p>
          <a:p>
            <a:r>
              <a:rPr lang="en-US" sz="3200" b="1" dirty="0">
                <a:solidFill>
                  <a:srgbClr val="0070C0"/>
                </a:solidFill>
              </a:rPr>
              <a:t>Initially, </a:t>
            </a:r>
            <a:r>
              <a:rPr lang="en-US" sz="3200" b="1" dirty="0">
                <a:solidFill>
                  <a:srgbClr val="FF0000"/>
                </a:solidFill>
              </a:rPr>
              <a:t>deep compassion,</a:t>
            </a:r>
            <a:r>
              <a:rPr lang="en-US" sz="3200" b="1" dirty="0">
                <a:solidFill>
                  <a:srgbClr val="0070C0"/>
                </a:solidFill>
              </a:rPr>
              <a:t> based on the person’s having had a difficult history and often having been realistically victimized;</a:t>
            </a:r>
          </a:p>
          <a:p>
            <a:r>
              <a:rPr lang="en-US" sz="3200" b="1" dirty="0">
                <a:solidFill>
                  <a:srgbClr val="0070C0"/>
                </a:solidFill>
              </a:rPr>
              <a:t>Early in treatment, </a:t>
            </a:r>
            <a:r>
              <a:rPr lang="en-US" sz="3200" b="1" dirty="0">
                <a:solidFill>
                  <a:srgbClr val="FF0000"/>
                </a:solidFill>
              </a:rPr>
              <a:t>masochistic reactions </a:t>
            </a:r>
            <a:r>
              <a:rPr lang="en-US" sz="3200" b="1" dirty="0">
                <a:solidFill>
                  <a:srgbClr val="0070C0"/>
                </a:solidFill>
              </a:rPr>
              <a:t>(expressed in behaviors such as reducing the fee, seeing the patient at inconvenient times, being available by telephone at all hours);</a:t>
            </a:r>
          </a:p>
          <a:p>
            <a:r>
              <a:rPr lang="en-US" sz="3200" b="1" dirty="0">
                <a:solidFill>
                  <a:srgbClr val="0070C0"/>
                </a:solidFill>
              </a:rPr>
              <a:t>Usually later, irritable, sadistic feelings, including </a:t>
            </a:r>
            <a:r>
              <a:rPr lang="en-US" sz="3200" b="1" dirty="0">
                <a:solidFill>
                  <a:srgbClr val="FF0000"/>
                </a:solidFill>
              </a:rPr>
              <a:t>impatience, hostility, exasperation, lack of compassion.</a:t>
            </a:r>
          </a:p>
        </p:txBody>
      </p:sp>
    </p:spTree>
    <p:extLst>
      <p:ext uri="{BB962C8B-B14F-4D97-AF65-F5344CB8AC3E}">
        <p14:creationId xmlns:p14="http://schemas.microsoft.com/office/powerpoint/2010/main" val="211487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06" y="172279"/>
            <a:ext cx="11801451" cy="755373"/>
          </a:xfrm>
        </p:spPr>
        <p:txBody>
          <a:bodyPr>
            <a:normAutofit fontScale="90000"/>
          </a:bodyPr>
          <a:lstStyle/>
          <a:p>
            <a:pPr algn="ctr"/>
            <a:r>
              <a:rPr lang="en-US" b="1" dirty="0">
                <a:solidFill>
                  <a:srgbClr val="002060"/>
                </a:solidFill>
                <a:latin typeface="Arial" panose="020B0604020202020204" pitchFamily="34" charset="0"/>
                <a:cs typeface="Arial" panose="020B0604020202020204" pitchFamily="34" charset="0"/>
              </a:rPr>
              <a:t>Treatment Implications: Masochistic Patients</a:t>
            </a:r>
          </a:p>
        </p:txBody>
      </p:sp>
      <p:sp>
        <p:nvSpPr>
          <p:cNvPr id="3" name="Content Placeholder 2"/>
          <p:cNvSpPr>
            <a:spLocks noGrp="1"/>
          </p:cNvSpPr>
          <p:nvPr>
            <p:ph idx="1"/>
          </p:nvPr>
        </p:nvSpPr>
        <p:spPr>
          <a:xfrm>
            <a:off x="1326776" y="795130"/>
            <a:ext cx="10255623" cy="6062870"/>
          </a:xfrm>
        </p:spPr>
        <p:txBody>
          <a:bodyPr>
            <a:normAutofit/>
          </a:bodyPr>
          <a:lstStyle/>
          <a:p>
            <a:endParaRPr lang="en-US" dirty="0"/>
          </a:p>
          <a:p>
            <a:r>
              <a:rPr lang="en-US" sz="3000" b="1" dirty="0">
                <a:solidFill>
                  <a:srgbClr val="0070C0"/>
                </a:solidFill>
              </a:rPr>
              <a:t>Don’t exemplify masochism;</a:t>
            </a:r>
          </a:p>
          <a:p>
            <a:r>
              <a:rPr lang="en-US" sz="3000" b="1" dirty="0">
                <a:solidFill>
                  <a:srgbClr val="0070C0"/>
                </a:solidFill>
              </a:rPr>
              <a:t>Don’t be too sympathetic (it can reinforce the schema that attachment is based on the patient’s suffering);</a:t>
            </a:r>
          </a:p>
          <a:p>
            <a:r>
              <a:rPr lang="en-US" sz="3000" b="1" dirty="0">
                <a:solidFill>
                  <a:srgbClr val="0070C0"/>
                </a:solidFill>
              </a:rPr>
              <a:t>Don’t take on the patient’s anxiety (masochistic patients off-load it on the therapist, and they need it to motivate change);</a:t>
            </a:r>
          </a:p>
          <a:p>
            <a:r>
              <a:rPr lang="en-US" sz="3000" b="1" dirty="0">
                <a:solidFill>
                  <a:srgbClr val="0070C0"/>
                </a:solidFill>
              </a:rPr>
              <a:t>Confront the underlying fantasy that if the therapist </a:t>
            </a:r>
            <a:r>
              <a:rPr lang="en-US" sz="3000" b="1" i="1" dirty="0">
                <a:solidFill>
                  <a:srgbClr val="0070C0"/>
                </a:solidFill>
              </a:rPr>
              <a:t>really </a:t>
            </a:r>
            <a:r>
              <a:rPr lang="en-US" sz="3000" b="1" dirty="0">
                <a:solidFill>
                  <a:srgbClr val="0070C0"/>
                </a:solidFill>
              </a:rPr>
              <a:t>understands the patient’s pain, psychological progress will happen without the patient’s personal effort.</a:t>
            </a:r>
          </a:p>
          <a:p>
            <a:pPr marL="0" indent="0">
              <a:buNone/>
            </a:pPr>
            <a:r>
              <a:rPr lang="en-US" sz="2600" b="1" dirty="0"/>
              <a:t>These stances tend to evoke the person’s anger, which should be welcomed and worked through to </a:t>
            </a:r>
            <a:r>
              <a:rPr lang="en-US" sz="2600" b="1" dirty="0">
                <a:solidFill>
                  <a:srgbClr val="FF0000"/>
                </a:solidFill>
              </a:rPr>
              <a:t>change the internal conviction that only the suffering self is acceptable</a:t>
            </a:r>
            <a:r>
              <a:rPr lang="en-US" sz="2600" b="1" dirty="0"/>
              <a:t> to others. </a:t>
            </a:r>
          </a:p>
        </p:txBody>
      </p:sp>
    </p:spTree>
    <p:extLst>
      <p:ext uri="{BB962C8B-B14F-4D97-AF65-F5344CB8AC3E}">
        <p14:creationId xmlns:p14="http://schemas.microsoft.com/office/powerpoint/2010/main" val="137478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C4CF8-FE31-67E1-AC56-ADE9C7AA33EF}"/>
              </a:ext>
            </a:extLst>
          </p:cNvPr>
          <p:cNvSpPr>
            <a:spLocks noGrp="1"/>
          </p:cNvSpPr>
          <p:nvPr>
            <p:ph type="title"/>
          </p:nvPr>
        </p:nvSpPr>
        <p:spPr>
          <a:xfrm>
            <a:off x="838200" y="138794"/>
            <a:ext cx="10515600" cy="644978"/>
          </a:xfrm>
        </p:spPr>
        <p:txBody>
          <a:bodyPr>
            <a:normAutofit fontScale="90000"/>
          </a:bodyPr>
          <a:lstStyle/>
          <a:p>
            <a:pPr algn="ctr"/>
            <a:r>
              <a:rPr lang="en-US" b="1" dirty="0">
                <a:solidFill>
                  <a:srgbClr val="002060"/>
                </a:solidFill>
                <a:latin typeface="+mn-lt"/>
              </a:rPr>
              <a:t>Relevant Literature: Masochistic Psychology</a:t>
            </a:r>
          </a:p>
        </p:txBody>
      </p:sp>
      <p:sp>
        <p:nvSpPr>
          <p:cNvPr id="3" name="Content Placeholder 2">
            <a:extLst>
              <a:ext uri="{FF2B5EF4-FFF2-40B4-BE49-F238E27FC236}">
                <a16:creationId xmlns:a16="http://schemas.microsoft.com/office/drawing/2014/main" id="{FB82CA7D-CDFD-7199-3EAC-0F4B5322171F}"/>
              </a:ext>
            </a:extLst>
          </p:cNvPr>
          <p:cNvSpPr>
            <a:spLocks noGrp="1"/>
          </p:cNvSpPr>
          <p:nvPr>
            <p:ph idx="1"/>
          </p:nvPr>
        </p:nvSpPr>
        <p:spPr>
          <a:xfrm>
            <a:off x="838200" y="1183342"/>
            <a:ext cx="10515600" cy="5674657"/>
          </a:xfrm>
        </p:spPr>
        <p:txBody>
          <a:bodyPr>
            <a:normAutofit fontScale="62500" lnSpcReduction="20000"/>
          </a:bodyPr>
          <a:lstStyle/>
          <a:p>
            <a:r>
              <a:rPr lang="en-US" b="1" dirty="0">
                <a:solidFill>
                  <a:srgbClr val="0070C0"/>
                </a:solidFill>
              </a:rPr>
              <a:t>Reik, T. (1941). </a:t>
            </a:r>
            <a:r>
              <a:rPr lang="en-US" b="1" i="1" dirty="0">
                <a:solidFill>
                  <a:srgbClr val="0070C0"/>
                </a:solidFill>
              </a:rPr>
              <a:t>Masochism in modern man</a:t>
            </a:r>
            <a:r>
              <a:rPr lang="en-US" b="1" dirty="0">
                <a:solidFill>
                  <a:srgbClr val="0070C0"/>
                </a:solidFill>
              </a:rPr>
              <a:t>. New York: Farrar, Straus.</a:t>
            </a:r>
          </a:p>
          <a:p>
            <a:r>
              <a:rPr lang="en-US" b="1" dirty="0" err="1">
                <a:solidFill>
                  <a:srgbClr val="0070C0"/>
                </a:solidFill>
              </a:rPr>
              <a:t>Nydes</a:t>
            </a:r>
            <a:r>
              <a:rPr lang="en-US" b="1" dirty="0">
                <a:solidFill>
                  <a:srgbClr val="0070C0"/>
                </a:solidFill>
              </a:rPr>
              <a:t>, J. (1963). The paranoid-masochistic character. </a:t>
            </a:r>
            <a:r>
              <a:rPr lang="en-US" b="1" i="1" dirty="0">
                <a:solidFill>
                  <a:srgbClr val="0070C0"/>
                </a:solidFill>
              </a:rPr>
              <a:t>Psychoanalytic Review, 50</a:t>
            </a:r>
            <a:r>
              <a:rPr lang="en-US" b="1" dirty="0">
                <a:solidFill>
                  <a:srgbClr val="0070C0"/>
                </a:solidFill>
              </a:rPr>
              <a:t>, 215-251.</a:t>
            </a:r>
          </a:p>
          <a:p>
            <a:r>
              <a:rPr lang="en-US" b="1" dirty="0">
                <a:solidFill>
                  <a:srgbClr val="0070C0"/>
                </a:solidFill>
              </a:rPr>
              <a:t>Cooper, A. M. (1988). The narcissistic-masochistic character. In R. A. Glick &amp; D. I. Meyers (Eds.), </a:t>
            </a:r>
            <a:r>
              <a:rPr lang="en-US" b="1" i="1" dirty="0">
                <a:solidFill>
                  <a:srgbClr val="0070C0"/>
                </a:solidFill>
              </a:rPr>
              <a:t>Masochism: Current psychological perspectives</a:t>
            </a:r>
            <a:r>
              <a:rPr lang="en-US" b="1" dirty="0">
                <a:solidFill>
                  <a:srgbClr val="0070C0"/>
                </a:solidFill>
              </a:rPr>
              <a:t> (pp. 189-204). Hillside, NJ: Analytic Press.</a:t>
            </a:r>
          </a:p>
          <a:p>
            <a:r>
              <a:rPr lang="en-US" b="1" dirty="0">
                <a:solidFill>
                  <a:srgbClr val="0070C0"/>
                </a:solidFill>
              </a:rPr>
              <a:t>Kernberg, O. F. (1988). Clinical dimensions of masochism. </a:t>
            </a:r>
            <a:r>
              <a:rPr lang="en-US" b="1" i="1" dirty="0">
                <a:solidFill>
                  <a:srgbClr val="0070C0"/>
                </a:solidFill>
              </a:rPr>
              <a:t>Journal of the American Psychoanalytic Association, 36</a:t>
            </a:r>
            <a:r>
              <a:rPr lang="en-US" b="1" dirty="0">
                <a:solidFill>
                  <a:srgbClr val="0070C0"/>
                </a:solidFill>
              </a:rPr>
              <a:t>, 1005-1029.</a:t>
            </a:r>
          </a:p>
          <a:p>
            <a:r>
              <a:rPr lang="en-US" b="1" dirty="0">
                <a:solidFill>
                  <a:srgbClr val="0070C0"/>
                </a:solidFill>
              </a:rPr>
              <a:t>Ghent, E. (1990). Masochism, submission, surrender – Masochism as a perversion of surrender. </a:t>
            </a:r>
            <a:r>
              <a:rPr lang="en-US" b="1" i="1" dirty="0">
                <a:solidFill>
                  <a:srgbClr val="0070C0"/>
                </a:solidFill>
              </a:rPr>
              <a:t>Contemporary Psychoanalysis, 26</a:t>
            </a:r>
            <a:r>
              <a:rPr lang="en-US" b="1" dirty="0">
                <a:solidFill>
                  <a:srgbClr val="0070C0"/>
                </a:solidFill>
              </a:rPr>
              <a:t>, 108-136.</a:t>
            </a:r>
          </a:p>
          <a:p>
            <a:r>
              <a:rPr lang="en-US" b="1" dirty="0">
                <a:solidFill>
                  <a:srgbClr val="0070C0"/>
                </a:solidFill>
              </a:rPr>
              <a:t>Novick, J. &amp; Novick, K. K. (1991). Some comments on masochism and the delusion of omnipotence from a developmental perspective. </a:t>
            </a:r>
            <a:r>
              <a:rPr lang="en-US" b="1" i="1" dirty="0">
                <a:solidFill>
                  <a:srgbClr val="0070C0"/>
                </a:solidFill>
              </a:rPr>
              <a:t>Journal of the American Psychoanalytic Association, 39</a:t>
            </a:r>
            <a:r>
              <a:rPr lang="en-US" b="1" dirty="0">
                <a:solidFill>
                  <a:srgbClr val="0070C0"/>
                </a:solidFill>
              </a:rPr>
              <a:t>, 307-331.</a:t>
            </a:r>
          </a:p>
          <a:p>
            <a:r>
              <a:rPr lang="en-US" b="1" dirty="0">
                <a:solidFill>
                  <a:srgbClr val="0070C0"/>
                </a:solidFill>
              </a:rPr>
              <a:t>Hanley, M. A. F. (Ed.) (1995). </a:t>
            </a:r>
            <a:r>
              <a:rPr lang="en-US" b="1" i="1" dirty="0">
                <a:solidFill>
                  <a:srgbClr val="0070C0"/>
                </a:solidFill>
              </a:rPr>
              <a:t>Essential papers on masochism</a:t>
            </a:r>
            <a:r>
              <a:rPr lang="en-US" b="1" dirty="0">
                <a:solidFill>
                  <a:srgbClr val="0070C0"/>
                </a:solidFill>
              </a:rPr>
              <a:t>. New York: New York University Press.</a:t>
            </a:r>
          </a:p>
          <a:p>
            <a:r>
              <a:rPr lang="en-US" b="1" dirty="0">
                <a:solidFill>
                  <a:srgbClr val="0070C0"/>
                </a:solidFill>
              </a:rPr>
              <a:t>Bach, S. (1999). </a:t>
            </a:r>
            <a:r>
              <a:rPr lang="en-US" b="1" i="1" dirty="0">
                <a:solidFill>
                  <a:srgbClr val="0070C0"/>
                </a:solidFill>
              </a:rPr>
              <a:t>The language of perversion and the language of love</a:t>
            </a:r>
            <a:r>
              <a:rPr lang="en-US" b="1" dirty="0">
                <a:solidFill>
                  <a:srgbClr val="0070C0"/>
                </a:solidFill>
              </a:rPr>
              <a:t>. Northvale, NJ: Jason Aronson.</a:t>
            </a:r>
          </a:p>
          <a:p>
            <a:r>
              <a:rPr lang="en-US" b="1" dirty="0">
                <a:solidFill>
                  <a:srgbClr val="0070C0"/>
                </a:solidFill>
              </a:rPr>
              <a:t>Wurmser, L. (2007). </a:t>
            </a:r>
            <a:r>
              <a:rPr lang="en-US" b="1" i="1" dirty="0">
                <a:solidFill>
                  <a:srgbClr val="0070C0"/>
                </a:solidFill>
              </a:rPr>
              <a:t>Torment me but don’t abandon me: Psychoanalysis of the severe neuroses in a new key</a:t>
            </a:r>
            <a:r>
              <a:rPr lang="en-US" b="1" dirty="0">
                <a:solidFill>
                  <a:srgbClr val="0070C0"/>
                </a:solidFill>
              </a:rPr>
              <a:t>. Lanham, MD: Jason Aronson.</a:t>
            </a:r>
          </a:p>
          <a:p>
            <a:r>
              <a:rPr lang="en-US" b="1" dirty="0">
                <a:solidFill>
                  <a:srgbClr val="0070C0"/>
                </a:solidFill>
              </a:rPr>
              <a:t>Békés, V., Perry, J. C., &amp; Robertson, B. M. (2017). Masochism: A mixed-method analysis of its development, psychological function, and conceptual evolution. </a:t>
            </a:r>
            <a:r>
              <a:rPr lang="en-US" b="1" i="1" dirty="0">
                <a:solidFill>
                  <a:srgbClr val="0070C0"/>
                </a:solidFill>
              </a:rPr>
              <a:t>Psychoanalytic Review, 104</a:t>
            </a:r>
            <a:r>
              <a:rPr lang="en-US" b="1" dirty="0">
                <a:solidFill>
                  <a:srgbClr val="0070C0"/>
                </a:solidFill>
              </a:rPr>
              <a:t>(1), 33-63.</a:t>
            </a:r>
          </a:p>
          <a:p>
            <a:r>
              <a:rPr lang="en-US" b="1" dirty="0">
                <a:solidFill>
                  <a:srgbClr val="0070C0"/>
                </a:solidFill>
              </a:rPr>
              <a:t>Glick, R. A., &amp; Berger, B. (2022). Masochistic/self-defeating personality styles. In R. E. Feinstein (Ed.), </a:t>
            </a:r>
            <a:r>
              <a:rPr lang="en-US" b="1" i="1" dirty="0">
                <a:solidFill>
                  <a:srgbClr val="0070C0"/>
                </a:solidFill>
              </a:rPr>
              <a:t>Personality disorders </a:t>
            </a:r>
            <a:r>
              <a:rPr lang="en-US" b="1" dirty="0">
                <a:solidFill>
                  <a:srgbClr val="0070C0"/>
                </a:solidFill>
              </a:rPr>
              <a:t>(pp. 613-629). New York: Oxford University Press.</a:t>
            </a:r>
          </a:p>
          <a:p>
            <a:r>
              <a:rPr lang="en-US" b="1" dirty="0">
                <a:solidFill>
                  <a:srgbClr val="0070C0"/>
                </a:solidFill>
              </a:rPr>
              <a:t>Serna-Galindo, J. R. (2024). The sadomasochistic character and borderline personality organization: Working through the underlying conflicts and defenses using Transference-Focused Psychotherapy. </a:t>
            </a:r>
            <a:r>
              <a:rPr lang="en-US" b="1" i="1" dirty="0">
                <a:solidFill>
                  <a:srgbClr val="0070C0"/>
                </a:solidFill>
              </a:rPr>
              <a:t>Psychoanalytic Psychology, 41</a:t>
            </a:r>
            <a:r>
              <a:rPr lang="en-US" b="1" dirty="0">
                <a:solidFill>
                  <a:srgbClr val="0070C0"/>
                </a:solidFill>
              </a:rPr>
              <a:t>(4), 153-160.</a:t>
            </a:r>
          </a:p>
          <a:p>
            <a:endParaRPr lang="en-US" b="1" dirty="0">
              <a:solidFill>
                <a:srgbClr val="0070C0"/>
              </a:solidFill>
            </a:endParaRPr>
          </a:p>
        </p:txBody>
      </p:sp>
    </p:spTree>
    <p:extLst>
      <p:ext uri="{BB962C8B-B14F-4D97-AF65-F5344CB8AC3E}">
        <p14:creationId xmlns:p14="http://schemas.microsoft.com/office/powerpoint/2010/main" val="2085994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0934-4349-41F2-9427-4B1748F793E4}"/>
              </a:ext>
            </a:extLst>
          </p:cNvPr>
          <p:cNvSpPr>
            <a:spLocks noGrp="1"/>
          </p:cNvSpPr>
          <p:nvPr>
            <p:ph type="title"/>
          </p:nvPr>
        </p:nvSpPr>
        <p:spPr>
          <a:xfrm>
            <a:off x="0" y="347958"/>
            <a:ext cx="12192000" cy="3266510"/>
          </a:xfrm>
        </p:spPr>
        <p:txBody>
          <a:bodyPr>
            <a:normAutofit/>
          </a:bodyPr>
          <a:lstStyle/>
          <a:p>
            <a:r>
              <a:rPr lang="en-US" sz="6600" dirty="0">
                <a:solidFill>
                  <a:srgbClr val="002060"/>
                </a:solidFill>
                <a:latin typeface="Arial" panose="020B0604020202020204" pitchFamily="34" charset="0"/>
                <a:cs typeface="Arial" panose="020B0604020202020204" pitchFamily="34" charset="0"/>
              </a:rPr>
              <a:t>Thank you!</a:t>
            </a:r>
          </a:p>
        </p:txBody>
      </p:sp>
      <p:sp>
        <p:nvSpPr>
          <p:cNvPr id="3" name="Content Placeholder 2">
            <a:extLst>
              <a:ext uri="{FF2B5EF4-FFF2-40B4-BE49-F238E27FC236}">
                <a16:creationId xmlns:a16="http://schemas.microsoft.com/office/drawing/2014/main" id="{695CDE5E-FC03-957F-691E-BE06991EA1DC}"/>
              </a:ext>
            </a:extLst>
          </p:cNvPr>
          <p:cNvSpPr>
            <a:spLocks noGrp="1"/>
          </p:cNvSpPr>
          <p:nvPr>
            <p:ph sz="quarter" idx="14"/>
          </p:nvPr>
        </p:nvSpPr>
        <p:spPr>
          <a:xfrm>
            <a:off x="609600" y="3683479"/>
            <a:ext cx="10972800" cy="2439827"/>
          </a:xfrm>
        </p:spPr>
        <p:txBody>
          <a:bodyPr>
            <a:normAutofit/>
          </a:bodyPr>
          <a:lstStyle/>
          <a:p>
            <a:pPr algn="ctr"/>
            <a:r>
              <a:rPr lang="en-US" sz="4800" b="1" dirty="0">
                <a:solidFill>
                  <a:srgbClr val="0070C0"/>
                </a:solidFill>
              </a:rPr>
              <a:t>nancymcw@aol.com</a:t>
            </a:r>
          </a:p>
        </p:txBody>
      </p:sp>
      <p:sp>
        <p:nvSpPr>
          <p:cNvPr id="4" name="Text Placeholder 3">
            <a:extLst>
              <a:ext uri="{FF2B5EF4-FFF2-40B4-BE49-F238E27FC236}">
                <a16:creationId xmlns:a16="http://schemas.microsoft.com/office/drawing/2014/main" id="{ABD96244-01CC-C560-50AB-9FC71137BC7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024578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77" y="92766"/>
            <a:ext cx="11090648" cy="1510747"/>
          </a:xfrm>
        </p:spPr>
        <p:txBody>
          <a:bodyPr>
            <a:normAutofit fontScale="90000"/>
          </a:bodyPr>
          <a:lstStyle/>
          <a:p>
            <a:pPr algn="ctr"/>
            <a:r>
              <a:rPr lang="en-US" b="1" dirty="0">
                <a:solidFill>
                  <a:srgbClr val="002060"/>
                </a:solidFill>
                <a:latin typeface="Arial" panose="020B0604020202020204" pitchFamily="34" charset="0"/>
                <a:cs typeface="Arial" panose="020B0604020202020204" pitchFamily="34" charset="0"/>
              </a:rPr>
              <a:t>Normal grief: </a:t>
            </a:r>
            <a:br>
              <a:rPr lang="en-US" b="1" dirty="0">
                <a:solidFill>
                  <a:srgbClr val="002060"/>
                </a:solidFill>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It does not equate with depressive illness</a:t>
            </a:r>
          </a:p>
        </p:txBody>
      </p:sp>
      <p:sp>
        <p:nvSpPr>
          <p:cNvPr id="3" name="Content Placeholder 2"/>
          <p:cNvSpPr>
            <a:spLocks noGrp="1"/>
          </p:cNvSpPr>
          <p:nvPr>
            <p:ph sz="quarter" idx="1"/>
          </p:nvPr>
        </p:nvSpPr>
        <p:spPr>
          <a:xfrm>
            <a:off x="1210236" y="2877671"/>
            <a:ext cx="10445120" cy="3980329"/>
          </a:xfrm>
        </p:spPr>
        <p:txBody>
          <a:bodyPr>
            <a:normAutofit/>
          </a:bodyPr>
          <a:lstStyle/>
          <a:p>
            <a:endParaRPr lang="en-US" dirty="0"/>
          </a:p>
          <a:p>
            <a:endParaRPr lang="en-US" dirty="0"/>
          </a:p>
          <a:p>
            <a:endParaRPr lang="en-US" dirty="0"/>
          </a:p>
          <a:p>
            <a:endParaRPr lang="en-US" dirty="0"/>
          </a:p>
          <a:p>
            <a:pPr marL="0" indent="0">
              <a:buNone/>
            </a:pPr>
            <a:r>
              <a:rPr lang="en-US" sz="3200" b="1" dirty="0">
                <a:solidFill>
                  <a:srgbClr val="FF0000"/>
                </a:solidFill>
              </a:rPr>
              <a:t>. . . even though they have much in common emotionally, and both have been very much in evidence during the recent COVID-19 pandemic.</a:t>
            </a:r>
          </a:p>
        </p:txBody>
      </p:sp>
      <p:pic>
        <p:nvPicPr>
          <p:cNvPr id="1028" name="Picture 4" descr="C:\Users\Nancy\Pictures\depres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300" y="2057402"/>
            <a:ext cx="20574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249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4018"/>
            <a:ext cx="10515600" cy="1325563"/>
          </a:xfrm>
        </p:spPr>
        <p:txBody>
          <a:bodyPr/>
          <a:lstStyle/>
          <a:p>
            <a:r>
              <a:rPr lang="en-US" b="1" dirty="0">
                <a:solidFill>
                  <a:srgbClr val="002060"/>
                </a:solidFill>
                <a:latin typeface="Arial" panose="020B0604020202020204" pitchFamily="34" charset="0"/>
                <a:cs typeface="Arial" panose="020B0604020202020204" pitchFamily="34" charset="0"/>
              </a:rPr>
              <a:t>Ludwig Wittgenstein</a:t>
            </a:r>
            <a:br>
              <a:rPr lang="en-US" b="1" dirty="0">
                <a:solidFill>
                  <a:srgbClr val="002060"/>
                </a:solidFill>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1889 - 1951</a:t>
            </a:r>
          </a:p>
        </p:txBody>
      </p:sp>
      <p:sp>
        <p:nvSpPr>
          <p:cNvPr id="4" name="Content Placeholder 3"/>
          <p:cNvSpPr>
            <a:spLocks noGrp="1"/>
          </p:cNvSpPr>
          <p:nvPr>
            <p:ph sz="half" idx="2"/>
          </p:nvPr>
        </p:nvSpPr>
        <p:spPr/>
        <p:txBody>
          <a:bodyPr>
            <a:normAutofit/>
          </a:bodyPr>
          <a:lstStyle/>
          <a:p>
            <a:pPr marL="0" indent="0">
              <a:buNone/>
            </a:pPr>
            <a:r>
              <a:rPr lang="en-US" sz="4000" b="1" dirty="0">
                <a:solidFill>
                  <a:srgbClr val="0070C0"/>
                </a:solidFill>
              </a:rPr>
              <a:t>“The limits of my language are the limits of my world”</a:t>
            </a:r>
          </a:p>
        </p:txBody>
      </p:sp>
      <p:pic>
        <p:nvPicPr>
          <p:cNvPr id="1028" name="Picture 4" descr="http://www.thefamouspeople.com/profiles/images/ludwig-wittgenstein-2.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33384" y="2554941"/>
            <a:ext cx="3797449" cy="316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962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AEEA-993F-4843-BDBD-28A264307334}"/>
              </a:ext>
            </a:extLst>
          </p:cNvPr>
          <p:cNvSpPr>
            <a:spLocks noGrp="1"/>
          </p:cNvSpPr>
          <p:nvPr>
            <p:ph type="title"/>
          </p:nvPr>
        </p:nvSpPr>
        <p:spPr>
          <a:xfrm>
            <a:off x="555812" y="1"/>
            <a:ext cx="11152094" cy="1192696"/>
          </a:xfrm>
        </p:spPr>
        <p:txBody>
          <a:bodyPr>
            <a:normAutofit/>
          </a:bodyPr>
          <a:lstStyle/>
          <a:p>
            <a:pPr algn="ctr"/>
            <a:r>
              <a:rPr lang="en-US" b="1" dirty="0">
                <a:solidFill>
                  <a:srgbClr val="002060"/>
                </a:solidFill>
                <a:latin typeface="Arial" panose="020B0604020202020204" pitchFamily="34" charset="0"/>
                <a:cs typeface="Arial" panose="020B0604020202020204" pitchFamily="34" charset="0"/>
              </a:rPr>
              <a:t>Normal Grief Contrasted with Depression</a:t>
            </a:r>
          </a:p>
        </p:txBody>
      </p:sp>
      <p:sp>
        <p:nvSpPr>
          <p:cNvPr id="3" name="Content Placeholder 2">
            <a:extLst>
              <a:ext uri="{FF2B5EF4-FFF2-40B4-BE49-F238E27FC236}">
                <a16:creationId xmlns:a16="http://schemas.microsoft.com/office/drawing/2014/main" id="{04993452-8310-413D-80DD-BCCBE9EB01BC}"/>
              </a:ext>
            </a:extLst>
          </p:cNvPr>
          <p:cNvSpPr>
            <a:spLocks noGrp="1"/>
          </p:cNvSpPr>
          <p:nvPr>
            <p:ph sz="half" idx="1"/>
          </p:nvPr>
        </p:nvSpPr>
        <p:spPr>
          <a:xfrm>
            <a:off x="1484312" y="1470211"/>
            <a:ext cx="4895055" cy="5387789"/>
          </a:xfrm>
        </p:spPr>
        <p:txBody>
          <a:bodyPr>
            <a:normAutofit/>
          </a:bodyPr>
          <a:lstStyle/>
          <a:p>
            <a:pPr marL="0" indent="0" algn="ctr">
              <a:buNone/>
            </a:pPr>
            <a:r>
              <a:rPr lang="en-US" sz="3200" b="1" dirty="0">
                <a:solidFill>
                  <a:srgbClr val="FF0000"/>
                </a:solidFill>
              </a:rPr>
              <a:t>Normal Grief</a:t>
            </a:r>
          </a:p>
          <a:p>
            <a:pPr marL="0" indent="0">
              <a:buNone/>
            </a:pPr>
            <a:r>
              <a:rPr lang="en-US" sz="2400" b="1" dirty="0">
                <a:solidFill>
                  <a:srgbClr val="0070C0"/>
                </a:solidFill>
              </a:rPr>
              <a:t>You know why you are sad: You’ve suffered a loss, disappointment, criticism, or rejection.</a:t>
            </a:r>
          </a:p>
          <a:p>
            <a:pPr marL="0" indent="0">
              <a:buNone/>
            </a:pPr>
            <a:r>
              <a:rPr lang="en-US" sz="2400" b="1" dirty="0">
                <a:solidFill>
                  <a:srgbClr val="0070C0"/>
                </a:solidFill>
              </a:rPr>
              <a:t>The </a:t>
            </a:r>
            <a:r>
              <a:rPr lang="en-US" sz="2400" b="1" dirty="0"/>
              <a:t>world</a:t>
            </a:r>
            <a:r>
              <a:rPr lang="en-US" sz="2400" b="1" dirty="0">
                <a:solidFill>
                  <a:srgbClr val="002060"/>
                </a:solidFill>
              </a:rPr>
              <a:t> </a:t>
            </a:r>
            <a:r>
              <a:rPr lang="en-US" sz="2400" b="1" dirty="0">
                <a:solidFill>
                  <a:srgbClr val="0070C0"/>
                </a:solidFill>
              </a:rPr>
              <a:t>seems bad or empty.</a:t>
            </a:r>
          </a:p>
          <a:p>
            <a:pPr marL="0" indent="0">
              <a:buNone/>
            </a:pPr>
            <a:r>
              <a:rPr lang="en-US" sz="2400" b="1" dirty="0">
                <a:solidFill>
                  <a:srgbClr val="0070C0"/>
                </a:solidFill>
              </a:rPr>
              <a:t>Painful feelings come in waves.</a:t>
            </a:r>
          </a:p>
          <a:p>
            <a:pPr marL="0" indent="0">
              <a:buNone/>
            </a:pPr>
            <a:r>
              <a:rPr lang="en-US" sz="2400" b="1" dirty="0">
                <a:solidFill>
                  <a:srgbClr val="0070C0"/>
                </a:solidFill>
              </a:rPr>
              <a:t>The sadness can be alleviated temporarily by music, friends, etc.</a:t>
            </a:r>
          </a:p>
          <a:p>
            <a:pPr marL="0" indent="0">
              <a:buNone/>
            </a:pPr>
            <a:r>
              <a:rPr lang="en-US" sz="2400" b="1" dirty="0">
                <a:solidFill>
                  <a:srgbClr val="0070C0"/>
                </a:solidFill>
              </a:rPr>
              <a:t>One can imagine eventual recovery.</a:t>
            </a:r>
          </a:p>
        </p:txBody>
      </p:sp>
      <p:sp>
        <p:nvSpPr>
          <p:cNvPr id="4" name="Content Placeholder 3">
            <a:extLst>
              <a:ext uri="{FF2B5EF4-FFF2-40B4-BE49-F238E27FC236}">
                <a16:creationId xmlns:a16="http://schemas.microsoft.com/office/drawing/2014/main" id="{5A661D9D-59C2-43AE-BA07-DE8568765E50}"/>
              </a:ext>
            </a:extLst>
          </p:cNvPr>
          <p:cNvSpPr>
            <a:spLocks noGrp="1"/>
          </p:cNvSpPr>
          <p:nvPr>
            <p:ph sz="half" idx="2"/>
          </p:nvPr>
        </p:nvSpPr>
        <p:spPr>
          <a:xfrm>
            <a:off x="6607967" y="1470211"/>
            <a:ext cx="4895056" cy="5275146"/>
          </a:xfrm>
        </p:spPr>
        <p:txBody>
          <a:bodyPr>
            <a:normAutofit/>
          </a:bodyPr>
          <a:lstStyle/>
          <a:p>
            <a:pPr marL="0" indent="0" algn="ctr">
              <a:buNone/>
            </a:pPr>
            <a:r>
              <a:rPr lang="en-US" sz="3200" b="1" dirty="0">
                <a:solidFill>
                  <a:srgbClr val="FF0000"/>
                </a:solidFill>
              </a:rPr>
              <a:t>Depression</a:t>
            </a:r>
          </a:p>
          <a:p>
            <a:pPr marL="0" indent="0">
              <a:buNone/>
            </a:pPr>
            <a:r>
              <a:rPr lang="en-US" sz="2400" b="1" dirty="0">
                <a:solidFill>
                  <a:srgbClr val="0070C0"/>
                </a:solidFill>
              </a:rPr>
              <a:t>You may not know why: There may be no clear “trigger,” or the trigger may seem insufficient to the pain.</a:t>
            </a:r>
          </a:p>
          <a:p>
            <a:pPr marL="0" indent="0">
              <a:buNone/>
            </a:pPr>
            <a:r>
              <a:rPr lang="en-US" sz="2400" b="1" dirty="0">
                <a:solidFill>
                  <a:srgbClr val="0070C0"/>
                </a:solidFill>
              </a:rPr>
              <a:t>The </a:t>
            </a:r>
            <a:r>
              <a:rPr lang="en-US" sz="2400" b="1" dirty="0"/>
              <a:t>self</a:t>
            </a:r>
            <a:r>
              <a:rPr lang="en-US" sz="2400" b="1" dirty="0">
                <a:solidFill>
                  <a:srgbClr val="002060"/>
                </a:solidFill>
              </a:rPr>
              <a:t> </a:t>
            </a:r>
            <a:r>
              <a:rPr lang="en-US" sz="2400" b="1" dirty="0">
                <a:solidFill>
                  <a:srgbClr val="0070C0"/>
                </a:solidFill>
              </a:rPr>
              <a:t>seems bad or empty.</a:t>
            </a:r>
          </a:p>
          <a:p>
            <a:pPr marL="0" indent="0">
              <a:buNone/>
            </a:pPr>
            <a:r>
              <a:rPr lang="en-US" sz="2400" b="1" dirty="0">
                <a:solidFill>
                  <a:srgbClr val="0070C0"/>
                </a:solidFill>
              </a:rPr>
              <a:t>Painful feelings are constant.</a:t>
            </a:r>
          </a:p>
          <a:p>
            <a:pPr marL="0" indent="0">
              <a:buNone/>
            </a:pPr>
            <a:r>
              <a:rPr lang="en-US" sz="2400" b="1" dirty="0">
                <a:solidFill>
                  <a:srgbClr val="0070C0"/>
                </a:solidFill>
              </a:rPr>
              <a:t>There is no way to improve one’s mood (learned helplessness).</a:t>
            </a:r>
          </a:p>
          <a:p>
            <a:pPr marL="0" indent="0">
              <a:buNone/>
            </a:pPr>
            <a:r>
              <a:rPr lang="en-US" sz="2400" b="1" dirty="0">
                <a:solidFill>
                  <a:srgbClr val="0070C0"/>
                </a:solidFill>
              </a:rPr>
              <a:t>Recovery is unimaginable.</a:t>
            </a:r>
          </a:p>
        </p:txBody>
      </p:sp>
    </p:spTree>
    <p:extLst>
      <p:ext uri="{BB962C8B-B14F-4D97-AF65-F5344CB8AC3E}">
        <p14:creationId xmlns:p14="http://schemas.microsoft.com/office/powerpoint/2010/main" val="3285532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FB2175-F7DA-459F-8054-4C6FCE39C65E}"/>
              </a:ext>
            </a:extLst>
          </p:cNvPr>
          <p:cNvSpPr>
            <a:spLocks noGrp="1"/>
          </p:cNvSpPr>
          <p:nvPr>
            <p:ph type="title"/>
          </p:nvPr>
        </p:nvSpPr>
        <p:spPr>
          <a:xfrm>
            <a:off x="1102660" y="0"/>
            <a:ext cx="9408228" cy="1431235"/>
          </a:xfrm>
        </p:spPr>
        <p:txBody>
          <a:bodyPr>
            <a:normAutofit/>
          </a:bodyPr>
          <a:lstStyle/>
          <a:p>
            <a:pPr algn="ctr"/>
            <a:r>
              <a:rPr lang="en-US" sz="3600" b="1" dirty="0">
                <a:solidFill>
                  <a:srgbClr val="002060"/>
                </a:solidFill>
                <a:latin typeface="Arial" panose="020B0604020202020204" pitchFamily="34" charset="0"/>
                <a:cs typeface="Arial" panose="020B0604020202020204" pitchFamily="34" charset="0"/>
              </a:rPr>
              <a:t>Sigmund Freud (1917) on Mourning </a:t>
            </a:r>
            <a:br>
              <a:rPr lang="en-US" sz="3600" b="1" dirty="0">
                <a:solidFill>
                  <a:srgbClr val="00206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versus “Melancholia” (Major Depression)</a:t>
            </a:r>
          </a:p>
        </p:txBody>
      </p:sp>
      <p:sp>
        <p:nvSpPr>
          <p:cNvPr id="5" name="Content Placeholder 4">
            <a:extLst>
              <a:ext uri="{FF2B5EF4-FFF2-40B4-BE49-F238E27FC236}">
                <a16:creationId xmlns:a16="http://schemas.microsoft.com/office/drawing/2014/main" id="{B271F5A8-2A98-4A8D-949E-C56866328ADD}"/>
              </a:ext>
            </a:extLst>
          </p:cNvPr>
          <p:cNvSpPr>
            <a:spLocks noGrp="1"/>
          </p:cNvSpPr>
          <p:nvPr>
            <p:ph idx="1"/>
          </p:nvPr>
        </p:nvSpPr>
        <p:spPr>
          <a:xfrm>
            <a:off x="932330" y="1927412"/>
            <a:ext cx="9578557" cy="4486640"/>
          </a:xfrm>
        </p:spPr>
        <p:txBody>
          <a:bodyPr>
            <a:normAutofit/>
          </a:bodyPr>
          <a:lstStyle/>
          <a:p>
            <a:pPr marL="0" indent="0">
              <a:buNone/>
            </a:pPr>
            <a:r>
              <a:rPr lang="en-US" b="1" dirty="0">
                <a:solidFill>
                  <a:srgbClr val="0070C0"/>
                </a:solidFill>
              </a:rPr>
              <a:t>“The distinguishing mental features of melancholia are a profoundly painful dejection, cessation of interest in the outside world, loss of the capacity to love, inhibition of all activity, and a lowering of the self-regarding feelings to a degree that finds utterance in self-reproaches and self-</a:t>
            </a:r>
            <a:r>
              <a:rPr lang="en-US" b="1" dirty="0" err="1">
                <a:solidFill>
                  <a:srgbClr val="0070C0"/>
                </a:solidFill>
              </a:rPr>
              <a:t>revilings</a:t>
            </a:r>
            <a:r>
              <a:rPr lang="en-US" b="1" dirty="0">
                <a:solidFill>
                  <a:srgbClr val="0070C0"/>
                </a:solidFill>
              </a:rPr>
              <a:t> . . . . This picture becomes a little more intelligible when we consider that, with one exception, the same traits are met with in mourning. The disturbance of self-regard is absent in mourning; but otherwise the features are the same.” </a:t>
            </a:r>
          </a:p>
          <a:p>
            <a:pPr marL="0" indent="0">
              <a:buNone/>
            </a:pPr>
            <a:r>
              <a:rPr lang="en-US" b="1" dirty="0"/>
              <a:t>(Mourning and Melancholia, </a:t>
            </a:r>
            <a:r>
              <a:rPr lang="en-US" b="1" i="1" dirty="0"/>
              <a:t>Standard Edition</a:t>
            </a:r>
            <a:r>
              <a:rPr lang="en-US" b="1" dirty="0"/>
              <a:t>, v. 14, p. 244)</a:t>
            </a:r>
          </a:p>
        </p:txBody>
      </p:sp>
    </p:spTree>
    <p:extLst>
      <p:ext uri="{BB962C8B-B14F-4D97-AF65-F5344CB8AC3E}">
        <p14:creationId xmlns:p14="http://schemas.microsoft.com/office/powerpoint/2010/main" val="368046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TotalTime>
  <Words>5295</Words>
  <Application>Microsoft Office PowerPoint</Application>
  <PresentationFormat>Widescreen</PresentationFormat>
  <Paragraphs>292</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Amazon Ember</vt:lpstr>
      <vt:lpstr>Arial</vt:lpstr>
      <vt:lpstr>Calibri</vt:lpstr>
      <vt:lpstr>Calibri Light</vt:lpstr>
      <vt:lpstr>Source Sans Pro</vt:lpstr>
      <vt:lpstr>Office Theme</vt:lpstr>
      <vt:lpstr>    Grief, Depression, and Depressive Personality Themes:  Clinical Implications of Each  Grand Rounds Webinar SUNY Upstate Medical University Thursday, March 3, 2025 12:30 pm to 2:00 pm</vt:lpstr>
      <vt:lpstr>Disclaimer</vt:lpstr>
      <vt:lpstr>PowerPoint Presentation</vt:lpstr>
      <vt:lpstr>Kavita Patel on Somatized Grief</vt:lpstr>
      <vt:lpstr>Verdery, A. M., Smith-Greenaway, E., Margolis, R., &amp; Daw, J. (2020). Proceedings of the National Academy of Sciences, July 10.</vt:lpstr>
      <vt:lpstr>Normal grief:  It does not equate with depressive illness</vt:lpstr>
      <vt:lpstr>Ludwig Wittgenstein 1889 - 1951</vt:lpstr>
      <vt:lpstr>Normal Grief Contrasted with Depression</vt:lpstr>
      <vt:lpstr>Sigmund Freud (1917) on Mourning  versus “Melancholia” (Major Depression)</vt:lpstr>
      <vt:lpstr>Elimination of the “Bereavement Exclusion” in DSM-5</vt:lpstr>
      <vt:lpstr>PowerPoint Presentation</vt:lpstr>
      <vt:lpstr>Omission of the bereavement exclusion: The change reflects efforts to help the bereaved</vt:lpstr>
      <vt:lpstr>Complicating the issue: Depression and sadness are not mutually exclusive</vt:lpstr>
      <vt:lpstr>Grief in Other Animals</vt:lpstr>
      <vt:lpstr>Mourning in Other Animals</vt:lpstr>
      <vt:lpstr>Stages of normal grief (E. Kubler-Ross, 1969)</vt:lpstr>
      <vt:lpstr>Kernberg, O. F. (2010). Some observations on the process of mourning. International Journal of Psychoanalysis, 91(3), 601-619</vt:lpstr>
      <vt:lpstr>More Kernberg (2010, p. 618):</vt:lpstr>
      <vt:lpstr>Normal grief accomplishes certain vital psychological functions:</vt:lpstr>
      <vt:lpstr>Parental Loss and Later Creativity</vt:lpstr>
      <vt:lpstr>Psychotherapy turns depression and other psychopathology into mourning</vt:lpstr>
      <vt:lpstr>Reactive and Anticipatory Grief: Needs of Patients with Terminal Illnesses</vt:lpstr>
      <vt:lpstr>PowerPoint Presentation</vt:lpstr>
      <vt:lpstr>Psychotherapy outcomes vary according to</vt:lpstr>
      <vt:lpstr>Therapist qualities that correlate with  patient improvement and satisfaction:</vt:lpstr>
      <vt:lpstr>Given the extensive empirical work attesting to the importance of personality and relationship,</vt:lpstr>
      <vt:lpstr>Depressive and self-defeating personality disorders are not in the DSM or the ICD taxonomies</vt:lpstr>
      <vt:lpstr>New Edition of the PDM  (Guilford Press, 2026)</vt:lpstr>
      <vt:lpstr>PowerPoint Presentation</vt:lpstr>
      <vt:lpstr>Depressive personality does not equate with depressive illness</vt:lpstr>
      <vt:lpstr>In fact . . .</vt:lpstr>
      <vt:lpstr>Depressive and Masochistic Affect</vt:lpstr>
      <vt:lpstr>Jaak Panksepp 1944-2017 </vt:lpstr>
      <vt:lpstr>Depressive and Masochistic Cognition</vt:lpstr>
      <vt:lpstr>Depressive and Masochistic Defenses</vt:lpstr>
      <vt:lpstr>Two Subjective Experiences of Depressive Psychology (Blatt, 2008)</vt:lpstr>
      <vt:lpstr>Transference in Depressive Patients</vt:lpstr>
      <vt:lpstr>Countertransferences to Depressive Patients</vt:lpstr>
      <vt:lpstr>Treatment Implications: Depressive Patients</vt:lpstr>
      <vt:lpstr>Relevant Literature: Depressive Psychology</vt:lpstr>
      <vt:lpstr>Masochistic (Self-Defeating) Psychologies</vt:lpstr>
      <vt:lpstr>“Normal Masochism” (Adaptive Altruism)</vt:lpstr>
      <vt:lpstr>Subgroups of Masochistic Patients</vt:lpstr>
      <vt:lpstr>Theodore Millon’s Subtypes</vt:lpstr>
      <vt:lpstr>Differentiating between Depressive and Masochistic Personalities</vt:lpstr>
      <vt:lpstr>Unconscious Motives behind Self-Defeating Behavior (Reik, 1941)</vt:lpstr>
      <vt:lpstr>Some Masochistic Clinical Presentations</vt:lpstr>
      <vt:lpstr>Research on Masochism</vt:lpstr>
      <vt:lpstr>Some transference attitudes in masochistic patients resemble those of depressive patients:</vt:lpstr>
      <vt:lpstr>Common Countertransferences  to Self-Defeating Patients</vt:lpstr>
      <vt:lpstr>Treatment Implications: Masochistic Patients</vt:lpstr>
      <vt:lpstr>Relevant Literature: Masochistic Psychology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Grief, Mourning, and Depressive and Self-Defeating Personalities  Alta Bates Center Department of Psychiatry February 12 , 2024</dc:title>
  <dc:creator>Nancy McWilliams</dc:creator>
  <cp:lastModifiedBy>Nancy McWilliams</cp:lastModifiedBy>
  <cp:revision>40</cp:revision>
  <cp:lastPrinted>2025-05-03T11:57:03Z</cp:lastPrinted>
  <dcterms:created xsi:type="dcterms:W3CDTF">2024-01-31T14:58:18Z</dcterms:created>
  <dcterms:modified xsi:type="dcterms:W3CDTF">2026-02-15T22:31:12Z</dcterms:modified>
</cp:coreProperties>
</file>