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71" r:id="rId4"/>
    <p:sldId id="267" r:id="rId5"/>
    <p:sldId id="273" r:id="rId6"/>
    <p:sldId id="284" r:id="rId7"/>
    <p:sldId id="259" r:id="rId8"/>
    <p:sldId id="281" r:id="rId9"/>
    <p:sldId id="286" r:id="rId10"/>
    <p:sldId id="287" r:id="rId11"/>
    <p:sldId id="288" r:id="rId12"/>
    <p:sldId id="264" r:id="rId13"/>
    <p:sldId id="276"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4DEB9-2E64-4C24-A649-31A5A284D54A}" v="1" dt="2023-02-28T14:42:59.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12" autoAdjust="0"/>
    <p:restoredTop sz="94660"/>
  </p:normalViewPr>
  <p:slideViewPr>
    <p:cSldViewPr snapToGrid="0">
      <p:cViewPr varScale="1">
        <p:scale>
          <a:sx n="106" d="100"/>
          <a:sy n="106" d="100"/>
        </p:scale>
        <p:origin x="48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05402-0F25-4D87-9678-14B5DC7BF83E}"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D169D-16F0-4873-83C5-24AD0E4D5868}" type="slidenum">
              <a:rPr lang="en-US" smtClean="0"/>
              <a:t>‹#›</a:t>
            </a:fld>
            <a:endParaRPr lang="en-US"/>
          </a:p>
        </p:txBody>
      </p:sp>
    </p:spTree>
    <p:extLst>
      <p:ext uri="{BB962C8B-B14F-4D97-AF65-F5344CB8AC3E}">
        <p14:creationId xmlns:p14="http://schemas.microsoft.com/office/powerpoint/2010/main" val="160662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Narrow"/>
                <a:cs typeface="Arial Narrow"/>
              </a:rPr>
              <a:t>Title: </a:t>
            </a:r>
            <a:r>
              <a:rPr lang="en-US" sz="1800" b="0" i="0" u="none" strike="noStrike" baseline="0" dirty="0">
                <a:solidFill>
                  <a:srgbClr val="000000"/>
                </a:solidFill>
                <a:latin typeface="Arial" panose="020B0604020202020204" pitchFamily="34" charset="0"/>
              </a:rPr>
              <a:t>A Randomized Trial Of Endovascular Therapy For Acute Ischemic Stroke With A Large Infarct Core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rPr>
              <a:t>A total of 231 patients were assigned to the endovascular therapy group and 225 to the medical management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rPr>
              <a:t>There was a shift toward better outcomes in the distribution of mRS scores at 90 days in favor of endovascular therapy (generalized odds ratio, 1.37; 95% confidence interval, 1.11 to 1.69; P=0.004).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rPr>
              <a:t>Symptomatic intracranial hemorrhage occurred in 14 patients (6.1%) in the endovascular therapy group and in 6 patients (2.7%) in the medical management group (P=0.09); any intracranial hemorrhage occurred in 113 patients (49.1%) vs 39 (17.3%), respectively. 	</a:t>
            </a:r>
          </a:p>
          <a:p>
            <a:endParaRPr lang="en-US" dirty="0"/>
          </a:p>
        </p:txBody>
      </p:sp>
      <p:sp>
        <p:nvSpPr>
          <p:cNvPr id="4" name="Slide Number Placeholder 3"/>
          <p:cNvSpPr>
            <a:spLocks noGrp="1"/>
          </p:cNvSpPr>
          <p:nvPr>
            <p:ph type="sldNum" sz="quarter" idx="5"/>
          </p:nvPr>
        </p:nvSpPr>
        <p:spPr/>
        <p:txBody>
          <a:bodyPr/>
          <a:lstStyle/>
          <a:p>
            <a:fld id="{FA6D26EA-EDDA-4E35-BBF3-B1D7D10A4CEC}" type="slidenum">
              <a:rPr lang="en-US" smtClean="0"/>
              <a:t>12</a:t>
            </a:fld>
            <a:endParaRPr lang="en-US"/>
          </a:p>
        </p:txBody>
      </p:sp>
    </p:spTree>
    <p:extLst>
      <p:ext uri="{BB962C8B-B14F-4D97-AF65-F5344CB8AC3E}">
        <p14:creationId xmlns:p14="http://schemas.microsoft.com/office/powerpoint/2010/main" val="60708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D26EA-EDDA-4E35-BBF3-B1D7D10A4CEC}" type="slidenum">
              <a:rPr lang="en-US" smtClean="0"/>
              <a:t>13</a:t>
            </a:fld>
            <a:endParaRPr lang="en-US"/>
          </a:p>
        </p:txBody>
      </p:sp>
    </p:spTree>
    <p:extLst>
      <p:ext uri="{BB962C8B-B14F-4D97-AF65-F5344CB8AC3E}">
        <p14:creationId xmlns:p14="http://schemas.microsoft.com/office/powerpoint/2010/main" val="413256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9B44-F035-9CBD-A426-6D4C5E7FDE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4E5D21-F336-4322-0696-F2F844628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076F12-50CA-9662-A61E-4DB79E3AE0D3}"/>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5" name="Footer Placeholder 4">
            <a:extLst>
              <a:ext uri="{FF2B5EF4-FFF2-40B4-BE49-F238E27FC236}">
                <a16:creationId xmlns:a16="http://schemas.microsoft.com/office/drawing/2014/main" id="{ACEAB3D2-879A-5EB4-D74B-00130C045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CDCCD-FB49-9A55-E3EB-9615F03EF58B}"/>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46005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309F-19ED-10AC-A23B-665A712A62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D219E-3A12-423B-A23D-14CA01F4D4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65945-A1D4-3E40-3E8E-439048718DD8}"/>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5" name="Footer Placeholder 4">
            <a:extLst>
              <a:ext uri="{FF2B5EF4-FFF2-40B4-BE49-F238E27FC236}">
                <a16:creationId xmlns:a16="http://schemas.microsoft.com/office/drawing/2014/main" id="{2C8AF029-3B79-7FB3-DC99-6CF5B46BA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F4357-A3D8-24A0-B982-887F82FDF25E}"/>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159248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312FDA-AFA2-F076-54DD-3626045735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ADF79-ADCA-323B-15D8-35D9D01F4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B945B-2847-AA79-9479-C7FC680F4E69}"/>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5" name="Footer Placeholder 4">
            <a:extLst>
              <a:ext uri="{FF2B5EF4-FFF2-40B4-BE49-F238E27FC236}">
                <a16:creationId xmlns:a16="http://schemas.microsoft.com/office/drawing/2014/main" id="{A0CB4EF2-2403-EFEE-9BE2-B334F2AE9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5F2F5-8494-D678-35D4-93F11CD6FBFC}"/>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14542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9623-65C5-A35C-AA45-397DD02E6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F7DC-0921-43D5-495E-EDDE86B3D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A916D-4A2D-A5EF-6180-8FB9239161A0}"/>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5" name="Footer Placeholder 4">
            <a:extLst>
              <a:ext uri="{FF2B5EF4-FFF2-40B4-BE49-F238E27FC236}">
                <a16:creationId xmlns:a16="http://schemas.microsoft.com/office/drawing/2014/main" id="{5727460A-CD83-F893-7ACB-83850F4BA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99798-2F81-4D94-F9EB-E143AD41E969}"/>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318001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410D-9A9A-5E7D-69D4-3B340B9EE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2F26D-8B22-3E89-A983-08C54CE862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36DE8-FA73-D16A-8309-4893DA438706}"/>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5" name="Footer Placeholder 4">
            <a:extLst>
              <a:ext uri="{FF2B5EF4-FFF2-40B4-BE49-F238E27FC236}">
                <a16:creationId xmlns:a16="http://schemas.microsoft.com/office/drawing/2014/main" id="{99410515-4E64-12CE-FC28-CD89F1071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A2B3B-886A-47BC-8C51-358846B5A9B0}"/>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419953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2058-75CE-C191-E3B4-03AD9DD1F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D28F8-4F1C-3F97-2307-85C7816509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450C6-4C39-09FB-63E4-EE444C91E4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ED83E9-7604-A322-4965-26E6BD9E3CB0}"/>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6" name="Footer Placeholder 5">
            <a:extLst>
              <a:ext uri="{FF2B5EF4-FFF2-40B4-BE49-F238E27FC236}">
                <a16:creationId xmlns:a16="http://schemas.microsoft.com/office/drawing/2014/main" id="{97F4C9B8-31BF-61C1-720D-DC006A716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CA3C3-8E8A-56AF-2B35-3188A1F2B600}"/>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94175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8AA8-2112-53A7-D237-99EB2B8CD5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24AF8B-4C7D-EF80-ED28-1DE3D621F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CF2E6-2263-36E2-12A7-BA41392B7C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A088F-8AFC-AAF3-3406-12646F65B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7911C-7BC7-D8AC-C715-27B155F29A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0F0A86-C580-29E6-23AB-C4858C5BF87F}"/>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8" name="Footer Placeholder 7">
            <a:extLst>
              <a:ext uri="{FF2B5EF4-FFF2-40B4-BE49-F238E27FC236}">
                <a16:creationId xmlns:a16="http://schemas.microsoft.com/office/drawing/2014/main" id="{B65960AA-9DE6-AECF-0850-7661180A1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7687DA-F1AC-2878-FF52-69FD19751C19}"/>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14253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36E5-91B4-E2EB-68B6-122D0413C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1B1C5-06CC-75A5-7D4A-29E6D5D4C38C}"/>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4" name="Footer Placeholder 3">
            <a:extLst>
              <a:ext uri="{FF2B5EF4-FFF2-40B4-BE49-F238E27FC236}">
                <a16:creationId xmlns:a16="http://schemas.microsoft.com/office/drawing/2014/main" id="{61605B3F-72DA-1274-765B-F8FE9698C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600ED6-A2E5-763A-0B03-AD44239E3D1E}"/>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58920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EC7C7-6860-4C59-5D8C-9FC325382EF1}"/>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3" name="Footer Placeholder 2">
            <a:extLst>
              <a:ext uri="{FF2B5EF4-FFF2-40B4-BE49-F238E27FC236}">
                <a16:creationId xmlns:a16="http://schemas.microsoft.com/office/drawing/2014/main" id="{34E14B80-C5DB-F081-1C1C-F2276FFDC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1A2A39-79B3-26A4-E6DA-CDD5FD2805B1}"/>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293108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6844-D6A1-94E6-809B-976AE4236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B5AB19-EEF7-E09F-02FC-3AF5B65DD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F7331D-2587-C006-E243-ED504AE46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95841-A08E-B8F9-27DB-F24147E5EAFE}"/>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6" name="Footer Placeholder 5">
            <a:extLst>
              <a:ext uri="{FF2B5EF4-FFF2-40B4-BE49-F238E27FC236}">
                <a16:creationId xmlns:a16="http://schemas.microsoft.com/office/drawing/2014/main" id="{F9E0D549-AA97-F8A3-426E-21B8DDA37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E4104-3BD6-053A-215E-C8A9FDB19886}"/>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193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FDB8-BA56-2577-FD39-0A2429E27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1C884-9EE4-5F0A-DF08-8F39D7E7C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05368-0653-B5B8-715A-B656D4AC8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EF3B-14A2-6CFE-B6CF-68CF2952A29D}"/>
              </a:ext>
            </a:extLst>
          </p:cNvPr>
          <p:cNvSpPr>
            <a:spLocks noGrp="1"/>
          </p:cNvSpPr>
          <p:nvPr>
            <p:ph type="dt" sz="half" idx="10"/>
          </p:nvPr>
        </p:nvSpPr>
        <p:spPr/>
        <p:txBody>
          <a:bodyPr/>
          <a:lstStyle/>
          <a:p>
            <a:fld id="{AF11C027-0DEE-46E9-9889-11E3004EE841}" type="datetimeFigureOut">
              <a:rPr lang="en-US" smtClean="0"/>
              <a:t>3/17/2023</a:t>
            </a:fld>
            <a:endParaRPr lang="en-US"/>
          </a:p>
        </p:txBody>
      </p:sp>
      <p:sp>
        <p:nvSpPr>
          <p:cNvPr id="6" name="Footer Placeholder 5">
            <a:extLst>
              <a:ext uri="{FF2B5EF4-FFF2-40B4-BE49-F238E27FC236}">
                <a16:creationId xmlns:a16="http://schemas.microsoft.com/office/drawing/2014/main" id="{C63CE0D2-7B58-FDF8-EFE3-2BD805F42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4247A-6944-D662-F670-0F2E372521CC}"/>
              </a:ext>
            </a:extLst>
          </p:cNvPr>
          <p:cNvSpPr>
            <a:spLocks noGrp="1"/>
          </p:cNvSpPr>
          <p:nvPr>
            <p:ph type="sldNum" sz="quarter" idx="12"/>
          </p:nvPr>
        </p:nvSpPr>
        <p:spPr/>
        <p:txBody>
          <a:bodyPr/>
          <a:lstStyle/>
          <a:p>
            <a:fld id="{E78CB842-4CA2-4A27-A2DB-3774DD2DEA60}" type="slidenum">
              <a:rPr lang="en-US" smtClean="0"/>
              <a:t>‹#›</a:t>
            </a:fld>
            <a:endParaRPr lang="en-US"/>
          </a:p>
        </p:txBody>
      </p:sp>
    </p:spTree>
    <p:extLst>
      <p:ext uri="{BB962C8B-B14F-4D97-AF65-F5344CB8AC3E}">
        <p14:creationId xmlns:p14="http://schemas.microsoft.com/office/powerpoint/2010/main" val="286132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D2B15-C2E0-7D19-49D3-B0DA9E182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B8549-56C1-B678-43ED-4F1117E6C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DA222-88F7-B6BC-8BF1-4D39F8CC8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1C027-0DEE-46E9-9889-11E3004EE841}" type="datetimeFigureOut">
              <a:rPr lang="en-US" smtClean="0"/>
              <a:t>3/17/2023</a:t>
            </a:fld>
            <a:endParaRPr lang="en-US"/>
          </a:p>
        </p:txBody>
      </p:sp>
      <p:sp>
        <p:nvSpPr>
          <p:cNvPr id="5" name="Footer Placeholder 4">
            <a:extLst>
              <a:ext uri="{FF2B5EF4-FFF2-40B4-BE49-F238E27FC236}">
                <a16:creationId xmlns:a16="http://schemas.microsoft.com/office/drawing/2014/main" id="{8BEAE4E5-2528-6B1B-C0CB-3B1A01E8E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EF052-0A27-49D3-731C-029938B7A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CB842-4CA2-4A27-A2DB-3774DD2DEA60}" type="slidenum">
              <a:rPr lang="en-US" smtClean="0"/>
              <a:t>‹#›</a:t>
            </a:fld>
            <a:endParaRPr lang="en-US"/>
          </a:p>
        </p:txBody>
      </p:sp>
    </p:spTree>
    <p:extLst>
      <p:ext uri="{BB962C8B-B14F-4D97-AF65-F5344CB8AC3E}">
        <p14:creationId xmlns:p14="http://schemas.microsoft.com/office/powerpoint/2010/main" val="289815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A115-7DC4-8902-B7BD-53A08F306123}"/>
              </a:ext>
            </a:extLst>
          </p:cNvPr>
          <p:cNvSpPr>
            <a:spLocks noGrp="1"/>
          </p:cNvSpPr>
          <p:nvPr>
            <p:ph type="ctrTitle"/>
          </p:nvPr>
        </p:nvSpPr>
        <p:spPr/>
        <p:txBody>
          <a:bodyPr/>
          <a:lstStyle/>
          <a:p>
            <a:r>
              <a:rPr lang="en-US" dirty="0"/>
              <a:t>ISC 2023 highlights</a:t>
            </a:r>
          </a:p>
        </p:txBody>
      </p:sp>
      <p:sp>
        <p:nvSpPr>
          <p:cNvPr id="3" name="Subtitle 2">
            <a:extLst>
              <a:ext uri="{FF2B5EF4-FFF2-40B4-BE49-F238E27FC236}">
                <a16:creationId xmlns:a16="http://schemas.microsoft.com/office/drawing/2014/main" id="{592D8000-4005-201D-1907-94D55B2A980F}"/>
              </a:ext>
            </a:extLst>
          </p:cNvPr>
          <p:cNvSpPr>
            <a:spLocks noGrp="1"/>
          </p:cNvSpPr>
          <p:nvPr>
            <p:ph type="subTitle" idx="1"/>
          </p:nvPr>
        </p:nvSpPr>
        <p:spPr/>
        <p:txBody>
          <a:bodyPr>
            <a:normAutofit lnSpcReduction="10000"/>
          </a:bodyPr>
          <a:lstStyle/>
          <a:p>
            <a:pPr algn="l"/>
            <a:r>
              <a:rPr lang="en-US" dirty="0"/>
              <a:t>AFDAS</a:t>
            </a:r>
          </a:p>
          <a:p>
            <a:pPr algn="l"/>
            <a:r>
              <a:rPr lang="en-US" dirty="0"/>
              <a:t>ARCADIA</a:t>
            </a:r>
          </a:p>
          <a:p>
            <a:pPr algn="l"/>
            <a:r>
              <a:rPr lang="en-US" dirty="0"/>
              <a:t>LAA closure</a:t>
            </a:r>
          </a:p>
          <a:p>
            <a:pPr algn="l"/>
            <a:r>
              <a:rPr lang="en-US" dirty="0"/>
              <a:t>Expanded criteria for Thrombectomy</a:t>
            </a:r>
          </a:p>
        </p:txBody>
      </p:sp>
    </p:spTree>
    <p:extLst>
      <p:ext uri="{BB962C8B-B14F-4D97-AF65-F5344CB8AC3E}">
        <p14:creationId xmlns:p14="http://schemas.microsoft.com/office/powerpoint/2010/main" val="423003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B36D3-56B9-6144-60DB-D6C63ACD8E3B}"/>
              </a:ext>
            </a:extLst>
          </p:cNvPr>
          <p:cNvPicPr>
            <a:picLocks noChangeAspect="1"/>
          </p:cNvPicPr>
          <p:nvPr/>
        </p:nvPicPr>
        <p:blipFill>
          <a:blip r:embed="rId2"/>
          <a:stretch>
            <a:fillRect/>
          </a:stretch>
        </p:blipFill>
        <p:spPr>
          <a:xfrm>
            <a:off x="1624012" y="704850"/>
            <a:ext cx="8943975" cy="5448300"/>
          </a:xfrm>
          <a:prstGeom prst="rect">
            <a:avLst/>
          </a:prstGeom>
        </p:spPr>
      </p:pic>
    </p:spTree>
    <p:extLst>
      <p:ext uri="{BB962C8B-B14F-4D97-AF65-F5344CB8AC3E}">
        <p14:creationId xmlns:p14="http://schemas.microsoft.com/office/powerpoint/2010/main" val="197212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E5930-569A-0927-F520-325522944663}"/>
              </a:ext>
            </a:extLst>
          </p:cNvPr>
          <p:cNvPicPr>
            <a:picLocks noChangeAspect="1"/>
          </p:cNvPicPr>
          <p:nvPr/>
        </p:nvPicPr>
        <p:blipFill>
          <a:blip r:embed="rId2"/>
          <a:stretch>
            <a:fillRect/>
          </a:stretch>
        </p:blipFill>
        <p:spPr>
          <a:xfrm>
            <a:off x="2861188" y="465303"/>
            <a:ext cx="6204154" cy="6192359"/>
          </a:xfrm>
          <a:prstGeom prst="rect">
            <a:avLst/>
          </a:prstGeom>
        </p:spPr>
      </p:pic>
    </p:spTree>
    <p:extLst>
      <p:ext uri="{BB962C8B-B14F-4D97-AF65-F5344CB8AC3E}">
        <p14:creationId xmlns:p14="http://schemas.microsoft.com/office/powerpoint/2010/main" val="422071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B253-F823-4A2A-A36A-8FF21C101FC8}"/>
              </a:ext>
            </a:extLst>
          </p:cNvPr>
          <p:cNvSpPr>
            <a:spLocks noGrp="1"/>
          </p:cNvSpPr>
          <p:nvPr>
            <p:ph type="ctrTitle"/>
          </p:nvPr>
        </p:nvSpPr>
        <p:spPr>
          <a:xfrm>
            <a:off x="253568" y="166719"/>
            <a:ext cx="11683534" cy="771867"/>
          </a:xfrm>
        </p:spPr>
        <p:txBody>
          <a:bodyPr>
            <a:normAutofit fontScale="90000"/>
          </a:bodyPr>
          <a:lstStyle/>
          <a:p>
            <a:r>
              <a:rPr lang="en-US" sz="2700" b="1" dirty="0">
                <a:latin typeface="Lub Dub Medium" panose="020B0603030403020204" pitchFamily="34" charset="0"/>
              </a:rPr>
              <a:t>ANGEL-ASPECT: Trial of Endovascular Therapy for Acute</a:t>
            </a:r>
            <a:br>
              <a:rPr lang="en-US" sz="2700" b="1" dirty="0">
                <a:latin typeface="Lub Dub Medium" panose="020B0603030403020204" pitchFamily="34" charset="0"/>
              </a:rPr>
            </a:br>
            <a:r>
              <a:rPr lang="en-US" sz="2700" b="1" dirty="0">
                <a:latin typeface="Lub Dub Medium" panose="020B0603030403020204" pitchFamily="34" charset="0"/>
              </a:rPr>
              <a:t>Ischemic Stroke with Large Infarct </a:t>
            </a:r>
          </a:p>
        </p:txBody>
      </p:sp>
      <p:sp>
        <p:nvSpPr>
          <p:cNvPr id="3" name="Subtitle 2">
            <a:extLst>
              <a:ext uri="{FF2B5EF4-FFF2-40B4-BE49-F238E27FC236}">
                <a16:creationId xmlns:a16="http://schemas.microsoft.com/office/drawing/2014/main" id="{EEFC40A7-8CA2-4814-92E7-F4A87586234B}"/>
              </a:ext>
            </a:extLst>
          </p:cNvPr>
          <p:cNvSpPr>
            <a:spLocks noGrp="1"/>
          </p:cNvSpPr>
          <p:nvPr>
            <p:ph type="subTitle" idx="1"/>
          </p:nvPr>
        </p:nvSpPr>
        <p:spPr>
          <a:xfrm>
            <a:off x="143502" y="1102335"/>
            <a:ext cx="5548170" cy="4907489"/>
          </a:xfrm>
        </p:spPr>
        <p:txBody>
          <a:bodyPr vert="horz" lIns="91440" tIns="45720" rIns="91440" bIns="45720" rtlCol="0" anchor="t">
            <a:noAutofit/>
          </a:bodyPr>
          <a:lstStyle/>
          <a:p>
            <a:pPr algn="l">
              <a:lnSpc>
                <a:spcPct val="100000"/>
              </a:lnSpc>
              <a:spcBef>
                <a:spcPts val="0"/>
              </a:spcBef>
            </a:pPr>
            <a:r>
              <a:rPr lang="en-US" sz="1400" b="1" dirty="0">
                <a:latin typeface="Lub Dub Medium" panose="020B0603030403020204" pitchFamily="34" charset="0"/>
                <a:cs typeface="Arial" panose="020B0604020202020204" pitchFamily="34" charset="0"/>
              </a:rPr>
              <a:t>Purpose</a:t>
            </a:r>
            <a:r>
              <a:rPr lang="en-US" sz="1400" dirty="0">
                <a:latin typeface="Lub Dub Medium" panose="020B0603030403020204" pitchFamily="34" charset="0"/>
                <a:cs typeface="Arial" panose="020B0604020202020204" pitchFamily="34" charset="0"/>
              </a:rPr>
              <a:t>: </a:t>
            </a:r>
            <a:r>
              <a:rPr lang="en-US" sz="1400" b="0" i="0" u="none" strike="noStrike" baseline="0" dirty="0">
                <a:solidFill>
                  <a:srgbClr val="000000"/>
                </a:solidFill>
                <a:latin typeface="Lub Dub Medium" panose="020B0603030403020204" pitchFamily="34" charset="0"/>
              </a:rPr>
              <a:t>Comparisons between endovascular therapy (EVT) with medical management and medical management alone for acute stroke patients with large infarct core have not been well studied.</a:t>
            </a:r>
          </a:p>
          <a:p>
            <a:pPr algn="l">
              <a:lnSpc>
                <a:spcPct val="100000"/>
              </a:lnSpc>
              <a:spcBef>
                <a:spcPts val="0"/>
              </a:spcBef>
            </a:pPr>
            <a:endParaRPr lang="en-US" sz="600" dirty="0">
              <a:latin typeface="Lub Dub Medium" panose="020B0603030403020204" pitchFamily="34" charset="0"/>
              <a:cs typeface="Arial" panose="020B0604020202020204" pitchFamily="34" charset="0"/>
            </a:endParaRPr>
          </a:p>
          <a:p>
            <a:pPr algn="l">
              <a:lnSpc>
                <a:spcPct val="100000"/>
              </a:lnSpc>
              <a:spcBef>
                <a:spcPts val="0"/>
              </a:spcBef>
            </a:pPr>
            <a:r>
              <a:rPr lang="en-US" sz="1400" b="1" dirty="0">
                <a:latin typeface="Lub Dub Medium" panose="020B0603030403020204" pitchFamily="34" charset="0"/>
                <a:cs typeface="Arial" panose="020B0604020202020204" pitchFamily="34" charset="0"/>
              </a:rPr>
              <a:t>Trial Design</a:t>
            </a:r>
            <a:r>
              <a:rPr lang="en-US" sz="1400" dirty="0">
                <a:latin typeface="Lub Dub Medium" panose="020B0603030403020204" pitchFamily="34" charset="0"/>
                <a:cs typeface="Arial" panose="020B0604020202020204" pitchFamily="34" charset="0"/>
              </a:rPr>
              <a:t>: </a:t>
            </a:r>
            <a:r>
              <a:rPr lang="en-US" sz="1400" dirty="0">
                <a:solidFill>
                  <a:srgbClr val="000000"/>
                </a:solidFill>
                <a:latin typeface="Lub Dub Medium" panose="020B0603030403020204" pitchFamily="34" charset="0"/>
                <a:cs typeface="Arial" panose="020B0604020202020204" pitchFamily="34" charset="0"/>
              </a:rPr>
              <a:t>Multicenter, prospective, open-label, randomized clinical trial in China. N=456. AIS with acute anterior anterior circulation LVO with an Alberta Stroke program early CT score of 3-5 or infarct core volume of 70-100ml. Assigned within 24 hrs. from symptoms onset, 1:1 to receive EVT (mechanical thrombectomy, aspiration thrombectomy, intra-arterial thrombolysis, angioplasty or stenting) or medical management guideline-based per treating clinician. </a:t>
            </a:r>
            <a:endParaRPr lang="en-US" sz="1400" b="0" i="0" u="none" strike="noStrike" baseline="0" dirty="0">
              <a:solidFill>
                <a:srgbClr val="000000"/>
              </a:solidFill>
              <a:latin typeface="Lub Dub Medium" panose="020B0603030403020204" pitchFamily="34" charset="0"/>
            </a:endParaRPr>
          </a:p>
          <a:p>
            <a:pPr algn="l">
              <a:lnSpc>
                <a:spcPct val="100000"/>
              </a:lnSpc>
              <a:spcBef>
                <a:spcPts val="0"/>
              </a:spcBef>
            </a:pPr>
            <a:endParaRPr lang="en-US" sz="600" b="1" dirty="0">
              <a:latin typeface="Lub Dub Medium" panose="020B0603030403020204" pitchFamily="34" charset="0"/>
              <a:cs typeface="Arial" panose="020B0604020202020204" pitchFamily="34" charset="0"/>
            </a:endParaRPr>
          </a:p>
          <a:p>
            <a:pPr algn="l">
              <a:lnSpc>
                <a:spcPct val="100000"/>
              </a:lnSpc>
              <a:spcBef>
                <a:spcPts val="0"/>
              </a:spcBef>
            </a:pPr>
            <a:r>
              <a:rPr lang="en-US" sz="1400" b="1" dirty="0">
                <a:latin typeface="Lub Dub Medium" panose="020B0603030403020204" pitchFamily="34" charset="0"/>
                <a:cs typeface="Arial" panose="020B0604020202020204" pitchFamily="34" charset="0"/>
              </a:rPr>
              <a:t>Primary Endpoint:</a:t>
            </a:r>
            <a:r>
              <a:rPr lang="en-US" sz="1400" dirty="0">
                <a:latin typeface="Lub Dub Medium" panose="020B0603030403020204" pitchFamily="34" charset="0"/>
                <a:cs typeface="Arial" panose="020B0604020202020204" pitchFamily="34" charset="0"/>
              </a:rPr>
              <a:t> Shift toward better outcomes in the distribution of scores on the modified Rankin Scale (mRS).</a:t>
            </a:r>
          </a:p>
          <a:p>
            <a:pPr algn="l">
              <a:lnSpc>
                <a:spcPct val="100000"/>
              </a:lnSpc>
              <a:spcBef>
                <a:spcPts val="0"/>
              </a:spcBef>
            </a:pPr>
            <a:endParaRPr lang="en-US" sz="600" dirty="0">
              <a:latin typeface="Lub Dub Medium" panose="020B0603030403020204" pitchFamily="34" charset="0"/>
              <a:cs typeface="Arial" panose="020B0604020202020204" pitchFamily="34" charset="0"/>
            </a:endParaRPr>
          </a:p>
          <a:p>
            <a:pPr algn="l">
              <a:lnSpc>
                <a:spcPct val="100000"/>
              </a:lnSpc>
              <a:spcBef>
                <a:spcPts val="0"/>
              </a:spcBef>
            </a:pPr>
            <a:r>
              <a:rPr lang="en-US" sz="1400" b="1" i="0" u="none" strike="noStrike" baseline="0" dirty="0">
                <a:solidFill>
                  <a:srgbClr val="000000"/>
                </a:solidFill>
                <a:latin typeface="Lub Dub Medium" panose="020B0603030403020204" pitchFamily="34" charset="0"/>
              </a:rPr>
              <a:t>Primary Safety Endpoint: </a:t>
            </a:r>
            <a:r>
              <a:rPr lang="en-US" sz="1400" i="0" u="none" strike="noStrike" baseline="0" dirty="0">
                <a:solidFill>
                  <a:srgbClr val="000000"/>
                </a:solidFill>
                <a:latin typeface="Lub Dub Medium" panose="020B0603030403020204" pitchFamily="34" charset="0"/>
              </a:rPr>
              <a:t>Symptomatic</a:t>
            </a:r>
            <a:r>
              <a:rPr lang="en-US" sz="1400" b="0" i="0" u="none" strike="noStrike" baseline="0" dirty="0">
                <a:solidFill>
                  <a:srgbClr val="000000"/>
                </a:solidFill>
                <a:latin typeface="Lub Dub Medium" panose="020B0603030403020204" pitchFamily="34" charset="0"/>
              </a:rPr>
              <a:t> ICH within 48h.</a:t>
            </a:r>
          </a:p>
          <a:p>
            <a:pPr algn="l">
              <a:lnSpc>
                <a:spcPct val="100000"/>
              </a:lnSpc>
              <a:spcBef>
                <a:spcPts val="0"/>
              </a:spcBef>
            </a:pPr>
            <a:endParaRPr lang="en-US" sz="600" dirty="0">
              <a:latin typeface="Lub Dub Medium" panose="020B0603030403020204" pitchFamily="34" charset="0"/>
              <a:cs typeface="Arial" panose="020B0604020202020204" pitchFamily="34" charset="0"/>
            </a:endParaRPr>
          </a:p>
          <a:p>
            <a:pPr algn="l">
              <a:lnSpc>
                <a:spcPct val="100000"/>
              </a:lnSpc>
              <a:spcBef>
                <a:spcPts val="0"/>
              </a:spcBef>
            </a:pPr>
            <a:r>
              <a:rPr lang="en-US" sz="1400" b="1" dirty="0">
                <a:latin typeface="Lub Dub Medium" panose="020B0603030403020204" pitchFamily="34" charset="0"/>
                <a:cs typeface="Arial" panose="020B0604020202020204" pitchFamily="34" charset="0"/>
              </a:rPr>
              <a:t>Key Takeaways for the Clinician: </a:t>
            </a:r>
            <a:r>
              <a:rPr lang="en-US" sz="1400" dirty="0">
                <a:latin typeface="Lub Dub Medium" panose="020B0603030403020204" pitchFamily="34" charset="0"/>
                <a:cs typeface="Arial" panose="020B0604020202020204" pitchFamily="34" charset="0"/>
              </a:rPr>
              <a:t>Participants in this study with a large infarct core and who received EVT within 24 hours had better functional outcomes at 3 months compared to those participants with large infarct core who received medical management alone.  </a:t>
            </a:r>
          </a:p>
        </p:txBody>
      </p:sp>
      <p:graphicFrame>
        <p:nvGraphicFramePr>
          <p:cNvPr id="4" name="Table 3">
            <a:extLst>
              <a:ext uri="{FF2B5EF4-FFF2-40B4-BE49-F238E27FC236}">
                <a16:creationId xmlns:a16="http://schemas.microsoft.com/office/drawing/2014/main" id="{C03820E9-47E4-4A08-9194-F9BBDD3BB7B7}"/>
              </a:ext>
            </a:extLst>
          </p:cNvPr>
          <p:cNvGraphicFramePr>
            <a:graphicFrameLocks noGrp="1"/>
          </p:cNvGraphicFramePr>
          <p:nvPr/>
        </p:nvGraphicFramePr>
        <p:xfrm>
          <a:off x="5745725" y="1159361"/>
          <a:ext cx="6302773" cy="4850463"/>
        </p:xfrm>
        <a:graphic>
          <a:graphicData uri="http://schemas.openxmlformats.org/drawingml/2006/table">
            <a:tbl>
              <a:tblPr firstRow="1" bandRow="1">
                <a:tableStyleId>{5C22544A-7EE6-4342-B048-85BDC9FD1C3A}</a:tableStyleId>
              </a:tblPr>
              <a:tblGrid>
                <a:gridCol w="2045336">
                  <a:extLst>
                    <a:ext uri="{9D8B030D-6E8A-4147-A177-3AD203B41FA5}">
                      <a16:colId xmlns:a16="http://schemas.microsoft.com/office/drawing/2014/main" val="1434452672"/>
                    </a:ext>
                  </a:extLst>
                </a:gridCol>
                <a:gridCol w="830425">
                  <a:extLst>
                    <a:ext uri="{9D8B030D-6E8A-4147-A177-3AD203B41FA5}">
                      <a16:colId xmlns:a16="http://schemas.microsoft.com/office/drawing/2014/main" val="3447951577"/>
                    </a:ext>
                  </a:extLst>
                </a:gridCol>
                <a:gridCol w="1341116">
                  <a:extLst>
                    <a:ext uri="{9D8B030D-6E8A-4147-A177-3AD203B41FA5}">
                      <a16:colId xmlns:a16="http://schemas.microsoft.com/office/drawing/2014/main" val="3366164732"/>
                    </a:ext>
                  </a:extLst>
                </a:gridCol>
                <a:gridCol w="1084843">
                  <a:extLst>
                    <a:ext uri="{9D8B030D-6E8A-4147-A177-3AD203B41FA5}">
                      <a16:colId xmlns:a16="http://schemas.microsoft.com/office/drawing/2014/main" val="72703561"/>
                    </a:ext>
                  </a:extLst>
                </a:gridCol>
                <a:gridCol w="1001053">
                  <a:extLst>
                    <a:ext uri="{9D8B030D-6E8A-4147-A177-3AD203B41FA5}">
                      <a16:colId xmlns:a16="http://schemas.microsoft.com/office/drawing/2014/main" val="1734818982"/>
                    </a:ext>
                  </a:extLst>
                </a:gridCol>
              </a:tblGrid>
              <a:tr h="875463">
                <a:tc>
                  <a:txBody>
                    <a:bodyPr/>
                    <a:lstStyle/>
                    <a:p>
                      <a:pPr algn="ctr"/>
                      <a:r>
                        <a:rPr lang="en-US" sz="1600" dirty="0">
                          <a:latin typeface="Lub Dub Medium" panose="020B0603030403020204" pitchFamily="34" charset="0"/>
                          <a:cs typeface="Arial" panose="020B0604020202020204" pitchFamily="34" charset="0"/>
                        </a:rPr>
                        <a:t>RESULTS</a:t>
                      </a:r>
                      <a:endParaRPr lang="en-US" sz="1400" dirty="0">
                        <a:latin typeface="Lub Dub Medium" panose="020B0603030403020204" pitchFamily="34" charset="0"/>
                        <a:cs typeface="Arial" panose="020B0604020202020204" pitchFamily="34" charset="0"/>
                      </a:endParaRPr>
                    </a:p>
                  </a:txBody>
                  <a:tcPr anchor="ctr">
                    <a:solidFill>
                      <a:srgbClr val="C10E21"/>
                    </a:solidFill>
                  </a:tcPr>
                </a:tc>
                <a:tc>
                  <a:txBody>
                    <a:bodyPr/>
                    <a:lstStyle/>
                    <a:p>
                      <a:pPr algn="ctr"/>
                      <a:r>
                        <a:rPr lang="en-US" sz="1300" b="1" i="0" u="none" strike="noStrike" kern="1200" baseline="0" dirty="0">
                          <a:solidFill>
                            <a:schemeClr val="lt1"/>
                          </a:solidFill>
                          <a:latin typeface="Lub Dub Medium" panose="020B0603030403020204" pitchFamily="34" charset="0"/>
                          <a:ea typeface="+mn-ea"/>
                          <a:cs typeface="+mn-cs"/>
                        </a:rPr>
                        <a:t>EVT</a:t>
                      </a:r>
                    </a:p>
                    <a:p>
                      <a:pPr algn="ctr"/>
                      <a:r>
                        <a:rPr lang="en-US" sz="1300" b="1" i="0" u="none" strike="noStrike" kern="1200" baseline="0" dirty="0">
                          <a:solidFill>
                            <a:schemeClr val="lt1"/>
                          </a:solidFill>
                          <a:latin typeface="Lub Dub Medium" panose="020B0603030403020204" pitchFamily="34" charset="0"/>
                          <a:ea typeface="+mn-ea"/>
                          <a:cs typeface="+mn-cs"/>
                        </a:rPr>
                        <a:t>N=230</a:t>
                      </a:r>
                      <a:endParaRPr lang="en-US" sz="1400" dirty="0">
                        <a:latin typeface="Lub Dub Medium" panose="020B0603030403020204" pitchFamily="34" charset="0"/>
                        <a:cs typeface="Arial" panose="020B0604020202020204" pitchFamily="34" charset="0"/>
                      </a:endParaRPr>
                    </a:p>
                  </a:txBody>
                  <a:tcPr anchor="ctr">
                    <a:solidFill>
                      <a:srgbClr val="C10E21"/>
                    </a:solidFill>
                  </a:tcPr>
                </a:tc>
                <a:tc>
                  <a:txBody>
                    <a:bodyPr/>
                    <a:lstStyle/>
                    <a:p>
                      <a:pPr marL="0" algn="ctr" defTabSz="914400" rtl="0" eaLnBrk="1" latinLnBrk="0" hangingPunct="1">
                        <a:spcAft>
                          <a:spcPts val="0"/>
                        </a:spcAft>
                      </a:pPr>
                      <a:r>
                        <a:rPr lang="en-US" sz="1300" b="1" i="0" u="none" strike="noStrike" kern="1200" baseline="0" dirty="0">
                          <a:solidFill>
                            <a:schemeClr val="lt1"/>
                          </a:solidFill>
                          <a:latin typeface="Lub Dub Medium" panose="020B0603030403020204" pitchFamily="34" charset="0"/>
                          <a:ea typeface="+mn-ea"/>
                          <a:cs typeface="+mn-cs"/>
                        </a:rPr>
                        <a:t>Medical Management</a:t>
                      </a:r>
                    </a:p>
                    <a:p>
                      <a:pPr marL="0" algn="ctr" defTabSz="914400" rtl="0" eaLnBrk="1" latinLnBrk="0" hangingPunct="1">
                        <a:spcAft>
                          <a:spcPts val="0"/>
                        </a:spcAft>
                      </a:pPr>
                      <a:r>
                        <a:rPr lang="en-US" sz="1300" b="1" i="0" u="none" strike="noStrike" kern="1200" baseline="0" dirty="0">
                          <a:solidFill>
                            <a:schemeClr val="lt1"/>
                          </a:solidFill>
                          <a:latin typeface="Lub Dub Medium" panose="020B0603030403020204" pitchFamily="34" charset="0"/>
                          <a:ea typeface="+mn-ea"/>
                          <a:cs typeface="+mn-cs"/>
                        </a:rPr>
                        <a:t>N=225</a:t>
                      </a:r>
                      <a:endParaRPr lang="en-US" sz="1300" dirty="0">
                        <a:latin typeface="Lub Dub Medium" panose="020B0603030403020204" pitchFamily="34" charset="0"/>
                        <a:cs typeface="Arial" panose="020B0604020202020204" pitchFamily="34" charset="0"/>
                      </a:endParaRPr>
                    </a:p>
                  </a:txBody>
                  <a:tcPr anchor="ctr">
                    <a:solidFill>
                      <a:srgbClr val="C10E21"/>
                    </a:solidFill>
                  </a:tcPr>
                </a:tc>
                <a:tc>
                  <a:txBody>
                    <a:bodyPr/>
                    <a:lstStyle/>
                    <a:p>
                      <a:pPr algn="ctr"/>
                      <a:r>
                        <a:rPr lang="en-US" sz="1300" dirty="0">
                          <a:latin typeface="Lub Dub Medium" panose="020B0603030403020204" pitchFamily="34" charset="0"/>
                          <a:cs typeface="Arial" panose="020B0604020202020204" pitchFamily="34" charset="0"/>
                        </a:rPr>
                        <a:t>Treatment Effect</a:t>
                      </a:r>
                    </a:p>
                    <a:p>
                      <a:pPr algn="ctr"/>
                      <a:r>
                        <a:rPr lang="en-US" sz="1300" dirty="0">
                          <a:latin typeface="Lub Dub Medium" panose="020B0603030403020204" pitchFamily="34" charset="0"/>
                          <a:cs typeface="Arial" panose="020B0604020202020204" pitchFamily="34" charset="0"/>
                        </a:rPr>
                        <a:t>(95%CI)</a:t>
                      </a:r>
                    </a:p>
                  </a:txBody>
                  <a:tcPr anchor="ctr">
                    <a:solidFill>
                      <a:srgbClr val="C10E21"/>
                    </a:solidFill>
                  </a:tcPr>
                </a:tc>
                <a:tc>
                  <a:txBody>
                    <a:bodyPr/>
                    <a:lstStyle/>
                    <a:p>
                      <a:pPr algn="ctr"/>
                      <a:r>
                        <a:rPr lang="en-US" sz="1300" dirty="0">
                          <a:latin typeface="Lub Dub Medium" panose="020B0603030403020204" pitchFamily="34" charset="0"/>
                          <a:cs typeface="Arial" panose="020B0604020202020204" pitchFamily="34" charset="0"/>
                        </a:rPr>
                        <a:t>95% CI and </a:t>
                      </a:r>
                    </a:p>
                    <a:p>
                      <a:pPr algn="ctr"/>
                      <a:r>
                        <a:rPr lang="en-US" sz="1300" b="1" i="0" u="none" strike="noStrike" kern="1200" baseline="0" dirty="0">
                          <a:solidFill>
                            <a:schemeClr val="lt1"/>
                          </a:solidFill>
                          <a:latin typeface="Lub Dub Medium" panose="020B0603030403020204" pitchFamily="34" charset="0"/>
                          <a:ea typeface="+mn-ea"/>
                          <a:cs typeface="Arial" panose="020B0604020202020204" pitchFamily="34" charset="0"/>
                        </a:rPr>
                        <a:t>P-value</a:t>
                      </a:r>
                      <a:endParaRPr lang="en-US" sz="1300" dirty="0">
                        <a:latin typeface="Lub Dub Medium" panose="020B0603030403020204" pitchFamily="34" charset="0"/>
                        <a:cs typeface="Arial" panose="020B0604020202020204" pitchFamily="34" charset="0"/>
                      </a:endParaRPr>
                    </a:p>
                  </a:txBody>
                  <a:tcPr anchor="ctr">
                    <a:solidFill>
                      <a:srgbClr val="C10E21"/>
                    </a:solidFill>
                  </a:tcPr>
                </a:tc>
                <a:extLst>
                  <a:ext uri="{0D108BD9-81ED-4DB2-BD59-A6C34878D82A}">
                    <a16:rowId xmlns:a16="http://schemas.microsoft.com/office/drawing/2014/main" val="977085222"/>
                  </a:ext>
                </a:extLst>
              </a:tr>
              <a:tr h="33998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a:latin typeface="Lub Dub Medium" panose="020B0603030403020204" pitchFamily="34" charset="0"/>
                          <a:cs typeface="Arial" panose="020B0604020202020204" pitchFamily="34" charset="0"/>
                        </a:rPr>
                        <a:t>Primary Endpoint</a:t>
                      </a:r>
                    </a:p>
                  </a:txBody>
                  <a:tcPr>
                    <a:solidFill>
                      <a:srgbClr val="C0C0C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3919216"/>
                  </a:ext>
                </a:extLst>
              </a:tr>
              <a:tr h="876788">
                <a:tc>
                  <a:txBody>
                    <a:bodyPr/>
                    <a:lstStyle/>
                    <a:p>
                      <a:pPr algn="l"/>
                      <a:r>
                        <a:rPr lang="en-US" sz="1400" b="0" i="0" baseline="0" dirty="0">
                          <a:latin typeface="Lub Dub Medium" panose="020B0603030403020204" pitchFamily="34" charset="0"/>
                          <a:cs typeface="Arial" panose="020B0604020202020204" pitchFamily="34" charset="0"/>
                        </a:rPr>
                        <a:t>Distribution of 90-day mRS scores in the Intention-To-Treat (ITT) Analysis </a:t>
                      </a:r>
                    </a:p>
                  </a:txBody>
                  <a:tcPr>
                    <a:solidFill>
                      <a:schemeClr val="bg1">
                        <a:lumMod val="95000"/>
                      </a:schemeClr>
                    </a:solidFill>
                  </a:tcPr>
                </a:tc>
                <a:tc>
                  <a:txBody>
                    <a:bodyPr/>
                    <a:lstStyle/>
                    <a:p>
                      <a:pPr algn="ctr"/>
                      <a:r>
                        <a:rPr lang="en-US" sz="1500" b="0" i="0" baseline="0" dirty="0">
                          <a:latin typeface="Lub Dub Medium" panose="020B0603030403020204" pitchFamily="34" charset="0"/>
                          <a:cs typeface="Arial" panose="020B0604020202020204" pitchFamily="34" charset="0"/>
                        </a:rPr>
                        <a:t>4 (2-5)</a:t>
                      </a:r>
                    </a:p>
                  </a:txBody>
                  <a:tcPr>
                    <a:solidFill>
                      <a:schemeClr val="bg1">
                        <a:lumMod val="95000"/>
                      </a:schemeClr>
                    </a:solidFill>
                  </a:tcPr>
                </a:tc>
                <a:tc>
                  <a:txBody>
                    <a:bodyPr/>
                    <a:lstStyle/>
                    <a:p>
                      <a:pPr algn="ctr"/>
                      <a:r>
                        <a:rPr lang="en-US" sz="1500" b="0" i="0" baseline="0" dirty="0">
                          <a:latin typeface="Lub Dub Medium" panose="020B0603030403020204" pitchFamily="34" charset="0"/>
                          <a:cs typeface="Arial" panose="020B0604020202020204" pitchFamily="34" charset="0"/>
                        </a:rPr>
                        <a:t>4 (3-5)</a:t>
                      </a:r>
                    </a:p>
                  </a:txBody>
                  <a:tcPr>
                    <a:solidFill>
                      <a:schemeClr val="bg1">
                        <a:lumMod val="95000"/>
                      </a:schemeClr>
                    </a:solidFill>
                  </a:tcPr>
                </a:tc>
                <a:tc>
                  <a:txBody>
                    <a:bodyPr/>
                    <a:lstStyle/>
                    <a:p>
                      <a:pPr algn="ctr"/>
                      <a:r>
                        <a:rPr lang="en-GB" sz="1500" b="0" dirty="0">
                          <a:latin typeface="Lub Dub Medium" panose="020B0603030403020204" pitchFamily="34" charset="0"/>
                          <a:cs typeface="Arial" panose="020B0604020202020204" pitchFamily="34" charset="0"/>
                        </a:rPr>
                        <a:t>1.37</a:t>
                      </a:r>
                      <a:endParaRPr lang="en-US" sz="1500" b="0" i="0" baseline="0" dirty="0">
                        <a:latin typeface="Lub Dub Medium" panose="020B0603030403020204" pitchFamily="34" charset="0"/>
                        <a:cs typeface="Arial" panose="020B0604020202020204" pitchFamily="34" charset="0"/>
                      </a:endParaRPr>
                    </a:p>
                  </a:txBody>
                  <a:tcPr>
                    <a:solidFill>
                      <a:schemeClr val="bg1">
                        <a:lumMod val="95000"/>
                      </a:schemeClr>
                    </a:solidFill>
                  </a:tcPr>
                </a:tc>
                <a:tc>
                  <a:txBody>
                    <a:bodyPr/>
                    <a:lstStyle/>
                    <a:p>
                      <a:pPr algn="l"/>
                      <a:r>
                        <a:rPr lang="en-GB" sz="1500" b="0" dirty="0">
                          <a:latin typeface="Lub Dub Medium" panose="020B0603030403020204" pitchFamily="34" charset="0"/>
                          <a:cs typeface="Arial" panose="020B0604020202020204" pitchFamily="34" charset="0"/>
                        </a:rPr>
                        <a:t>1.11-1.69 </a:t>
                      </a:r>
                    </a:p>
                    <a:p>
                      <a:pPr algn="l"/>
                      <a:r>
                        <a:rPr lang="en-GB" sz="1500" b="0" dirty="0">
                          <a:latin typeface="Lub Dub Medium" panose="020B0603030403020204" pitchFamily="34" charset="0"/>
                          <a:cs typeface="Arial" panose="020B0604020202020204" pitchFamily="34" charset="0"/>
                        </a:rPr>
                        <a:t>P=0.004</a:t>
                      </a:r>
                      <a:endParaRPr lang="en-US" sz="1500" b="0" i="0" baseline="0" dirty="0">
                        <a:latin typeface="Lub Dub Medium" panose="020B0603030403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80463089"/>
                  </a:ext>
                </a:extLst>
              </a:tr>
              <a:tr h="339987">
                <a:tc gridSpan="5">
                  <a:txBody>
                    <a:bodyPr/>
                    <a:lstStyle/>
                    <a:p>
                      <a:pPr algn="l"/>
                      <a:r>
                        <a:rPr lang="en-US" sz="1600" b="1" baseline="0" dirty="0">
                          <a:latin typeface="Lub Dub Medium" panose="020B0603030403020204" pitchFamily="34" charset="0"/>
                          <a:cs typeface="Arial" panose="020B0604020202020204" pitchFamily="34" charset="0"/>
                        </a:rPr>
                        <a:t>Safety Endpoints</a:t>
                      </a:r>
                    </a:p>
                  </a:txBody>
                  <a:tcPr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278144"/>
                  </a:ext>
                </a:extLst>
              </a:tr>
              <a:tr h="702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latin typeface="Lub Dub Medium" panose="020B0603030403020204" pitchFamily="34" charset="0"/>
                          <a:cs typeface="Arial" panose="020B0604020202020204" pitchFamily="34" charset="0"/>
                        </a:rPr>
                        <a:t>Primary: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latin typeface="Lub Dub Medium" panose="020B0603030403020204" pitchFamily="34" charset="0"/>
                          <a:cs typeface="Arial" panose="020B0604020202020204" pitchFamily="34" charset="0"/>
                        </a:rPr>
                        <a:t>symptomatic ICH within 48 h</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latin typeface="Lub Dub Medium" panose="020B0603030403020204" pitchFamily="34" charset="0"/>
                          <a:cs typeface="Arial" panose="020B0604020202020204" pitchFamily="34" charset="0"/>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latin typeface="Lub Dub Medium" panose="020B0603030403020204" pitchFamily="34" charset="0"/>
                          <a:cs typeface="Arial" panose="020B0604020202020204" pitchFamily="34" charset="0"/>
                        </a:rPr>
                        <a:t>(6.1%)</a:t>
                      </a:r>
                      <a:endParaRPr lang="en-US" sz="1600" b="0" baseline="0" dirty="0">
                        <a:latin typeface="Lub Dub Medium" panose="020B0603030403020204" pitchFamily="34" charset="0"/>
                        <a:cs typeface="Arial" panose="020B060402020202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Lub Dub Medium" panose="020B0603030403020204" pitchFamily="34" charset="0"/>
                          <a:cs typeface="Arial" panose="020B0604020202020204" pitchFamily="34" charset="0"/>
                        </a:rPr>
                        <a:t>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Lub Dub Medium" panose="020B0603030403020204" pitchFamily="34" charset="0"/>
                          <a:cs typeface="Arial" panose="020B0604020202020204" pitchFamily="34" charset="0"/>
                        </a:rPr>
                        <a:t>(2.7%)</a:t>
                      </a:r>
                      <a:endParaRPr lang="en-US" sz="1400" b="0" baseline="0" dirty="0">
                        <a:latin typeface="Lub Dub Medium" panose="020B0603030403020204" pitchFamily="34" charset="0"/>
                        <a:cs typeface="Arial" panose="020B060402020202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Lub Dub Medium" panose="020B0603030403020204" pitchFamily="34" charset="0"/>
                          <a:cs typeface="Arial" panose="020B0604020202020204" pitchFamily="34" charset="0"/>
                        </a:rPr>
                        <a:t>2.07 </a:t>
                      </a:r>
                      <a:endParaRPr lang="en-US" sz="1400" b="0" baseline="0" dirty="0">
                        <a:latin typeface="Lub Dub Medium" panose="020B0603030403020204" pitchFamily="34" charset="0"/>
                        <a:cs typeface="Arial" panose="020B060402020202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effectLst/>
                          <a:latin typeface="Lub Dub Medium" panose="020B0603030403020204" pitchFamily="34" charset="0"/>
                          <a:ea typeface="Microsoft YaHei" panose="020B0503020204020204" pitchFamily="34" charset="-122"/>
                        </a:rPr>
                        <a:t>0.79-5.41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Lub Dub Medium" panose="020B0603030403020204" pitchFamily="34" charset="0"/>
                          <a:cs typeface="Arial" panose="020B0604020202020204" pitchFamily="34" charset="0"/>
                        </a:rPr>
                        <a:t>P=0.12</a:t>
                      </a:r>
                      <a:endParaRPr lang="en-US" sz="1400" b="0" baseline="0" dirty="0">
                        <a:latin typeface="Lub Dub Medium" panose="020B0603030403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35338229"/>
                  </a:ext>
                </a:extLst>
              </a:tr>
              <a:tr h="498009">
                <a:tc>
                  <a:txBody>
                    <a:bodyPr/>
                    <a:lstStyle/>
                    <a:p>
                      <a:pPr algn="l"/>
                      <a:r>
                        <a:rPr lang="en-US" sz="1400" b="0" baseline="0" dirty="0">
                          <a:latin typeface="Lub Dub Medium" panose="020B0603030403020204" pitchFamily="34" charset="0"/>
                          <a:cs typeface="Arial" panose="020B0604020202020204" pitchFamily="34" charset="0"/>
                        </a:rPr>
                        <a:t>Any ICH within 48 h</a:t>
                      </a:r>
                    </a:p>
                  </a:txBody>
                  <a:tcPr>
                    <a:solidFill>
                      <a:schemeClr val="bg1">
                        <a:lumMod val="95000"/>
                      </a:schemeClr>
                    </a:solidFill>
                  </a:tcPr>
                </a:tc>
                <a:tc>
                  <a:txBody>
                    <a:bodyPr/>
                    <a:lstStyle/>
                    <a:p>
                      <a:pPr algn="ctr"/>
                      <a:r>
                        <a:rPr lang="en-US" sz="1400" b="0" dirty="0">
                          <a:latin typeface="Lub Dub Medium" panose="020B0603030403020204" pitchFamily="34" charset="0"/>
                          <a:cs typeface="Arial" panose="020B0604020202020204" pitchFamily="34" charset="0"/>
                        </a:rPr>
                        <a:t>113 </a:t>
                      </a:r>
                    </a:p>
                    <a:p>
                      <a:pPr algn="ctr"/>
                      <a:r>
                        <a:rPr lang="en-US" sz="1400" b="0" dirty="0">
                          <a:latin typeface="Lub Dub Medium" panose="020B0603030403020204" pitchFamily="34" charset="0"/>
                          <a:cs typeface="Arial" panose="020B0604020202020204" pitchFamily="34" charset="0"/>
                        </a:rPr>
                        <a:t>(49.1%)</a:t>
                      </a:r>
                      <a:endParaRPr lang="en-US" sz="1600" b="0" baseline="0" dirty="0">
                        <a:latin typeface="Lub Dub Medium" panose="020B0603030403020204" pitchFamily="34" charset="0"/>
                        <a:cs typeface="Arial" panose="020B0604020202020204" pitchFamily="34" charset="0"/>
                      </a:endParaRPr>
                    </a:p>
                  </a:txBody>
                  <a:tcPr>
                    <a:solidFill>
                      <a:schemeClr val="bg1">
                        <a:lumMod val="95000"/>
                      </a:schemeClr>
                    </a:solidFill>
                  </a:tcPr>
                </a:tc>
                <a:tc>
                  <a:txBody>
                    <a:bodyPr/>
                    <a:lstStyle/>
                    <a:p>
                      <a:pPr algn="ctr"/>
                      <a:r>
                        <a:rPr lang="en-US" sz="1400" b="0" dirty="0">
                          <a:latin typeface="Lub Dub Medium" panose="020B0603030403020204" pitchFamily="34" charset="0"/>
                          <a:cs typeface="Arial" panose="020B0604020202020204" pitchFamily="34" charset="0"/>
                        </a:rPr>
                        <a:t>39 </a:t>
                      </a:r>
                    </a:p>
                    <a:p>
                      <a:pPr algn="ctr"/>
                      <a:r>
                        <a:rPr lang="en-US" sz="1400" b="0" dirty="0">
                          <a:latin typeface="Lub Dub Medium" panose="020B0603030403020204" pitchFamily="34" charset="0"/>
                          <a:cs typeface="Arial" panose="020B0604020202020204" pitchFamily="34" charset="0"/>
                        </a:rPr>
                        <a:t>(17.3%)</a:t>
                      </a:r>
                      <a:endParaRPr lang="en-US" sz="1400" b="0" baseline="0" dirty="0">
                        <a:latin typeface="Lub Dub Medium" panose="020B0603030403020204" pitchFamily="34" charset="0"/>
                        <a:cs typeface="Arial" panose="020B0604020202020204" pitchFamily="34" charset="0"/>
                      </a:endParaRPr>
                    </a:p>
                  </a:txBody>
                  <a:tcPr>
                    <a:solidFill>
                      <a:schemeClr val="bg1">
                        <a:lumMod val="95000"/>
                      </a:schemeClr>
                    </a:solidFill>
                  </a:tcPr>
                </a:tc>
                <a:tc>
                  <a:txBody>
                    <a:bodyPr/>
                    <a:lstStyle/>
                    <a:p>
                      <a:pPr algn="ctr"/>
                      <a:r>
                        <a:rPr lang="en-US" sz="1400" b="0" dirty="0">
                          <a:latin typeface="Lub Dub Medium" panose="020B0603030403020204" pitchFamily="34" charset="0"/>
                          <a:cs typeface="Arial" panose="020B0604020202020204" pitchFamily="34" charset="0"/>
                        </a:rPr>
                        <a:t>2.71</a:t>
                      </a:r>
                      <a:endParaRPr lang="en-US" sz="1400" b="1" baseline="0" dirty="0">
                        <a:latin typeface="Lub Dub Medium" panose="020B0603030403020204" pitchFamily="34" charset="0"/>
                        <a:cs typeface="Arial" panose="020B060402020202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Lub Dub Medium" panose="020B0603030403020204" pitchFamily="34" charset="0"/>
                          <a:cs typeface="Arial" panose="020B0604020202020204" pitchFamily="34" charset="0"/>
                        </a:rPr>
                        <a:t>1.91-3.84</a:t>
                      </a:r>
                    </a:p>
                    <a:p>
                      <a:pPr algn="ctr"/>
                      <a:r>
                        <a:rPr lang="en-US" sz="1400" b="0" dirty="0">
                          <a:latin typeface="Lub Dub Medium" panose="020B0603030403020204" pitchFamily="34" charset="0"/>
                          <a:cs typeface="Arial" panose="020B0604020202020204" pitchFamily="34" charset="0"/>
                        </a:rPr>
                        <a:t>P&lt;0.001</a:t>
                      </a:r>
                      <a:endParaRPr lang="en-US" sz="1400" b="1" baseline="0" dirty="0">
                        <a:latin typeface="Lub Dub Medium" panose="020B0603030403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594512067"/>
                  </a:ext>
                </a:extLst>
              </a:tr>
              <a:tr h="1100466">
                <a:tc gridSpan="5">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1400" b="1" kern="1200" dirty="0">
                          <a:solidFill>
                            <a:schemeClr val="dk1"/>
                          </a:solidFill>
                          <a:latin typeface="Lub Dub Medium" panose="020B0603030403020204" pitchFamily="34" charset="0"/>
                          <a:ea typeface="+mn-ea"/>
                          <a:cs typeface="Arial" panose="020B0604020202020204" pitchFamily="34" charset="0"/>
                        </a:rPr>
                        <a:t>Results:  </a:t>
                      </a:r>
                      <a:r>
                        <a:rPr lang="en-US" sz="1400" b="0" i="0" u="none" strike="noStrike" kern="1200" baseline="0" dirty="0">
                          <a:solidFill>
                            <a:schemeClr val="dk1"/>
                          </a:solidFill>
                          <a:latin typeface="Lub Dub Medium" panose="020B0603030403020204" pitchFamily="34" charset="0"/>
                          <a:ea typeface="+mn-ea"/>
                          <a:cs typeface="+mn-cs"/>
                        </a:rPr>
                        <a:t>In this trial conducted in China, stroke patients with large infarct core treated with endovascular therapy had a better functional outcome at 3 months than medical management but had more intracranial hemorrhage. </a:t>
                      </a:r>
                      <a:endParaRPr lang="en-US" sz="1400" b="1" kern="1200" dirty="0">
                        <a:solidFill>
                          <a:schemeClr val="dk1"/>
                        </a:solidFill>
                        <a:latin typeface="Lub Dub Medium" panose="020B0603030403020204" pitchFamily="34" charset="0"/>
                        <a:ea typeface="+mn-ea"/>
                        <a:cs typeface="Arial" panose="020B0604020202020204" pitchFamily="34" charset="0"/>
                      </a:endParaRPr>
                    </a:p>
                  </a:txBody>
                  <a:tcPr>
                    <a:solidFill>
                      <a:srgbClr val="C0C0C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6033337"/>
                  </a:ext>
                </a:extLst>
              </a:tr>
            </a:tbl>
          </a:graphicData>
        </a:graphic>
      </p:graphicFrame>
      <p:sp>
        <p:nvSpPr>
          <p:cNvPr id="5" name="TextBox 4">
            <a:extLst>
              <a:ext uri="{FF2B5EF4-FFF2-40B4-BE49-F238E27FC236}">
                <a16:creationId xmlns:a16="http://schemas.microsoft.com/office/drawing/2014/main" id="{6337D953-16A7-40B9-A0DA-BE76C7827B89}"/>
              </a:ext>
            </a:extLst>
          </p:cNvPr>
          <p:cNvSpPr txBox="1"/>
          <p:nvPr/>
        </p:nvSpPr>
        <p:spPr>
          <a:xfrm>
            <a:off x="143502" y="5945871"/>
            <a:ext cx="4946290" cy="400110"/>
          </a:xfrm>
          <a:prstGeom prst="rect">
            <a:avLst/>
          </a:prstGeom>
          <a:noFill/>
        </p:spPr>
        <p:txBody>
          <a:bodyPr wrap="square" lIns="91440" tIns="45720" rIns="91440" bIns="45720" rtlCol="0" anchor="t">
            <a:spAutoFit/>
          </a:bodyPr>
          <a:lstStyle/>
          <a:p>
            <a:r>
              <a:rPr lang="en-US" sz="1000" dirty="0">
                <a:latin typeface="Lub Dub Medium" panose="020B0603030403020204" pitchFamily="34" charset="0"/>
              </a:rPr>
              <a:t>Presented by: </a:t>
            </a:r>
            <a:r>
              <a:rPr lang="en-US" sz="1000" dirty="0" err="1">
                <a:latin typeface="Lub Dub Medium" panose="020B0603030403020204" pitchFamily="34" charset="0"/>
              </a:rPr>
              <a:t>Xiaochuan</a:t>
            </a:r>
            <a:r>
              <a:rPr lang="en-US" sz="1000" dirty="0">
                <a:latin typeface="Lub Dub Medium" panose="020B0603030403020204" pitchFamily="34" charset="0"/>
              </a:rPr>
              <a:t> </a:t>
            </a:r>
            <a:r>
              <a:rPr lang="en-US" sz="1000" dirty="0" err="1">
                <a:latin typeface="Lub Dub Medium" panose="020B0603030403020204" pitchFamily="34" charset="0"/>
              </a:rPr>
              <a:t>Huo</a:t>
            </a:r>
            <a:r>
              <a:rPr lang="en-US" sz="1000" dirty="0">
                <a:latin typeface="Lub Dub Medium" panose="020B0603030403020204" pitchFamily="34" charset="0"/>
              </a:rPr>
              <a:t>  MD  International Stroke Conference 2023. </a:t>
            </a:r>
          </a:p>
          <a:p>
            <a:r>
              <a:rPr lang="en-US" sz="1000" dirty="0">
                <a:latin typeface="Lub Dub Medium" panose="020B0603030403020204" pitchFamily="34" charset="0"/>
              </a:rPr>
              <a:t>© 2023, American Heart | American Stroke Association. All rights reserved.</a:t>
            </a:r>
          </a:p>
        </p:txBody>
      </p:sp>
      <p:sp>
        <p:nvSpPr>
          <p:cNvPr id="7" name="TextBox 1">
            <a:extLst>
              <a:ext uri="{FF2B5EF4-FFF2-40B4-BE49-F238E27FC236}">
                <a16:creationId xmlns:a16="http://schemas.microsoft.com/office/drawing/2014/main" id="{6603FF00-F95E-46BA-B625-196DEB22884E}"/>
              </a:ext>
            </a:extLst>
          </p:cNvPr>
          <p:cNvSpPr txBox="1"/>
          <p:nvPr/>
        </p:nvSpPr>
        <p:spPr>
          <a:xfrm>
            <a:off x="7181702" y="6136340"/>
            <a:ext cx="494629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i="1" dirty="0">
                <a:effectLst/>
                <a:latin typeface="Lub Dub Medium" panose="020B0603030403020204" pitchFamily="34" charset="0"/>
                <a:ea typeface="Calibri" panose="020F0502020204030204" pitchFamily="34" charset="0"/>
              </a:rPr>
              <a:t>Results reflect the data available at the time of presentation.</a:t>
            </a:r>
          </a:p>
        </p:txBody>
      </p:sp>
      <p:pic>
        <p:nvPicPr>
          <p:cNvPr id="12" name="Picture 11" descr="INternational Stroke Conference logo">
            <a:extLst>
              <a:ext uri="{FF2B5EF4-FFF2-40B4-BE49-F238E27FC236}">
                <a16:creationId xmlns:a16="http://schemas.microsoft.com/office/drawing/2014/main" id="{6241A514-7CCD-48B8-8446-0F4437E41144}"/>
              </a:ext>
            </a:extLst>
          </p:cNvPr>
          <p:cNvPicPr>
            <a:picLocks noChangeAspect="1"/>
          </p:cNvPicPr>
          <p:nvPr/>
        </p:nvPicPr>
        <p:blipFill>
          <a:blip r:embed="rId3"/>
          <a:srcRect/>
          <a:stretch/>
        </p:blipFill>
        <p:spPr>
          <a:xfrm>
            <a:off x="-1330" y="6359488"/>
            <a:ext cx="1416698" cy="541286"/>
          </a:xfrm>
          <a:prstGeom prst="rect">
            <a:avLst/>
          </a:prstGeom>
        </p:spPr>
      </p:pic>
      <p:sp>
        <p:nvSpPr>
          <p:cNvPr id="11" name="TextBox 10">
            <a:extLst>
              <a:ext uri="{FF2B5EF4-FFF2-40B4-BE49-F238E27FC236}">
                <a16:creationId xmlns:a16="http://schemas.microsoft.com/office/drawing/2014/main" id="{BDDFD2AF-EB6D-4453-8528-61E71A5A753B}"/>
              </a:ext>
            </a:extLst>
          </p:cNvPr>
          <p:cNvSpPr txBox="1"/>
          <p:nvPr/>
        </p:nvSpPr>
        <p:spPr>
          <a:xfrm>
            <a:off x="10910388" y="6468932"/>
            <a:ext cx="1281612" cy="369332"/>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#ISC23</a:t>
            </a:r>
          </a:p>
        </p:txBody>
      </p:sp>
      <p:sp>
        <p:nvSpPr>
          <p:cNvPr id="9" name="Rectangle 8">
            <a:extLst>
              <a:ext uri="{FF2B5EF4-FFF2-40B4-BE49-F238E27FC236}">
                <a16:creationId xmlns:a16="http://schemas.microsoft.com/office/drawing/2014/main" id="{F0B407E1-7B73-4372-88F1-42E1F16E4FB3}"/>
              </a:ext>
              <a:ext uri="{C183D7F6-B498-43B3-948B-1728B52AA6E4}">
                <adec:decorative xmlns:adec="http://schemas.microsoft.com/office/drawing/2017/decorative" val="1"/>
              </a:ext>
            </a:extLst>
          </p:cNvPr>
          <p:cNvSpPr/>
          <p:nvPr/>
        </p:nvSpPr>
        <p:spPr>
          <a:xfrm>
            <a:off x="-1330" y="6431564"/>
            <a:ext cx="12193330" cy="440314"/>
          </a:xfrm>
          <a:prstGeom prst="rect">
            <a:avLst/>
          </a:prstGeom>
          <a:solidFill>
            <a:srgbClr val="C10E2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859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B253-F823-4A2A-A36A-8FF21C101FC8}"/>
              </a:ext>
            </a:extLst>
          </p:cNvPr>
          <p:cNvSpPr>
            <a:spLocks noGrp="1"/>
          </p:cNvSpPr>
          <p:nvPr>
            <p:ph type="ctrTitle"/>
          </p:nvPr>
        </p:nvSpPr>
        <p:spPr>
          <a:xfrm>
            <a:off x="234950" y="133350"/>
            <a:ext cx="11683534" cy="853917"/>
          </a:xfrm>
        </p:spPr>
        <p:txBody>
          <a:bodyPr>
            <a:normAutofit fontScale="90000"/>
          </a:bodyPr>
          <a:lstStyle/>
          <a:p>
            <a:r>
              <a:rPr lang="en-US" sz="3200" b="1" dirty="0">
                <a:latin typeface="Lub Dub Medium" panose="020B0603030403020204" pitchFamily="34" charset="0"/>
                <a:cs typeface="Arial Narrow"/>
              </a:rPr>
              <a:t> Tirofiban for Disabling Stroke </a:t>
            </a:r>
            <a:br>
              <a:rPr lang="en-US" sz="3200" b="1" dirty="0">
                <a:latin typeface="Lub Dub Medium" panose="020B0603030403020204" pitchFamily="34" charset="0"/>
                <a:cs typeface="Arial Narrow"/>
              </a:rPr>
            </a:br>
            <a:r>
              <a:rPr lang="en-US" sz="3200" b="1" dirty="0">
                <a:latin typeface="Lub Dub Medium" panose="020B0603030403020204" pitchFamily="34" charset="0"/>
                <a:cs typeface="Arial Narrow"/>
              </a:rPr>
              <a:t>without Large or Medium Vessel Occlusion (RESCUE-BT2)</a:t>
            </a:r>
            <a:endParaRPr lang="en-US" sz="2000" b="1" i="1" dirty="0">
              <a:latin typeface="Lub Dub Medium" panose="020B0603030403020204" pitchFamily="34" charset="0"/>
            </a:endParaRPr>
          </a:p>
        </p:txBody>
      </p:sp>
      <p:sp>
        <p:nvSpPr>
          <p:cNvPr id="3" name="Subtitle 2">
            <a:extLst>
              <a:ext uri="{FF2B5EF4-FFF2-40B4-BE49-F238E27FC236}">
                <a16:creationId xmlns:a16="http://schemas.microsoft.com/office/drawing/2014/main" id="{EEFC40A7-8CA2-4814-92E7-F4A87586234B}"/>
              </a:ext>
            </a:extLst>
          </p:cNvPr>
          <p:cNvSpPr>
            <a:spLocks noGrp="1"/>
          </p:cNvSpPr>
          <p:nvPr>
            <p:ph type="subTitle" idx="1"/>
          </p:nvPr>
        </p:nvSpPr>
        <p:spPr>
          <a:xfrm>
            <a:off x="204513" y="1168661"/>
            <a:ext cx="5813094" cy="4775328"/>
          </a:xfrm>
        </p:spPr>
        <p:txBody>
          <a:bodyPr vert="horz" lIns="91440" tIns="45720" rIns="91440" bIns="45720" rtlCol="0" anchor="t">
            <a:normAutofit/>
          </a:bodyPr>
          <a:lstStyle/>
          <a:p>
            <a:pPr algn="l">
              <a:lnSpc>
                <a:spcPct val="100000"/>
              </a:lnSpc>
            </a:pPr>
            <a:r>
              <a:rPr lang="en-US" sz="1400" b="1" dirty="0">
                <a:latin typeface="Lub Dub Medium" panose="020B0603030403020204" pitchFamily="34" charset="0"/>
                <a:cs typeface="Arial" panose="020B0604020202020204" pitchFamily="34" charset="0"/>
              </a:rPr>
              <a:t>Purpose</a:t>
            </a:r>
            <a:r>
              <a:rPr lang="en-US" sz="1400" dirty="0">
                <a:latin typeface="Lub Dub Medium" panose="020B0603030403020204" pitchFamily="34" charset="0"/>
                <a:cs typeface="Arial" panose="020B0604020202020204" pitchFamily="34" charset="0"/>
              </a:rPr>
              <a:t>: Assess the efficacy and safety of the glycoprotein IIb/IIIa receptor inhibitor tirofiban compared with low-dose oral aspirin for patients with acute ischemic stroke without large or medium size vessel occlusion within 24h of stroke onset or stroke symptom progression. </a:t>
            </a:r>
          </a:p>
          <a:p>
            <a:pPr algn="l">
              <a:lnSpc>
                <a:spcPct val="100000"/>
              </a:lnSpc>
            </a:pPr>
            <a:r>
              <a:rPr lang="en-US" sz="1400" b="1" dirty="0">
                <a:latin typeface="Lub Dub Medium" panose="020B0603030403020204" pitchFamily="34" charset="0"/>
                <a:cs typeface="Arial" panose="020B0604020202020204" pitchFamily="34" charset="0"/>
              </a:rPr>
              <a:t>Trial Design</a:t>
            </a:r>
            <a:r>
              <a:rPr lang="en-US" sz="1400" dirty="0">
                <a:latin typeface="Lub Dub Medium" panose="020B0603030403020204" pitchFamily="34" charset="0"/>
                <a:cs typeface="Arial" panose="020B0604020202020204" pitchFamily="34" charset="0"/>
              </a:rPr>
              <a:t>:  Multicenter, randomized, double-blind, double-dummy trial includes 1158 patients enrolled from 117 sites in China, between Oct 2020 and June 2022, and randomly assigned patients to  intravenous tirofiban with oral placebo therapy (tirofiban group) or oral aspirin with intravenous placebo therapy (aspirin group). </a:t>
            </a:r>
          </a:p>
          <a:p>
            <a:pPr algn="l">
              <a:lnSpc>
                <a:spcPct val="100000"/>
              </a:lnSpc>
            </a:pPr>
            <a:r>
              <a:rPr lang="en-US" sz="1400" b="1" dirty="0">
                <a:latin typeface="Lub Dub Medium" panose="020B0603030403020204" pitchFamily="34" charset="0"/>
                <a:cs typeface="Arial" panose="020B0604020202020204" pitchFamily="34" charset="0"/>
              </a:rPr>
              <a:t>Primary Endpoint:</a:t>
            </a:r>
            <a:r>
              <a:rPr lang="en-US" sz="1400" dirty="0">
                <a:latin typeface="Lub Dub Medium" panose="020B0603030403020204" pitchFamily="34" charset="0"/>
                <a:cs typeface="Arial" panose="020B0604020202020204" pitchFamily="34" charset="0"/>
              </a:rPr>
              <a:t> Excellent outcome, defined as a modified Rankin Scale (mRS) of 0 or 1 at 90 days. </a:t>
            </a:r>
          </a:p>
          <a:p>
            <a:pPr algn="l">
              <a:lnSpc>
                <a:spcPct val="100000"/>
              </a:lnSpc>
            </a:pPr>
            <a:r>
              <a:rPr lang="en-US" sz="1400" b="1" dirty="0">
                <a:latin typeface="Lub Dub Medium" panose="020B0603030403020204" pitchFamily="34" charset="0"/>
                <a:cs typeface="Arial" panose="020B0604020202020204" pitchFamily="34" charset="0"/>
              </a:rPr>
              <a:t>Safety Endpoints: </a:t>
            </a:r>
            <a:r>
              <a:rPr lang="en-US" sz="1400" dirty="0">
                <a:latin typeface="Lub Dub Medium" panose="020B0603030403020204" pitchFamily="34" charset="0"/>
                <a:cs typeface="Arial" panose="020B0604020202020204" pitchFamily="34" charset="0"/>
              </a:rPr>
              <a:t>Death at 90 days or symptomatic intracranial hemorrhage (sICH) within 48 hours. </a:t>
            </a:r>
          </a:p>
          <a:p>
            <a:pPr algn="l">
              <a:lnSpc>
                <a:spcPct val="100000"/>
              </a:lnSpc>
            </a:pPr>
            <a:r>
              <a:rPr lang="en-US" sz="1400" b="1" dirty="0">
                <a:latin typeface="Lub Dub Medium" panose="020B0603030403020204" pitchFamily="34" charset="0"/>
                <a:cs typeface="Arial" panose="020B0604020202020204" pitchFamily="34" charset="0"/>
              </a:rPr>
              <a:t>Key Takeaways for the Clinician:</a:t>
            </a:r>
            <a:r>
              <a:rPr lang="en-US" sz="1400" dirty="0">
                <a:latin typeface="Lub Dub Medium" panose="020B0603030403020204" pitchFamily="34" charset="0"/>
                <a:cs typeface="Arial" panose="020B0604020202020204" pitchFamily="34" charset="0"/>
              </a:rPr>
              <a:t>  Intravenous tirofiban showed excellent neurologic clinical outcomes (mRS 0 or 1) in patients with disabling, acute ischemic stroke without visible large or medium intracranial vessel occlusion within 24 hours of last known well or of onset of stroke symptom progression but had a higher chance of sICH. </a:t>
            </a:r>
            <a:endParaRPr lang="en-US" sz="1700" dirty="0">
              <a:latin typeface="Arial Narrow" panose="020B0606020202030204" pitchFamily="34" charset="0"/>
              <a:cs typeface="Arial Narrow"/>
            </a:endParaRPr>
          </a:p>
          <a:p>
            <a:pPr algn="l">
              <a:lnSpc>
                <a:spcPct val="100000"/>
              </a:lnSpc>
            </a:pPr>
            <a:endParaRPr lang="en-US" sz="1700" dirty="0">
              <a:latin typeface="Arial Narrow" panose="020B0606020202030204" pitchFamily="34" charset="0"/>
              <a:cs typeface="Arial Narrow"/>
            </a:endParaRPr>
          </a:p>
        </p:txBody>
      </p:sp>
      <p:graphicFrame>
        <p:nvGraphicFramePr>
          <p:cNvPr id="4" name="Table 3">
            <a:extLst>
              <a:ext uri="{FF2B5EF4-FFF2-40B4-BE49-F238E27FC236}">
                <a16:creationId xmlns:a16="http://schemas.microsoft.com/office/drawing/2014/main" id="{C03820E9-47E4-4A08-9194-F9BBDD3BB7B7}"/>
              </a:ext>
            </a:extLst>
          </p:cNvPr>
          <p:cNvGraphicFramePr>
            <a:graphicFrameLocks noGrp="1"/>
          </p:cNvGraphicFramePr>
          <p:nvPr/>
        </p:nvGraphicFramePr>
        <p:xfrm>
          <a:off x="6174394" y="1147213"/>
          <a:ext cx="5635257" cy="4825816"/>
        </p:xfrm>
        <a:graphic>
          <a:graphicData uri="http://schemas.openxmlformats.org/drawingml/2006/table">
            <a:tbl>
              <a:tblPr firstRow="1" bandRow="1">
                <a:tableStyleId>{5C22544A-7EE6-4342-B048-85BDC9FD1C3A}</a:tableStyleId>
              </a:tblPr>
              <a:tblGrid>
                <a:gridCol w="1770820">
                  <a:extLst>
                    <a:ext uri="{9D8B030D-6E8A-4147-A177-3AD203B41FA5}">
                      <a16:colId xmlns:a16="http://schemas.microsoft.com/office/drawing/2014/main" val="1434452672"/>
                    </a:ext>
                  </a:extLst>
                </a:gridCol>
                <a:gridCol w="1163591">
                  <a:extLst>
                    <a:ext uri="{9D8B030D-6E8A-4147-A177-3AD203B41FA5}">
                      <a16:colId xmlns:a16="http://schemas.microsoft.com/office/drawing/2014/main" val="285141486"/>
                    </a:ext>
                  </a:extLst>
                </a:gridCol>
                <a:gridCol w="1128004">
                  <a:extLst>
                    <a:ext uri="{9D8B030D-6E8A-4147-A177-3AD203B41FA5}">
                      <a16:colId xmlns:a16="http://schemas.microsoft.com/office/drawing/2014/main" val="1287198796"/>
                    </a:ext>
                  </a:extLst>
                </a:gridCol>
                <a:gridCol w="1572842">
                  <a:extLst>
                    <a:ext uri="{9D8B030D-6E8A-4147-A177-3AD203B41FA5}">
                      <a16:colId xmlns:a16="http://schemas.microsoft.com/office/drawing/2014/main" val="4044207762"/>
                    </a:ext>
                  </a:extLst>
                </a:gridCol>
              </a:tblGrid>
              <a:tr h="908297">
                <a:tc>
                  <a:txBody>
                    <a:bodyPr/>
                    <a:lstStyle/>
                    <a:p>
                      <a:pPr algn="ctr"/>
                      <a:r>
                        <a:rPr lang="en-US" sz="1400" dirty="0">
                          <a:latin typeface="Lub Dub Medium" panose="020B0603030403020204" pitchFamily="34" charset="0"/>
                          <a:cs typeface="Arial" panose="020B0604020202020204" pitchFamily="34" charset="0"/>
                        </a:rPr>
                        <a:t>RESULTS</a:t>
                      </a:r>
                    </a:p>
                  </a:txBody>
                  <a:tcPr anchor="ctr">
                    <a:solidFill>
                      <a:srgbClr val="C10E21"/>
                    </a:solidFill>
                  </a:tcPr>
                </a:tc>
                <a:tc>
                  <a:txBody>
                    <a:bodyPr/>
                    <a:lstStyle/>
                    <a:p>
                      <a:pPr algn="ctr"/>
                      <a:r>
                        <a:rPr lang="en-US" sz="1600" dirty="0">
                          <a:latin typeface="Lub Dub Medium" panose="020B0603030403020204" pitchFamily="34" charset="0"/>
                          <a:cs typeface="Arial" panose="020B0604020202020204" pitchFamily="34" charset="0"/>
                        </a:rPr>
                        <a:t>Tirofiban group (n=606)</a:t>
                      </a:r>
                    </a:p>
                  </a:txBody>
                  <a:tcPr anchor="ctr">
                    <a:solidFill>
                      <a:srgbClr val="C10E21"/>
                    </a:solidFill>
                  </a:tcPr>
                </a:tc>
                <a:tc>
                  <a:txBody>
                    <a:bodyPr/>
                    <a:lstStyle/>
                    <a:p>
                      <a:pPr algn="ctr"/>
                      <a:r>
                        <a:rPr lang="en-US" sz="1600" dirty="0">
                          <a:latin typeface="Lub Dub Medium" panose="020B0603030403020204" pitchFamily="34" charset="0"/>
                          <a:cs typeface="Arial" panose="020B0604020202020204" pitchFamily="34" charset="0"/>
                        </a:rPr>
                        <a:t>Aspirin Group (n=571)</a:t>
                      </a:r>
                    </a:p>
                  </a:txBody>
                  <a:tcPr anchor="ctr">
                    <a:solidFill>
                      <a:srgbClr val="C10E21"/>
                    </a:solidFill>
                  </a:tcPr>
                </a:tc>
                <a:tc>
                  <a:txBody>
                    <a:bodyPr/>
                    <a:lstStyle/>
                    <a:p>
                      <a:pPr algn="ctr"/>
                      <a:endParaRPr lang="en-US" sz="1600" dirty="0">
                        <a:latin typeface="Lub Dub Medium" panose="020B0603030403020204" pitchFamily="34" charset="0"/>
                        <a:cs typeface="Arial" panose="020B0604020202020204" pitchFamily="34" charset="0"/>
                      </a:endParaRPr>
                    </a:p>
                    <a:p>
                      <a:pPr algn="ctr"/>
                      <a:r>
                        <a:rPr lang="en-US" sz="1600" dirty="0">
                          <a:latin typeface="Lub Dub Medium" panose="020B0603030403020204" pitchFamily="34" charset="0"/>
                          <a:cs typeface="Arial" panose="020B0604020202020204" pitchFamily="34" charset="0"/>
                        </a:rPr>
                        <a:t>P-value</a:t>
                      </a:r>
                    </a:p>
                  </a:txBody>
                  <a:tcPr>
                    <a:solidFill>
                      <a:srgbClr val="C10E21"/>
                    </a:solidFill>
                  </a:tcPr>
                </a:tc>
                <a:extLst>
                  <a:ext uri="{0D108BD9-81ED-4DB2-BD59-A6C34878D82A}">
                    <a16:rowId xmlns:a16="http://schemas.microsoft.com/office/drawing/2014/main" val="977085222"/>
                  </a:ext>
                </a:extLst>
              </a:tr>
              <a:tr h="37518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Lub Dub Medium" panose="020B0603030403020204" pitchFamily="34" charset="0"/>
                          <a:cs typeface="Arial" panose="020B0604020202020204" pitchFamily="34" charset="0"/>
                        </a:rPr>
                        <a:t>Primary Endpoint:</a:t>
                      </a:r>
                    </a:p>
                  </a:txBody>
                  <a:tcPr>
                    <a:solidFill>
                      <a:srgbClr val="C0C0C1"/>
                    </a:solidFill>
                  </a:tcPr>
                </a:tc>
                <a:tc hMerge="1">
                  <a:txBody>
                    <a:bodyPr/>
                    <a:lstStyle/>
                    <a:p>
                      <a:endParaRPr lang="en-GB" dirty="0"/>
                    </a:p>
                  </a:txBody>
                  <a:tcPr>
                    <a:solidFill>
                      <a:srgbClr val="C0C0C1"/>
                    </a:solidFill>
                  </a:tcPr>
                </a:tc>
                <a:tc hMerge="1">
                  <a:txBody>
                    <a:bodyPr/>
                    <a:lstStyle/>
                    <a:p>
                      <a:endParaRPr lang="en-GB"/>
                    </a:p>
                  </a:txBody>
                  <a:tcPr>
                    <a:solidFill>
                      <a:srgbClr val="C0C0C1"/>
                    </a:solidFill>
                  </a:tcPr>
                </a:tc>
                <a:tc hMerge="1">
                  <a:txBody>
                    <a:bodyPr/>
                    <a:lstStyle/>
                    <a:p>
                      <a:endParaRPr lang="en-GB"/>
                    </a:p>
                  </a:txBody>
                  <a:tcPr>
                    <a:solidFill>
                      <a:srgbClr val="C0C0C1"/>
                    </a:solidFill>
                  </a:tcPr>
                </a:tc>
                <a:extLst>
                  <a:ext uri="{0D108BD9-81ED-4DB2-BD59-A6C34878D82A}">
                    <a16:rowId xmlns:a16="http://schemas.microsoft.com/office/drawing/2014/main" val="4073919216"/>
                  </a:ext>
                </a:extLst>
              </a:tr>
              <a:tr h="639172">
                <a:tc>
                  <a:txBody>
                    <a:bodyPr/>
                    <a:lstStyle/>
                    <a:p>
                      <a:r>
                        <a:rPr lang="en-US" sz="1600" b="0" dirty="0" err="1">
                          <a:latin typeface="Lub Dub Medium" panose="020B0603030403020204" pitchFamily="34" charset="0"/>
                          <a:cs typeface="Arial" panose="020B0604020202020204" pitchFamily="34" charset="0"/>
                        </a:rPr>
                        <a:t>mRS</a:t>
                      </a:r>
                      <a:r>
                        <a:rPr lang="en-US" sz="1600" b="0" dirty="0">
                          <a:latin typeface="Lub Dub Medium" panose="020B0603030403020204" pitchFamily="34" charset="0"/>
                          <a:cs typeface="Arial" panose="020B0604020202020204" pitchFamily="34" charset="0"/>
                        </a:rPr>
                        <a:t> 0 or 1 </a:t>
                      </a:r>
                    </a:p>
                    <a:p>
                      <a:r>
                        <a:rPr lang="en-US" sz="1600" b="0" dirty="0">
                          <a:latin typeface="Lub Dub Medium" panose="020B0603030403020204" pitchFamily="34" charset="0"/>
                          <a:cs typeface="Arial" panose="020B0604020202020204" pitchFamily="34" charset="0"/>
                        </a:rPr>
                        <a:t>at 90 days</a:t>
                      </a:r>
                    </a:p>
                  </a:txBody>
                  <a:tcPr>
                    <a:solidFill>
                      <a:srgbClr val="E8E8E8"/>
                    </a:solidFill>
                  </a:tcPr>
                </a:tc>
                <a:tc>
                  <a:txBody>
                    <a:bodyPr/>
                    <a:lstStyle/>
                    <a:p>
                      <a:pPr algn="ctr"/>
                      <a:r>
                        <a:rPr lang="en-GB" sz="1600" dirty="0">
                          <a:latin typeface="Lub Dub Medium" panose="020B0603030403020204" pitchFamily="34" charset="0"/>
                        </a:rPr>
                        <a:t>29.1%</a:t>
                      </a:r>
                    </a:p>
                  </a:txBody>
                  <a:tcPr>
                    <a:solidFill>
                      <a:srgbClr val="E8E8E8"/>
                    </a:solidFill>
                  </a:tcPr>
                </a:tc>
                <a:tc>
                  <a:txBody>
                    <a:bodyPr/>
                    <a:lstStyle/>
                    <a:p>
                      <a:pPr algn="ctr"/>
                      <a:r>
                        <a:rPr lang="en-GB" sz="1600" dirty="0">
                          <a:latin typeface="Lub Dub Medium" panose="020B0603030403020204" pitchFamily="34" charset="0"/>
                        </a:rPr>
                        <a:t>22.2%</a:t>
                      </a:r>
                    </a:p>
                  </a:txBody>
                  <a:tcPr>
                    <a:solidFill>
                      <a:srgbClr val="E8E8E8"/>
                    </a:solidFill>
                  </a:tcPr>
                </a:tc>
                <a:tc>
                  <a:txBody>
                    <a:bodyPr/>
                    <a:lstStyle/>
                    <a:p>
                      <a:pPr algn="ctr"/>
                      <a:r>
                        <a:rPr lang="en-GB" sz="1600" dirty="0">
                          <a:latin typeface="Lub Dub Medium" panose="020B0603030403020204" pitchFamily="34" charset="0"/>
                        </a:rPr>
                        <a:t>0.02</a:t>
                      </a:r>
                    </a:p>
                  </a:txBody>
                  <a:tcPr>
                    <a:solidFill>
                      <a:srgbClr val="E8E8E8"/>
                    </a:solidFill>
                  </a:tcPr>
                </a:tc>
                <a:extLst>
                  <a:ext uri="{0D108BD9-81ED-4DB2-BD59-A6C34878D82A}">
                    <a16:rowId xmlns:a16="http://schemas.microsoft.com/office/drawing/2014/main" val="2184017522"/>
                  </a:ext>
                </a:extLst>
              </a:tr>
              <a:tr h="37004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Lub Dub Medium" panose="020B0603030403020204" pitchFamily="34" charset="0"/>
                          <a:cs typeface="Arial" panose="020B0604020202020204" pitchFamily="34" charset="0"/>
                        </a:rPr>
                        <a:t>Safety Endpoints:</a:t>
                      </a:r>
                    </a:p>
                  </a:txBody>
                  <a:tcPr>
                    <a:solidFill>
                      <a:srgbClr val="C0C0C1"/>
                    </a:solidFill>
                  </a:tcPr>
                </a:tc>
                <a:tc hMerge="1">
                  <a:txBody>
                    <a:bodyPr/>
                    <a:lstStyle/>
                    <a:p>
                      <a:endParaRPr lang="en-GB" dirty="0"/>
                    </a:p>
                  </a:txBody>
                  <a:tcPr>
                    <a:solidFill>
                      <a:srgbClr val="C0C0C1"/>
                    </a:solidFill>
                  </a:tcPr>
                </a:tc>
                <a:tc hMerge="1">
                  <a:txBody>
                    <a:bodyPr/>
                    <a:lstStyle/>
                    <a:p>
                      <a:endParaRPr lang="en-GB"/>
                    </a:p>
                  </a:txBody>
                  <a:tcPr>
                    <a:solidFill>
                      <a:srgbClr val="C0C0C1"/>
                    </a:solidFill>
                  </a:tcPr>
                </a:tc>
                <a:tc hMerge="1">
                  <a:txBody>
                    <a:bodyPr/>
                    <a:lstStyle/>
                    <a:p>
                      <a:endParaRPr lang="en-GB"/>
                    </a:p>
                  </a:txBody>
                  <a:tcPr>
                    <a:solidFill>
                      <a:srgbClr val="C0C0C1"/>
                    </a:solidFill>
                  </a:tcPr>
                </a:tc>
                <a:extLst>
                  <a:ext uri="{0D108BD9-81ED-4DB2-BD59-A6C34878D82A}">
                    <a16:rowId xmlns:a16="http://schemas.microsoft.com/office/drawing/2014/main" val="1935338229"/>
                  </a:ext>
                </a:extLst>
              </a:tr>
              <a:tr h="370047">
                <a:tc>
                  <a:txBody>
                    <a:bodyPr/>
                    <a:lstStyle/>
                    <a:p>
                      <a:r>
                        <a:rPr lang="en-US" sz="1600" dirty="0">
                          <a:latin typeface="Lub Dub Medium" panose="020B0603030403020204" pitchFamily="34" charset="0"/>
                          <a:cs typeface="Arial" panose="020B0604020202020204" pitchFamily="34" charset="0"/>
                        </a:rPr>
                        <a:t>Death</a:t>
                      </a:r>
                    </a:p>
                  </a:txBody>
                  <a:tcPr>
                    <a:solidFill>
                      <a:srgbClr val="E8E8E8"/>
                    </a:solidFill>
                  </a:tcPr>
                </a:tc>
                <a:tc>
                  <a:txBody>
                    <a:bodyPr/>
                    <a:lstStyle/>
                    <a:p>
                      <a:pPr algn="ctr"/>
                      <a:r>
                        <a:rPr lang="en-GB" sz="1600" dirty="0">
                          <a:latin typeface="Lub Dub Medium" panose="020B0603030403020204" pitchFamily="34" charset="0"/>
                        </a:rPr>
                        <a:t>3.8%</a:t>
                      </a:r>
                    </a:p>
                  </a:txBody>
                  <a:tcPr>
                    <a:solidFill>
                      <a:srgbClr val="E8E8E8"/>
                    </a:solidFill>
                  </a:tcPr>
                </a:tc>
                <a:tc>
                  <a:txBody>
                    <a:bodyPr/>
                    <a:lstStyle/>
                    <a:p>
                      <a:pPr algn="ctr"/>
                      <a:r>
                        <a:rPr lang="en-GB" sz="1600" dirty="0">
                          <a:latin typeface="Lub Dub Medium" panose="020B0603030403020204" pitchFamily="34" charset="0"/>
                        </a:rPr>
                        <a:t>2.65%</a:t>
                      </a:r>
                    </a:p>
                  </a:txBody>
                  <a:tcPr>
                    <a:solidFill>
                      <a:srgbClr val="E8E8E8"/>
                    </a:solidFill>
                  </a:tcPr>
                </a:tc>
                <a:tc>
                  <a:txBody>
                    <a:bodyPr/>
                    <a:lstStyle/>
                    <a:p>
                      <a:pPr algn="ctr"/>
                      <a:r>
                        <a:rPr lang="en-GB" sz="1600" dirty="0">
                          <a:latin typeface="Lub Dub Medium" panose="020B0603030403020204" pitchFamily="34" charset="0"/>
                        </a:rPr>
                        <a:t>0.12</a:t>
                      </a:r>
                    </a:p>
                  </a:txBody>
                  <a:tcPr>
                    <a:solidFill>
                      <a:srgbClr val="E8E8E8"/>
                    </a:solidFill>
                  </a:tcPr>
                </a:tc>
                <a:extLst>
                  <a:ext uri="{0D108BD9-81ED-4DB2-BD59-A6C34878D82A}">
                    <a16:rowId xmlns:a16="http://schemas.microsoft.com/office/drawing/2014/main" val="1262249676"/>
                  </a:ext>
                </a:extLst>
              </a:tr>
              <a:tr h="370047">
                <a:tc>
                  <a:txBody>
                    <a:bodyPr/>
                    <a:lstStyle/>
                    <a:p>
                      <a:r>
                        <a:rPr lang="en-US" sz="1600" dirty="0" err="1">
                          <a:latin typeface="Lub Dub Medium" panose="020B0603030403020204" pitchFamily="34" charset="0"/>
                          <a:cs typeface="Arial" panose="020B0604020202020204" pitchFamily="34" charset="0"/>
                        </a:rPr>
                        <a:t>sICH</a:t>
                      </a:r>
                      <a:endParaRPr lang="en-US" sz="1600" dirty="0">
                        <a:latin typeface="Lub Dub Medium" panose="020B0603030403020204" pitchFamily="34" charset="0"/>
                        <a:cs typeface="Arial" panose="020B0604020202020204" pitchFamily="34" charset="0"/>
                      </a:endParaRPr>
                    </a:p>
                  </a:txBody>
                  <a:tcPr>
                    <a:solidFill>
                      <a:srgbClr val="E8E8E8"/>
                    </a:solidFill>
                  </a:tcPr>
                </a:tc>
                <a:tc>
                  <a:txBody>
                    <a:bodyPr/>
                    <a:lstStyle/>
                    <a:p>
                      <a:pPr algn="ctr"/>
                      <a:r>
                        <a:rPr lang="en-GB" sz="1600" dirty="0">
                          <a:latin typeface="Lub Dub Medium" panose="020B0603030403020204" pitchFamily="34" charset="0"/>
                        </a:rPr>
                        <a:t>0.99%</a:t>
                      </a:r>
                    </a:p>
                  </a:txBody>
                  <a:tcPr>
                    <a:solidFill>
                      <a:srgbClr val="E8E8E8"/>
                    </a:solidFill>
                  </a:tcPr>
                </a:tc>
                <a:tc>
                  <a:txBody>
                    <a:bodyPr/>
                    <a:lstStyle/>
                    <a:p>
                      <a:pPr algn="ctr"/>
                      <a:r>
                        <a:rPr lang="en-GB" sz="1600" dirty="0">
                          <a:latin typeface="Lub Dub Medium" panose="020B0603030403020204" pitchFamily="34" charset="0"/>
                        </a:rPr>
                        <a:t>0%</a:t>
                      </a:r>
                    </a:p>
                  </a:txBody>
                  <a:tcPr>
                    <a:solidFill>
                      <a:srgbClr val="E8E8E8"/>
                    </a:solidFill>
                  </a:tcPr>
                </a:tc>
                <a:tc>
                  <a:txBody>
                    <a:bodyPr/>
                    <a:lstStyle/>
                    <a:p>
                      <a:pPr algn="ctr"/>
                      <a:r>
                        <a:rPr lang="en-GB" sz="1600" dirty="0">
                          <a:latin typeface="Lub Dub Medium" panose="020B0603030403020204" pitchFamily="34" charset="0"/>
                        </a:rPr>
                        <a:t>0.03</a:t>
                      </a:r>
                    </a:p>
                  </a:txBody>
                  <a:tcPr>
                    <a:solidFill>
                      <a:srgbClr val="E8E8E8"/>
                    </a:solidFill>
                  </a:tcPr>
                </a:tc>
                <a:extLst>
                  <a:ext uri="{0D108BD9-81ED-4DB2-BD59-A6C34878D82A}">
                    <a16:rowId xmlns:a16="http://schemas.microsoft.com/office/drawing/2014/main" val="542711231"/>
                  </a:ext>
                </a:extLst>
              </a:tr>
              <a:tr h="1793017">
                <a:tc gridSpan="4">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1500" b="1" kern="1200" dirty="0">
                          <a:solidFill>
                            <a:schemeClr val="tx1"/>
                          </a:solidFill>
                          <a:latin typeface="Lub Dub Medium" panose="020B0603030403020204" pitchFamily="34" charset="0"/>
                          <a:ea typeface="+mn-ea"/>
                          <a:cs typeface="Arial" panose="020B0604020202020204" pitchFamily="34" charset="0"/>
                        </a:rPr>
                        <a:t>Results: </a:t>
                      </a:r>
                      <a:r>
                        <a:rPr lang="en-US" sz="1500" b="0" kern="1200" dirty="0">
                          <a:solidFill>
                            <a:schemeClr val="tx1"/>
                          </a:solidFill>
                          <a:latin typeface="Lub Dub Medium" panose="020B0603030403020204" pitchFamily="34" charset="0"/>
                          <a:ea typeface="+mn-ea"/>
                          <a:cs typeface="Arial" panose="020B0604020202020204" pitchFamily="34" charset="0"/>
                        </a:rPr>
                        <a:t>In this cohort of Asian patients, compared to aspirin, i</a:t>
                      </a:r>
                      <a:r>
                        <a:rPr lang="en-US" altLang="zh-CN" sz="1500" kern="100" dirty="0">
                          <a:solidFill>
                            <a:schemeClr val="tx1"/>
                          </a:solidFill>
                          <a:effectLst/>
                          <a:latin typeface="Lub Dub Medium" panose="020B0603030403020204" pitchFamily="34" charset="0"/>
                          <a:ea typeface="宋体" panose="02010600030101010101" pitchFamily="2" charset="-122"/>
                          <a:cs typeface="Times New Roman" panose="02020603050405020304" pitchFamily="18" charset="0"/>
                        </a:rPr>
                        <a:t>ntravenous tirofiban significantly improved the proportion of </a:t>
                      </a:r>
                      <a:r>
                        <a:rPr lang="en-US" altLang="zh-CN" sz="1500" kern="100" dirty="0" err="1">
                          <a:solidFill>
                            <a:schemeClr val="tx1"/>
                          </a:solidFill>
                          <a:effectLst/>
                          <a:latin typeface="Lub Dub Medium" panose="020B0603030403020204" pitchFamily="34" charset="0"/>
                          <a:ea typeface="宋体" panose="02010600030101010101" pitchFamily="2" charset="-122"/>
                          <a:cs typeface="Times New Roman" panose="02020603050405020304" pitchFamily="18" charset="0"/>
                        </a:rPr>
                        <a:t>mRS</a:t>
                      </a:r>
                      <a:r>
                        <a:rPr lang="en-US" altLang="zh-CN" sz="1500" kern="100" dirty="0">
                          <a:solidFill>
                            <a:schemeClr val="tx1"/>
                          </a:solidFill>
                          <a:effectLst/>
                          <a:latin typeface="Lub Dub Medium" panose="020B0603030403020204" pitchFamily="34" charset="0"/>
                          <a:ea typeface="宋体" panose="02010600030101010101" pitchFamily="2" charset="-122"/>
                          <a:cs typeface="Times New Roman" panose="02020603050405020304" pitchFamily="18" charset="0"/>
                        </a:rPr>
                        <a:t> 0-1 at 90 days in patients with disabling stroke without visible large or medium intracranial vessel occlusion within 24 hours of last known well or of onset of stroke symptom progression.</a:t>
                      </a:r>
                    </a:p>
                  </a:txBody>
                  <a:tcPr>
                    <a:solidFill>
                      <a:srgbClr val="C0C0C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06033337"/>
                  </a:ext>
                </a:extLst>
              </a:tr>
            </a:tbl>
          </a:graphicData>
        </a:graphic>
      </p:graphicFrame>
      <p:sp>
        <p:nvSpPr>
          <p:cNvPr id="5" name="TextBox 4">
            <a:extLst>
              <a:ext uri="{FF2B5EF4-FFF2-40B4-BE49-F238E27FC236}">
                <a16:creationId xmlns:a16="http://schemas.microsoft.com/office/drawing/2014/main" id="{6337D953-16A7-40B9-A0DA-BE76C7827B89}"/>
              </a:ext>
            </a:extLst>
          </p:cNvPr>
          <p:cNvSpPr txBox="1"/>
          <p:nvPr/>
        </p:nvSpPr>
        <p:spPr>
          <a:xfrm>
            <a:off x="204513" y="5994475"/>
            <a:ext cx="5488886" cy="400110"/>
          </a:xfrm>
          <a:prstGeom prst="rect">
            <a:avLst/>
          </a:prstGeom>
          <a:noFill/>
        </p:spPr>
        <p:txBody>
          <a:bodyPr wrap="square" lIns="91440" tIns="45720" rIns="91440" bIns="45720" rtlCol="0" anchor="t">
            <a:spAutoFit/>
          </a:bodyPr>
          <a:lstStyle/>
          <a:p>
            <a:r>
              <a:rPr lang="en-US" sz="1000" dirty="0">
                <a:latin typeface="Lub Dub Medium" panose="020B0603030403020204" pitchFamily="34" charset="0"/>
              </a:rPr>
              <a:t>Presented by:  Wenjie Zi,  International Stroke Conference 2023. </a:t>
            </a:r>
          </a:p>
          <a:p>
            <a:r>
              <a:rPr lang="en-US" sz="1000" dirty="0">
                <a:latin typeface="Lub Dub Medium" panose="020B0603030403020204" pitchFamily="34" charset="0"/>
              </a:rPr>
              <a:t>© 2023, American Heart | American Stroke Association. All rights reserved.</a:t>
            </a:r>
          </a:p>
        </p:txBody>
      </p:sp>
      <p:sp>
        <p:nvSpPr>
          <p:cNvPr id="7" name="TextBox 1">
            <a:extLst>
              <a:ext uri="{FF2B5EF4-FFF2-40B4-BE49-F238E27FC236}">
                <a16:creationId xmlns:a16="http://schemas.microsoft.com/office/drawing/2014/main" id="{6603FF00-F95E-46BA-B625-196DEB22884E}"/>
              </a:ext>
            </a:extLst>
          </p:cNvPr>
          <p:cNvSpPr txBox="1"/>
          <p:nvPr/>
        </p:nvSpPr>
        <p:spPr>
          <a:xfrm>
            <a:off x="7493647" y="6132975"/>
            <a:ext cx="46983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i="1" dirty="0">
                <a:effectLst/>
                <a:latin typeface="Lub Dub Medium" panose="020B0603030403020204" pitchFamily="34" charset="0"/>
                <a:ea typeface="Calibri" panose="020F0502020204030204" pitchFamily="34" charset="0"/>
              </a:rPr>
              <a:t>Results reflect the data available at the time of presentation.</a:t>
            </a:r>
          </a:p>
        </p:txBody>
      </p:sp>
      <p:sp>
        <p:nvSpPr>
          <p:cNvPr id="9" name="Rectangle 8">
            <a:extLst>
              <a:ext uri="{FF2B5EF4-FFF2-40B4-BE49-F238E27FC236}">
                <a16:creationId xmlns:a16="http://schemas.microsoft.com/office/drawing/2014/main" id="{F0B407E1-7B73-4372-88F1-42E1F16E4FB3}"/>
              </a:ext>
            </a:extLst>
          </p:cNvPr>
          <p:cNvSpPr/>
          <p:nvPr/>
        </p:nvSpPr>
        <p:spPr>
          <a:xfrm>
            <a:off x="-1330" y="6409974"/>
            <a:ext cx="12193330" cy="440314"/>
          </a:xfrm>
          <a:prstGeom prst="rect">
            <a:avLst/>
          </a:prstGeom>
          <a:solidFill>
            <a:srgbClr val="C10E2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BDDFD2AF-EB6D-4453-8528-61E71A5A753B}"/>
              </a:ext>
            </a:extLst>
          </p:cNvPr>
          <p:cNvSpPr txBox="1"/>
          <p:nvPr/>
        </p:nvSpPr>
        <p:spPr>
          <a:xfrm>
            <a:off x="10910388" y="6468932"/>
            <a:ext cx="1281612" cy="369332"/>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#ISC23</a:t>
            </a:r>
          </a:p>
        </p:txBody>
      </p:sp>
      <p:pic>
        <p:nvPicPr>
          <p:cNvPr id="12" name="Picture 11">
            <a:extLst>
              <a:ext uri="{FF2B5EF4-FFF2-40B4-BE49-F238E27FC236}">
                <a16:creationId xmlns:a16="http://schemas.microsoft.com/office/drawing/2014/main" id="{6241A514-7CCD-48B8-8446-0F4437E41144}"/>
              </a:ext>
            </a:extLst>
          </p:cNvPr>
          <p:cNvPicPr>
            <a:picLocks noChangeAspect="1"/>
          </p:cNvPicPr>
          <p:nvPr/>
        </p:nvPicPr>
        <p:blipFill>
          <a:blip r:embed="rId3"/>
          <a:srcRect/>
          <a:stretch/>
        </p:blipFill>
        <p:spPr>
          <a:xfrm>
            <a:off x="-1330" y="6359488"/>
            <a:ext cx="1416698" cy="541286"/>
          </a:xfrm>
          <a:prstGeom prst="rect">
            <a:avLst/>
          </a:prstGeom>
        </p:spPr>
      </p:pic>
    </p:spTree>
    <p:extLst>
      <p:ext uri="{BB962C8B-B14F-4D97-AF65-F5344CB8AC3E}">
        <p14:creationId xmlns:p14="http://schemas.microsoft.com/office/powerpoint/2010/main" val="86123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2AF8-E8C5-B804-AD3C-426C70CE0CCA}"/>
              </a:ext>
            </a:extLst>
          </p:cNvPr>
          <p:cNvSpPr>
            <a:spLocks noGrp="1"/>
          </p:cNvSpPr>
          <p:nvPr>
            <p:ph type="title"/>
          </p:nvPr>
        </p:nvSpPr>
        <p:spPr/>
        <p:txBody>
          <a:bodyPr/>
          <a:lstStyle/>
          <a:p>
            <a:r>
              <a:rPr lang="en-US" dirty="0"/>
              <a:t>ISC 2024: Phoenix AZ</a:t>
            </a:r>
          </a:p>
        </p:txBody>
      </p:sp>
      <p:sp>
        <p:nvSpPr>
          <p:cNvPr id="3" name="Text Placeholder 2">
            <a:extLst>
              <a:ext uri="{FF2B5EF4-FFF2-40B4-BE49-F238E27FC236}">
                <a16:creationId xmlns:a16="http://schemas.microsoft.com/office/drawing/2014/main" id="{6F15B59E-C255-D6C3-0876-5C4553E44F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694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116E0-6237-5459-7ED4-F14CBA07A11E}"/>
              </a:ext>
            </a:extLst>
          </p:cNvPr>
          <p:cNvPicPr>
            <a:picLocks noChangeAspect="1"/>
          </p:cNvPicPr>
          <p:nvPr/>
        </p:nvPicPr>
        <p:blipFill>
          <a:blip r:embed="rId2"/>
          <a:stretch>
            <a:fillRect/>
          </a:stretch>
        </p:blipFill>
        <p:spPr>
          <a:xfrm>
            <a:off x="1504950" y="838200"/>
            <a:ext cx="9182100" cy="5181600"/>
          </a:xfrm>
          <a:prstGeom prst="rect">
            <a:avLst/>
          </a:prstGeom>
        </p:spPr>
      </p:pic>
    </p:spTree>
    <p:extLst>
      <p:ext uri="{BB962C8B-B14F-4D97-AF65-F5344CB8AC3E}">
        <p14:creationId xmlns:p14="http://schemas.microsoft.com/office/powerpoint/2010/main" val="197929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CCBD3-0216-F2C8-B17D-B190B530B9FF}"/>
              </a:ext>
            </a:extLst>
          </p:cNvPr>
          <p:cNvPicPr>
            <a:picLocks noChangeAspect="1"/>
          </p:cNvPicPr>
          <p:nvPr/>
        </p:nvPicPr>
        <p:blipFill>
          <a:blip r:embed="rId2"/>
          <a:stretch>
            <a:fillRect/>
          </a:stretch>
        </p:blipFill>
        <p:spPr>
          <a:xfrm>
            <a:off x="1509712" y="828675"/>
            <a:ext cx="9172575" cy="5200650"/>
          </a:xfrm>
          <a:prstGeom prst="rect">
            <a:avLst/>
          </a:prstGeom>
        </p:spPr>
      </p:pic>
    </p:spTree>
    <p:extLst>
      <p:ext uri="{BB962C8B-B14F-4D97-AF65-F5344CB8AC3E}">
        <p14:creationId xmlns:p14="http://schemas.microsoft.com/office/powerpoint/2010/main" val="182430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CD0663-C196-BB71-9B59-EBD390201921}"/>
              </a:ext>
            </a:extLst>
          </p:cNvPr>
          <p:cNvPicPr>
            <a:picLocks noChangeAspect="1"/>
          </p:cNvPicPr>
          <p:nvPr/>
        </p:nvPicPr>
        <p:blipFill>
          <a:blip r:embed="rId2"/>
          <a:stretch>
            <a:fillRect/>
          </a:stretch>
        </p:blipFill>
        <p:spPr>
          <a:xfrm>
            <a:off x="1509712" y="847725"/>
            <a:ext cx="9172575" cy="5162550"/>
          </a:xfrm>
          <a:prstGeom prst="rect">
            <a:avLst/>
          </a:prstGeom>
        </p:spPr>
      </p:pic>
    </p:spTree>
    <p:extLst>
      <p:ext uri="{BB962C8B-B14F-4D97-AF65-F5344CB8AC3E}">
        <p14:creationId xmlns:p14="http://schemas.microsoft.com/office/powerpoint/2010/main" val="40561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19FA0-8940-A251-54BC-6711BE1AC83F}"/>
              </a:ext>
            </a:extLst>
          </p:cNvPr>
          <p:cNvPicPr>
            <a:picLocks noChangeAspect="1"/>
          </p:cNvPicPr>
          <p:nvPr/>
        </p:nvPicPr>
        <p:blipFill>
          <a:blip r:embed="rId2"/>
          <a:stretch>
            <a:fillRect/>
          </a:stretch>
        </p:blipFill>
        <p:spPr>
          <a:xfrm>
            <a:off x="1519237" y="1444778"/>
            <a:ext cx="9153525" cy="5191125"/>
          </a:xfrm>
          <a:prstGeom prst="rect">
            <a:avLst/>
          </a:prstGeom>
        </p:spPr>
      </p:pic>
      <p:pic>
        <p:nvPicPr>
          <p:cNvPr id="5" name="Picture 4">
            <a:extLst>
              <a:ext uri="{FF2B5EF4-FFF2-40B4-BE49-F238E27FC236}">
                <a16:creationId xmlns:a16="http://schemas.microsoft.com/office/drawing/2014/main" id="{64811527-C0BD-16B6-8A92-F07F45877FD0}"/>
              </a:ext>
            </a:extLst>
          </p:cNvPr>
          <p:cNvPicPr>
            <a:picLocks noChangeAspect="1"/>
          </p:cNvPicPr>
          <p:nvPr/>
        </p:nvPicPr>
        <p:blipFill>
          <a:blip r:embed="rId3"/>
          <a:stretch>
            <a:fillRect/>
          </a:stretch>
        </p:blipFill>
        <p:spPr>
          <a:xfrm>
            <a:off x="731520" y="222097"/>
            <a:ext cx="10598331" cy="4567588"/>
          </a:xfrm>
          <a:prstGeom prst="rect">
            <a:avLst/>
          </a:prstGeom>
          <a:ln w="25400">
            <a:solidFill>
              <a:schemeClr val="tx1"/>
            </a:solidFill>
          </a:ln>
        </p:spPr>
      </p:pic>
    </p:spTree>
    <p:extLst>
      <p:ext uri="{BB962C8B-B14F-4D97-AF65-F5344CB8AC3E}">
        <p14:creationId xmlns:p14="http://schemas.microsoft.com/office/powerpoint/2010/main" val="371152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E0C3-8CD3-6D52-E597-765D8173FA9B}"/>
              </a:ext>
            </a:extLst>
          </p:cNvPr>
          <p:cNvSpPr>
            <a:spLocks noGrp="1"/>
          </p:cNvSpPr>
          <p:nvPr>
            <p:ph type="title"/>
          </p:nvPr>
        </p:nvSpPr>
        <p:spPr/>
        <p:txBody>
          <a:bodyPr/>
          <a:lstStyle/>
          <a:p>
            <a:r>
              <a:rPr lang="en-US" dirty="0"/>
              <a:t>ARCADIA: Apixaban vs ASA for Cryptogenic stroke with Atrial cardiomyopathy</a:t>
            </a:r>
          </a:p>
        </p:txBody>
      </p:sp>
      <p:sp>
        <p:nvSpPr>
          <p:cNvPr id="3" name="Text Placeholder 2">
            <a:extLst>
              <a:ext uri="{FF2B5EF4-FFF2-40B4-BE49-F238E27FC236}">
                <a16:creationId xmlns:a16="http://schemas.microsoft.com/office/drawing/2014/main" id="{D30A995B-29B0-C03E-F98B-29D7D77771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592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32547D-7DA3-BBB2-B652-9F469F90F400}"/>
              </a:ext>
            </a:extLst>
          </p:cNvPr>
          <p:cNvPicPr>
            <a:picLocks noChangeAspect="1"/>
          </p:cNvPicPr>
          <p:nvPr/>
        </p:nvPicPr>
        <p:blipFill>
          <a:blip r:embed="rId2"/>
          <a:stretch>
            <a:fillRect/>
          </a:stretch>
        </p:blipFill>
        <p:spPr>
          <a:xfrm>
            <a:off x="137651" y="110613"/>
            <a:ext cx="5835994" cy="3318387"/>
          </a:xfrm>
          <a:prstGeom prst="rect">
            <a:avLst/>
          </a:prstGeom>
        </p:spPr>
      </p:pic>
      <p:pic>
        <p:nvPicPr>
          <p:cNvPr id="4" name="Picture 3">
            <a:extLst>
              <a:ext uri="{FF2B5EF4-FFF2-40B4-BE49-F238E27FC236}">
                <a16:creationId xmlns:a16="http://schemas.microsoft.com/office/drawing/2014/main" id="{2D00C6B1-C249-6388-6A64-962A8EFACBF6}"/>
              </a:ext>
            </a:extLst>
          </p:cNvPr>
          <p:cNvPicPr>
            <a:picLocks noChangeAspect="1"/>
          </p:cNvPicPr>
          <p:nvPr/>
        </p:nvPicPr>
        <p:blipFill>
          <a:blip r:embed="rId3"/>
          <a:stretch>
            <a:fillRect/>
          </a:stretch>
        </p:blipFill>
        <p:spPr>
          <a:xfrm>
            <a:off x="6115665" y="110613"/>
            <a:ext cx="5938684" cy="3349393"/>
          </a:xfrm>
          <a:prstGeom prst="rect">
            <a:avLst/>
          </a:prstGeom>
        </p:spPr>
      </p:pic>
      <p:pic>
        <p:nvPicPr>
          <p:cNvPr id="5" name="Picture 4">
            <a:extLst>
              <a:ext uri="{FF2B5EF4-FFF2-40B4-BE49-F238E27FC236}">
                <a16:creationId xmlns:a16="http://schemas.microsoft.com/office/drawing/2014/main" id="{AF737A18-4EC8-3C86-B99F-DC3F10C37290}"/>
              </a:ext>
            </a:extLst>
          </p:cNvPr>
          <p:cNvPicPr>
            <a:picLocks noChangeAspect="1"/>
          </p:cNvPicPr>
          <p:nvPr/>
        </p:nvPicPr>
        <p:blipFill>
          <a:blip r:embed="rId4"/>
          <a:stretch>
            <a:fillRect/>
          </a:stretch>
        </p:blipFill>
        <p:spPr>
          <a:xfrm>
            <a:off x="202027" y="3524404"/>
            <a:ext cx="5707242" cy="3222983"/>
          </a:xfrm>
          <a:prstGeom prst="rect">
            <a:avLst/>
          </a:prstGeom>
        </p:spPr>
      </p:pic>
      <p:pic>
        <p:nvPicPr>
          <p:cNvPr id="6" name="Picture 5">
            <a:extLst>
              <a:ext uri="{FF2B5EF4-FFF2-40B4-BE49-F238E27FC236}">
                <a16:creationId xmlns:a16="http://schemas.microsoft.com/office/drawing/2014/main" id="{ABF62075-4E81-A747-D985-0EF9277E57F0}"/>
              </a:ext>
            </a:extLst>
          </p:cNvPr>
          <p:cNvPicPr>
            <a:picLocks noChangeAspect="1"/>
          </p:cNvPicPr>
          <p:nvPr/>
        </p:nvPicPr>
        <p:blipFill>
          <a:blip r:embed="rId5"/>
          <a:stretch>
            <a:fillRect/>
          </a:stretch>
        </p:blipFill>
        <p:spPr>
          <a:xfrm>
            <a:off x="6350278" y="3588313"/>
            <a:ext cx="5469458" cy="3095164"/>
          </a:xfrm>
          <a:prstGeom prst="rect">
            <a:avLst/>
          </a:prstGeom>
        </p:spPr>
      </p:pic>
    </p:spTree>
    <p:extLst>
      <p:ext uri="{BB962C8B-B14F-4D97-AF65-F5344CB8AC3E}">
        <p14:creationId xmlns:p14="http://schemas.microsoft.com/office/powerpoint/2010/main" val="261111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1DD8-E563-0D00-8667-CB86778CE45F}"/>
              </a:ext>
            </a:extLst>
          </p:cNvPr>
          <p:cNvSpPr>
            <a:spLocks noGrp="1"/>
          </p:cNvSpPr>
          <p:nvPr>
            <p:ph type="title"/>
          </p:nvPr>
        </p:nvSpPr>
        <p:spPr/>
        <p:txBody>
          <a:bodyPr/>
          <a:lstStyle/>
          <a:p>
            <a:r>
              <a:rPr lang="en-US" dirty="0"/>
              <a:t>Thrombectomy: </a:t>
            </a:r>
            <a:br>
              <a:rPr lang="en-US" dirty="0"/>
            </a:br>
            <a:r>
              <a:rPr lang="en-US" dirty="0"/>
              <a:t>Expanded criteria</a:t>
            </a:r>
          </a:p>
        </p:txBody>
      </p:sp>
      <p:sp>
        <p:nvSpPr>
          <p:cNvPr id="3" name="Text Placeholder 2">
            <a:extLst>
              <a:ext uri="{FF2B5EF4-FFF2-40B4-BE49-F238E27FC236}">
                <a16:creationId xmlns:a16="http://schemas.microsoft.com/office/drawing/2014/main" id="{5CB288ED-B552-EF85-DFAB-5B87DDCE47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247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9F2605-ADA6-1EAA-7DAE-E47C62863BFE}"/>
              </a:ext>
            </a:extLst>
          </p:cNvPr>
          <p:cNvPicPr>
            <a:picLocks noChangeAspect="1"/>
          </p:cNvPicPr>
          <p:nvPr/>
        </p:nvPicPr>
        <p:blipFill>
          <a:blip r:embed="rId2"/>
          <a:stretch>
            <a:fillRect/>
          </a:stretch>
        </p:blipFill>
        <p:spPr>
          <a:xfrm>
            <a:off x="1831280" y="154599"/>
            <a:ext cx="8296275" cy="2657475"/>
          </a:xfrm>
          <a:prstGeom prst="rect">
            <a:avLst/>
          </a:prstGeom>
        </p:spPr>
      </p:pic>
      <p:pic>
        <p:nvPicPr>
          <p:cNvPr id="8" name="Picture 7">
            <a:extLst>
              <a:ext uri="{FF2B5EF4-FFF2-40B4-BE49-F238E27FC236}">
                <a16:creationId xmlns:a16="http://schemas.microsoft.com/office/drawing/2014/main" id="{6C0F98D2-13E6-15F8-E673-4FDFD7B02AC5}"/>
              </a:ext>
            </a:extLst>
          </p:cNvPr>
          <p:cNvPicPr>
            <a:picLocks noChangeAspect="1"/>
          </p:cNvPicPr>
          <p:nvPr/>
        </p:nvPicPr>
        <p:blipFill>
          <a:blip r:embed="rId3"/>
          <a:stretch>
            <a:fillRect/>
          </a:stretch>
        </p:blipFill>
        <p:spPr>
          <a:xfrm>
            <a:off x="3648382" y="2918805"/>
            <a:ext cx="5367799" cy="3663892"/>
          </a:xfrm>
          <a:prstGeom prst="rect">
            <a:avLst/>
          </a:prstGeom>
        </p:spPr>
      </p:pic>
    </p:spTree>
    <p:extLst>
      <p:ext uri="{BB962C8B-B14F-4D97-AF65-F5344CB8AC3E}">
        <p14:creationId xmlns:p14="http://schemas.microsoft.com/office/powerpoint/2010/main" val="392464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868</Words>
  <Application>Microsoft Office PowerPoint</Application>
  <PresentationFormat>Widescreen</PresentationFormat>
  <Paragraphs>94</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Lub Dub Medium</vt:lpstr>
      <vt:lpstr>Office Theme</vt:lpstr>
      <vt:lpstr>ISC 2023 highlights</vt:lpstr>
      <vt:lpstr>PowerPoint Presentation</vt:lpstr>
      <vt:lpstr>PowerPoint Presentation</vt:lpstr>
      <vt:lpstr>PowerPoint Presentation</vt:lpstr>
      <vt:lpstr>PowerPoint Presentation</vt:lpstr>
      <vt:lpstr>ARCADIA: Apixaban vs ASA for Cryptogenic stroke with Atrial cardiomyopathy</vt:lpstr>
      <vt:lpstr>PowerPoint Presentation</vt:lpstr>
      <vt:lpstr>Thrombectomy:  Expanded criteria</vt:lpstr>
      <vt:lpstr>PowerPoint Presentation</vt:lpstr>
      <vt:lpstr>PowerPoint Presentation</vt:lpstr>
      <vt:lpstr>PowerPoint Presentation</vt:lpstr>
      <vt:lpstr>ANGEL-ASPECT: Trial of Endovascular Therapy for Acute Ischemic Stroke with Large Infarct </vt:lpstr>
      <vt:lpstr> Tirofiban for Disabling Stroke  without Large or Medium Vessel Occlusion (RESCUE-BT2)</vt:lpstr>
      <vt:lpstr>ISC 2024: Phoenix AZ</vt:lpstr>
    </vt:vector>
  </TitlesOfParts>
  <Company>SUNY Upstate Medical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 Gene’s highlights</dc:title>
  <dc:creator>Julius Gene Latorre</dc:creator>
  <cp:lastModifiedBy>Julius Gene Latorre</cp:lastModifiedBy>
  <cp:revision>2</cp:revision>
  <dcterms:created xsi:type="dcterms:W3CDTF">2023-02-15T16:26:54Z</dcterms:created>
  <dcterms:modified xsi:type="dcterms:W3CDTF">2023-03-17T13:51:14Z</dcterms:modified>
</cp:coreProperties>
</file>