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1124"/>
    <a:srgbClr val="0A0A14"/>
    <a:srgbClr val="1121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 varScale="1">
        <p:scale>
          <a:sx n="69" d="100"/>
          <a:sy n="69" d="100"/>
        </p:scale>
        <p:origin x="17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06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24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62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5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8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5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0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3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3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0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4D076-E7D1-4EBF-882D-280FC44D160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70C3A-9511-4209-A8DE-F7DC9DEEB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3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4000">
              <a:schemeClr val="bg1"/>
            </a:gs>
            <a:gs pos="74000">
              <a:schemeClr val="accent1">
                <a:lumMod val="45000"/>
                <a:lumOff val="55000"/>
                <a:alpha val="96000"/>
              </a:schemeClr>
            </a:gs>
            <a:gs pos="39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AAE7B7A-4D27-51B7-3BEB-F81A50D7E47D}"/>
              </a:ext>
            </a:extLst>
          </p:cNvPr>
          <p:cNvSpPr txBox="1">
            <a:spLocks/>
          </p:cNvSpPr>
          <p:nvPr/>
        </p:nvSpPr>
        <p:spPr>
          <a:xfrm>
            <a:off x="136118" y="2090918"/>
            <a:ext cx="4696112" cy="3520173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1400" b="1" cap="all" dirty="0">
                <a:solidFill>
                  <a:srgbClr val="2F4158"/>
                </a:solidFill>
                <a:latin typeface="Amasis MT Pro Black" panose="02040A04050005020304" pitchFamily="18" charset="0"/>
                <a:cs typeface="Times New Roman" panose="02020603050405020304" pitchFamily="18" charset="0"/>
              </a:rPr>
            </a:br>
            <a:r>
              <a:rPr lang="en-US" sz="1600" b="1" cap="all" dirty="0">
                <a:solidFill>
                  <a:srgbClr val="2F4158"/>
                </a:solidFill>
                <a:latin typeface="Amasis MT Pro Black" panose="02040A04050005020304" pitchFamily="18" charset="0"/>
                <a:cs typeface="Times New Roman" panose="02020603050405020304" pitchFamily="18" charset="0"/>
              </a:rPr>
              <a:t>Presenters:</a:t>
            </a:r>
          </a:p>
          <a:p>
            <a:endParaRPr lang="en-US" sz="1600" b="1" cap="all" dirty="0">
              <a:solidFill>
                <a:srgbClr val="2F4158"/>
              </a:solidFill>
              <a:latin typeface="Amasis MT Pro Black" panose="02040A04050005020304" pitchFamily="18" charset="0"/>
              <a:cs typeface="Times New Roman" panose="02020603050405020304" pitchFamily="18" charset="0"/>
            </a:endParaRPr>
          </a:p>
          <a:p>
            <a:r>
              <a:rPr lang="en-US" sz="23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Hesham Masoud, MD</a:t>
            </a:r>
          </a:p>
          <a:p>
            <a:r>
              <a:rPr lang="en-US" sz="18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Endovascular Surgery</a:t>
            </a:r>
          </a:p>
          <a:p>
            <a:r>
              <a:rPr lang="en-US" sz="1800" b="1" i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Upstate Medical University</a:t>
            </a:r>
          </a:p>
          <a:p>
            <a:r>
              <a:rPr lang="en-US" sz="22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Simulations in the Medical Education Process</a:t>
            </a:r>
          </a:p>
          <a:p>
            <a:endParaRPr lang="en-US" sz="1600" b="1" cap="all" dirty="0">
              <a:solidFill>
                <a:srgbClr val="2F4158"/>
              </a:solidFill>
              <a:latin typeface="Amasis MT Pro Black" panose="02040A04050005020304" pitchFamily="18" charset="0"/>
              <a:cs typeface="Times New Roman" panose="02020603050405020304" pitchFamily="18" charset="0"/>
            </a:endParaRPr>
          </a:p>
          <a:p>
            <a:endParaRPr lang="en-US" sz="1600" b="1" cap="all" dirty="0">
              <a:solidFill>
                <a:srgbClr val="2F4158"/>
              </a:solidFill>
              <a:latin typeface="Amasis MT Pro Black" panose="02040A04050005020304" pitchFamily="18" charset="0"/>
              <a:cs typeface="Times New Roman" panose="02020603050405020304" pitchFamily="18" charset="0"/>
            </a:endParaRPr>
          </a:p>
          <a:p>
            <a:endParaRPr lang="en-US" sz="1600" b="1" cap="all" dirty="0">
              <a:solidFill>
                <a:srgbClr val="2F4158"/>
              </a:solidFill>
              <a:latin typeface="Amasis MT Pro Black" panose="02040A04050005020304" pitchFamily="18" charset="0"/>
              <a:cs typeface="Times New Roman" panose="02020603050405020304" pitchFamily="18" charset="0"/>
            </a:endParaRPr>
          </a:p>
          <a:p>
            <a:r>
              <a:rPr lang="en-US" sz="23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Ellyn Riley, Ph.D. CCC-SLP</a:t>
            </a:r>
          </a:p>
          <a:p>
            <a:r>
              <a:rPr lang="en-US" sz="18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Associate professor</a:t>
            </a:r>
          </a:p>
          <a:p>
            <a:r>
              <a:rPr lang="en-US" sz="1800" b="1" i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Syracuse University</a:t>
            </a:r>
          </a:p>
          <a:p>
            <a:r>
              <a:rPr lang="en-US" sz="2200" b="1" cap="all" dirty="0">
                <a:solidFill>
                  <a:srgbClr val="2F4158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Focusing on Attention after Stroke</a:t>
            </a:r>
          </a:p>
          <a:p>
            <a:br>
              <a:rPr lang="en-US" sz="1400" dirty="0">
                <a:latin typeface="Amasis MT Pro Black" panose="02040A04050005020304" pitchFamily="18" charset="0"/>
                <a:cs typeface="Times New Roman" panose="02020603050405020304" pitchFamily="18" charset="0"/>
              </a:rPr>
            </a:br>
            <a:br>
              <a:rPr lang="en-US" sz="1400" dirty="0">
                <a:latin typeface="+mn-lt"/>
                <a:cs typeface="Times New Roman" panose="02020603050405020304" pitchFamily="18" charset="0"/>
              </a:rPr>
            </a:br>
            <a:endParaRPr lang="en-US" sz="1400" dirty="0">
              <a:latin typeface="+mn-lt"/>
              <a:cs typeface="Times New Roman" panose="02020603050405020304" pitchFamily="18" charset="0"/>
            </a:endParaRPr>
          </a:p>
          <a:p>
            <a:br>
              <a:rPr lang="en-US" sz="1400" dirty="0">
                <a:latin typeface="+mn-lt"/>
                <a:cs typeface="Times New Roman" panose="02020603050405020304" pitchFamily="18" charset="0"/>
              </a:rPr>
            </a:br>
            <a:endParaRPr lang="en-US" sz="1400" dirty="0">
              <a:latin typeface="+mn-lt"/>
              <a:cs typeface="Times New Roman" panose="02020603050405020304" pitchFamily="18" charset="0"/>
            </a:endParaRPr>
          </a:p>
          <a:p>
            <a:endParaRPr lang="en-US" sz="1400" b="1" dirty="0">
              <a:latin typeface="+mn-lt"/>
              <a:cs typeface="Times New Roman" panose="02020603050405020304" pitchFamily="18" charset="0"/>
            </a:endParaRPr>
          </a:p>
          <a:p>
            <a:endParaRPr lang="en-US" sz="1400" i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678168-4A5F-EA41-BD8F-4D9F68E534DD}"/>
              </a:ext>
            </a:extLst>
          </p:cNvPr>
          <p:cNvSpPr txBox="1"/>
          <p:nvPr/>
        </p:nvSpPr>
        <p:spPr>
          <a:xfrm>
            <a:off x="300878" y="5781256"/>
            <a:ext cx="717064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LEARNING OBJECTIVES:</a:t>
            </a:r>
            <a:r>
              <a:rPr lang="en-US" sz="105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Following this activity participants should be able to:</a:t>
            </a:r>
            <a:endParaRPr lang="en-US" sz="105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The Learner will understand this simulation process that is utilized for educational purposes at Upstate.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The learner will understand attention processes after suffering a stroke.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effectLst/>
                <a:ea typeface="Times New Roman" panose="02020603050405020304" pitchFamily="18" charset="0"/>
                <a:cs typeface="Tahoma" panose="020B0604030504040204" pitchFamily="34" charset="0"/>
              </a:rPr>
              <a:t>The learner will gain knowledge on educational simulation and attention after a stroke.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LOCATION: </a:t>
            </a:r>
            <a:r>
              <a:rPr lang="en-US" sz="105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Virtual </a:t>
            </a:r>
            <a:r>
              <a:rPr lang="en-US" sz="105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via Zoom (https://upstate.zoom.us/meeting/register/tJUuce6orD0sG9OrsZJsqiDJ23m7iN-gRzUm#/registration)</a:t>
            </a:r>
            <a:endParaRPr lang="en-US" sz="105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TARGET AUDIENCE:</a:t>
            </a:r>
            <a:r>
              <a:rPr lang="en-US" sz="105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Nurses, residents, attending, mid-levels, pharmacy.</a:t>
            </a:r>
            <a:endParaRPr lang="en-US" sz="1050" dirty="0">
              <a:effectLst/>
              <a:ea typeface="Times New Roman" panose="02020603050405020304" pitchFamily="18" charset="0"/>
            </a:endParaRPr>
          </a:p>
          <a:p>
            <a:r>
              <a:rPr lang="en-US" sz="1050" b="1" dirty="0">
                <a:cs typeface="Arial" panose="020B0604020202020204" pitchFamily="34" charset="0"/>
              </a:rPr>
              <a:t>SPEAKERS/Moderators/Planners: </a:t>
            </a:r>
            <a:r>
              <a:rPr lang="en-US" sz="1050" dirty="0">
                <a:cs typeface="Arial" panose="020B0604020202020204" pitchFamily="34" charset="0"/>
              </a:rPr>
              <a:t>Joshua Onyan, MSN, RN, SCRN, Gene Latorre, MD </a:t>
            </a:r>
          </a:p>
          <a:p>
            <a:endParaRPr lang="en-US" sz="1050" dirty="0"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u="sng" dirty="0">
                <a:ea typeface="Times New Roman" panose="02020603050405020304" pitchFamily="18" charset="0"/>
                <a:cs typeface="Tahoma" panose="020B0604030504040204" pitchFamily="34" charset="0"/>
              </a:rPr>
              <a:t>Accreditation</a:t>
            </a:r>
            <a:r>
              <a:rPr lang="en-US" sz="1050" dirty="0">
                <a:ea typeface="Times New Roman" panose="02020603050405020304" pitchFamily="18" charset="0"/>
                <a:cs typeface="Tahoma" panose="020B0604030504040204" pitchFamily="34" charset="0"/>
              </a:rPr>
              <a:t>:  SUNY Upstate Medical University is accredited by the Accreditation Council for Continuing Medical Education (ACCME) to provide continuing medical education for physicians.</a:t>
            </a:r>
            <a:endParaRPr lang="en-US" sz="1050" dirty="0"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u="sng" dirty="0">
                <a:ea typeface="Times New Roman" panose="02020603050405020304" pitchFamily="18" charset="0"/>
                <a:cs typeface="Tahoma" panose="020B0604030504040204" pitchFamily="34" charset="0"/>
              </a:rPr>
              <a:t>Credit Designation</a:t>
            </a:r>
            <a:r>
              <a:rPr lang="en-US" sz="1050" dirty="0">
                <a:ea typeface="Times New Roman" panose="02020603050405020304" pitchFamily="18" charset="0"/>
                <a:cs typeface="Tahoma" panose="020B0604030504040204" pitchFamily="34" charset="0"/>
              </a:rPr>
              <a:t>: SUNY Upstate Medical University designates this live activity for a maximum of 1 </a:t>
            </a:r>
            <a:r>
              <a:rPr lang="en-US" sz="1050" i="1" dirty="0">
                <a:ea typeface="Times New Roman" panose="02020603050405020304" pitchFamily="18" charset="0"/>
                <a:cs typeface="Tahoma" panose="020B0604030504040204" pitchFamily="34" charset="0"/>
              </a:rPr>
              <a:t>AMA PRA Category 1 Credit</a:t>
            </a:r>
            <a:r>
              <a:rPr lang="en-US" sz="1050" i="1" dirty="0">
                <a:ea typeface="Times New Roman" panose="02020603050405020304" pitchFamily="18" charset="0"/>
              </a:rPr>
              <a:t>™</a:t>
            </a:r>
            <a:r>
              <a:rPr lang="en-US" sz="1050" i="1" dirty="0"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lang="en-US" sz="1050" dirty="0">
                <a:ea typeface="Times New Roman" panose="02020603050405020304" pitchFamily="18" charset="0"/>
                <a:cs typeface="Tahoma" panose="020B0604030504040204" pitchFamily="34" charset="0"/>
              </a:rPr>
              <a:t>  Physicians should claim only the credit commensurate with the extent of their participation in the activity.</a:t>
            </a:r>
            <a:endParaRPr lang="en-US" sz="1050" dirty="0"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dirty="0">
                <a:solidFill>
                  <a:srgbClr val="000000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Planners/Moderators:</a:t>
            </a:r>
            <a:r>
              <a:rPr lang="en-US" sz="1050" dirty="0">
                <a:solidFill>
                  <a:srgbClr val="000000"/>
                </a:solidFill>
                <a:ea typeface="Times New Roman" panose="02020603050405020304" pitchFamily="18" charset="0"/>
                <a:cs typeface="Tahoma" panose="020B0604030504040204" pitchFamily="34" charset="0"/>
              </a:rPr>
              <a:t>  none of the planners or moderators have relevant financial relationships with ineligible companies.</a:t>
            </a:r>
          </a:p>
          <a:p>
            <a:pPr marL="0" indent="0">
              <a:buNone/>
            </a:pPr>
            <a:r>
              <a:rPr lang="en-US" sz="1050" b="1" dirty="0">
                <a:solidFill>
                  <a:srgbClr val="000000"/>
                </a:solidFill>
                <a:cs typeface="Tahoma" panose="020B0604030504040204" pitchFamily="34" charset="0"/>
              </a:rPr>
              <a:t>ICNE Accreditation and Credit Designation: </a:t>
            </a:r>
            <a:r>
              <a:rPr lang="en-US" sz="1050" dirty="0">
                <a:solidFill>
                  <a:srgbClr val="000000"/>
                </a:solidFill>
                <a:cs typeface="Tahoma" panose="020B0604030504040204" pitchFamily="34" charset="0"/>
              </a:rPr>
              <a:t>1.0 Contact Hour will be awarded for this activity. The Upstate Medical University Institute for Continuing Nursing Education is approved with distinction as a provider of nursing continuing professional development by the Northeast Multistate Division Education Unit, an accredited approver by the American Nurses Credentialing Center’s Commission on Accreditation. </a:t>
            </a:r>
          </a:p>
          <a:p>
            <a:pPr marL="0" indent="0">
              <a:spcBef>
                <a:spcPts val="0"/>
              </a:spcBef>
              <a:buNone/>
            </a:pPr>
            <a:endParaRPr lang="en-US" sz="1050" dirty="0"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050" b="1" u="sng" dirty="0">
                <a:ea typeface="Times New Roman" panose="02020603050405020304" pitchFamily="18" charset="0"/>
                <a:cs typeface="Tahoma" panose="020B0604030504040204" pitchFamily="34" charset="0"/>
              </a:rPr>
              <a:t>Commercial Support:</a:t>
            </a:r>
            <a:r>
              <a:rPr lang="en-US" sz="1050" dirty="0">
                <a:ea typeface="Times New Roman" panose="02020603050405020304" pitchFamily="18" charset="0"/>
                <a:cs typeface="Tahoma" panose="020B0604030504040204" pitchFamily="34" charset="0"/>
              </a:rPr>
              <a:t>  No commercial support was received for this activity.</a:t>
            </a:r>
            <a:endParaRPr lang="en-US" sz="1050" dirty="0">
              <a:ea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FA3FFE2-B486-5958-9506-8AC91551D8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120"/>
          <a:stretch/>
        </p:blipFill>
        <p:spPr>
          <a:xfrm>
            <a:off x="3951252" y="9318175"/>
            <a:ext cx="926672" cy="740225"/>
          </a:xfrm>
          <a:prstGeom prst="rect">
            <a:avLst/>
          </a:prstGeom>
        </p:spPr>
      </p:pic>
      <p:pic>
        <p:nvPicPr>
          <p:cNvPr id="16" name="Picture 15" descr="A blue and white logo">
            <a:extLst>
              <a:ext uri="{FF2B5EF4-FFF2-40B4-BE49-F238E27FC236}">
                <a16:creationId xmlns:a16="http://schemas.microsoft.com/office/drawing/2014/main" id="{04051F5E-C7B3-6A38-4E58-317B394E0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794" y="9444694"/>
            <a:ext cx="1913020" cy="4745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EF2A810-19B4-7B08-4F06-10FBDBBB7D5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407"/>
          <a:stretch/>
        </p:blipFill>
        <p:spPr>
          <a:xfrm>
            <a:off x="0" y="-4300"/>
            <a:ext cx="2529848" cy="192505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53CAEF7-BB20-8DB0-BB81-7B2F1B97250C}"/>
              </a:ext>
            </a:extLst>
          </p:cNvPr>
          <p:cNvSpPr/>
          <p:nvPr/>
        </p:nvSpPr>
        <p:spPr>
          <a:xfrm>
            <a:off x="2272144" y="0"/>
            <a:ext cx="5500255" cy="1925053"/>
          </a:xfrm>
          <a:prstGeom prst="rect">
            <a:avLst/>
          </a:prstGeom>
          <a:solidFill>
            <a:srgbClr val="0D1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 Black" panose="020F0502020204030204" pitchFamily="34" charset="0"/>
                <a:ea typeface="ADLaM Display" panose="02010000000000000000" pitchFamily="2" charset="0"/>
                <a:cs typeface="Aparajita" panose="020B0502040204020203" pitchFamily="18" charset="0"/>
              </a:rPr>
              <a:t>Upstate Comprehensive Stroke Center</a:t>
            </a:r>
          </a:p>
          <a:p>
            <a:pPr algn="r"/>
            <a:r>
              <a:rPr kumimoji="0" lang="en-US" sz="2000" b="1" i="0" u="none" strike="noStrike" kern="1200" cap="all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ptos Black" panose="020F0502020204030204" pitchFamily="34" charset="0"/>
                <a:ea typeface="ADLaM Display" panose="02010000000000000000" pitchFamily="2" charset="0"/>
                <a:cs typeface="Aparajita" panose="020B0502040204020203" pitchFamily="18" charset="0"/>
              </a:rPr>
              <a:t>Virtual Rush Conference series</a:t>
            </a:r>
          </a:p>
          <a:p>
            <a:pPr algn="r"/>
            <a:r>
              <a:rPr lang="en-US" sz="1600" cap="all" dirty="0">
                <a:solidFill>
                  <a:schemeClr val="bg2"/>
                </a:solidFill>
                <a:latin typeface="Amasis MT Pro Black" panose="02040A04050005020304" pitchFamily="18" charset="0"/>
                <a:ea typeface="+mj-ea"/>
                <a:cs typeface="Aparajita" panose="020B0502040204020203" pitchFamily="18" charset="0"/>
              </a:rPr>
              <a:t>January 22</a:t>
            </a:r>
            <a:r>
              <a:rPr lang="en-US" sz="1600" cap="all">
                <a:solidFill>
                  <a:schemeClr val="bg2"/>
                </a:solidFill>
                <a:latin typeface="Amasis MT Pro Black" panose="02040A04050005020304" pitchFamily="18" charset="0"/>
                <a:ea typeface="+mj-ea"/>
                <a:cs typeface="Aparajita" panose="020B0502040204020203" pitchFamily="18" charset="0"/>
              </a:rPr>
              <a:t>, 2025</a:t>
            </a:r>
            <a:endParaRPr lang="en-US" sz="1600" cap="all" dirty="0">
              <a:solidFill>
                <a:schemeClr val="bg2"/>
              </a:solidFill>
              <a:latin typeface="Amasis MT Pro Black" panose="02040A04050005020304" pitchFamily="18" charset="0"/>
              <a:ea typeface="+mj-ea"/>
              <a:cs typeface="Aparajita" panose="020B0502040204020203" pitchFamily="18" charset="0"/>
            </a:endParaRPr>
          </a:p>
          <a:p>
            <a:pPr algn="r"/>
            <a:r>
              <a:rPr lang="en-US" sz="1600" cap="all" dirty="0">
                <a:solidFill>
                  <a:schemeClr val="bg2"/>
                </a:solidFill>
                <a:latin typeface="Amasis MT Pro Black" panose="02040A04050005020304" pitchFamily="18" charset="0"/>
                <a:ea typeface="+mj-ea"/>
                <a:cs typeface="Aparajita" panose="020B0502040204020203" pitchFamily="18" charset="0"/>
              </a:rPr>
              <a:t>1200-1300</a:t>
            </a:r>
          </a:p>
          <a:p>
            <a:pPr algn="r"/>
            <a:r>
              <a:rPr lang="en-US" sz="1600" cap="all" dirty="0">
                <a:solidFill>
                  <a:schemeClr val="bg2"/>
                </a:solidFill>
                <a:latin typeface="Amasis MT Pro Black" panose="02040A04050005020304" pitchFamily="18" charset="0"/>
                <a:ea typeface="+mj-ea"/>
                <a:cs typeface="Aparajita" panose="020B0502040204020203" pitchFamily="18" charset="0"/>
              </a:rPr>
              <a:t>Zoom Meeting Platform</a:t>
            </a:r>
            <a:endParaRPr lang="en-US" sz="1600" dirty="0">
              <a:solidFill>
                <a:schemeClr val="bg2"/>
              </a:solidFill>
              <a:latin typeface="Amasis MT Pro Black" panose="02040A04050005020304" pitchFamily="18" charset="0"/>
              <a:cs typeface="Aparajita" panose="020B0502040204020203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CEF476-8D50-79C8-5076-F5BDA6B415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4177" y="2090918"/>
            <a:ext cx="1196188" cy="16636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B49C43-9C8A-29AC-9FC8-984C3FE191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0835" y="3657600"/>
            <a:ext cx="1269014" cy="150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63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175</TotalTime>
  <Words>316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Amasis MT Pro Black</vt:lpstr>
      <vt:lpstr>AngsanaUPC</vt:lpstr>
      <vt:lpstr>Aptos Black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</vt:vector>
  </TitlesOfParts>
  <Company>SUNY Upstate Medical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Month, 2024  1200- 1300 Speaker 1 Name description of topic Speaker 2 Name description of topic</dc:title>
  <dc:creator>Joshua Onyan</dc:creator>
  <cp:lastModifiedBy>Jennifer M. Dennis</cp:lastModifiedBy>
  <cp:revision>19</cp:revision>
  <dcterms:created xsi:type="dcterms:W3CDTF">2024-01-04T19:51:46Z</dcterms:created>
  <dcterms:modified xsi:type="dcterms:W3CDTF">2025-01-16T15:30:07Z</dcterms:modified>
</cp:coreProperties>
</file>