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606" r:id="rId2"/>
    <p:sldId id="616" r:id="rId3"/>
    <p:sldId id="273" r:id="rId4"/>
    <p:sldId id="279" r:id="rId5"/>
    <p:sldId id="610" r:id="rId6"/>
    <p:sldId id="623" r:id="rId7"/>
    <p:sldId id="618" r:id="rId8"/>
    <p:sldId id="275" r:id="rId9"/>
    <p:sldId id="611" r:id="rId10"/>
    <p:sldId id="624" r:id="rId11"/>
    <p:sldId id="619" r:id="rId12"/>
    <p:sldId id="284" r:id="rId13"/>
    <p:sldId id="282" r:id="rId14"/>
    <p:sldId id="613" r:id="rId15"/>
    <p:sldId id="625" r:id="rId16"/>
    <p:sldId id="620" r:id="rId17"/>
    <p:sldId id="614" r:id="rId18"/>
    <p:sldId id="261" r:id="rId19"/>
    <p:sldId id="621" r:id="rId20"/>
    <p:sldId id="269" r:id="rId21"/>
    <p:sldId id="271" r:id="rId22"/>
    <p:sldId id="270" r:id="rId23"/>
    <p:sldId id="262" r:id="rId24"/>
    <p:sldId id="626" r:id="rId25"/>
    <p:sldId id="622" r:id="rId26"/>
    <p:sldId id="267" r:id="rId27"/>
    <p:sldId id="265" r:id="rId28"/>
    <p:sldId id="605" r:id="rId2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pitchFamily="34" charset="0"/>
      </a:defRPr>
    </a:lvl1pPr>
    <a:lvl2pPr marL="457200" algn="l" rtl="0" fontAlgn="base">
      <a:spcBef>
        <a:spcPct val="0"/>
      </a:spcBef>
      <a:spcAft>
        <a:spcPct val="0"/>
      </a:spcAft>
      <a:defRPr kern="1200">
        <a:solidFill>
          <a:schemeClr val="tx1"/>
        </a:solidFill>
        <a:latin typeface="Garamond" pitchFamily="18" charset="0"/>
        <a:ea typeface="+mn-ea"/>
        <a:cs typeface="Arial" pitchFamily="34" charset="0"/>
      </a:defRPr>
    </a:lvl2pPr>
    <a:lvl3pPr marL="914400" algn="l" rtl="0" fontAlgn="base">
      <a:spcBef>
        <a:spcPct val="0"/>
      </a:spcBef>
      <a:spcAft>
        <a:spcPct val="0"/>
      </a:spcAft>
      <a:defRPr kern="1200">
        <a:solidFill>
          <a:schemeClr val="tx1"/>
        </a:solidFill>
        <a:latin typeface="Garamond" pitchFamily="18" charset="0"/>
        <a:ea typeface="+mn-ea"/>
        <a:cs typeface="Arial" pitchFamily="34" charset="0"/>
      </a:defRPr>
    </a:lvl3pPr>
    <a:lvl4pPr marL="1371600" algn="l" rtl="0" fontAlgn="base">
      <a:spcBef>
        <a:spcPct val="0"/>
      </a:spcBef>
      <a:spcAft>
        <a:spcPct val="0"/>
      </a:spcAft>
      <a:defRPr kern="1200">
        <a:solidFill>
          <a:schemeClr val="tx1"/>
        </a:solidFill>
        <a:latin typeface="Garamond" pitchFamily="18" charset="0"/>
        <a:ea typeface="+mn-ea"/>
        <a:cs typeface="Arial" pitchFamily="34" charset="0"/>
      </a:defRPr>
    </a:lvl4pPr>
    <a:lvl5pPr marL="1828800" algn="l" rtl="0" fontAlgn="base">
      <a:spcBef>
        <a:spcPct val="0"/>
      </a:spcBef>
      <a:spcAft>
        <a:spcPct val="0"/>
      </a:spcAft>
      <a:defRPr kern="1200">
        <a:solidFill>
          <a:schemeClr val="tx1"/>
        </a:solidFill>
        <a:latin typeface="Garamond" pitchFamily="18" charset="0"/>
        <a:ea typeface="+mn-ea"/>
        <a:cs typeface="Arial" pitchFamily="34" charset="0"/>
      </a:defRPr>
    </a:lvl5pPr>
    <a:lvl6pPr marL="2286000" algn="l" defTabSz="914400" rtl="0" eaLnBrk="1" latinLnBrk="0" hangingPunct="1">
      <a:defRPr kern="1200">
        <a:solidFill>
          <a:schemeClr val="tx1"/>
        </a:solidFill>
        <a:latin typeface="Garamond" pitchFamily="18" charset="0"/>
        <a:ea typeface="+mn-ea"/>
        <a:cs typeface="Arial" pitchFamily="34" charset="0"/>
      </a:defRPr>
    </a:lvl6pPr>
    <a:lvl7pPr marL="2743200" algn="l" defTabSz="914400" rtl="0" eaLnBrk="1" latinLnBrk="0" hangingPunct="1">
      <a:defRPr kern="1200">
        <a:solidFill>
          <a:schemeClr val="tx1"/>
        </a:solidFill>
        <a:latin typeface="Garamond" pitchFamily="18" charset="0"/>
        <a:ea typeface="+mn-ea"/>
        <a:cs typeface="Arial" pitchFamily="34" charset="0"/>
      </a:defRPr>
    </a:lvl7pPr>
    <a:lvl8pPr marL="3200400" algn="l" defTabSz="914400" rtl="0" eaLnBrk="1" latinLnBrk="0" hangingPunct="1">
      <a:defRPr kern="1200">
        <a:solidFill>
          <a:schemeClr val="tx1"/>
        </a:solidFill>
        <a:latin typeface="Garamond" pitchFamily="18" charset="0"/>
        <a:ea typeface="+mn-ea"/>
        <a:cs typeface="Arial" pitchFamily="34" charset="0"/>
      </a:defRPr>
    </a:lvl8pPr>
    <a:lvl9pPr marL="3657600" algn="l" defTabSz="914400" rtl="0" eaLnBrk="1" latinLnBrk="0" hangingPunct="1">
      <a:defRPr kern="1200">
        <a:solidFill>
          <a:schemeClr val="tx1"/>
        </a:solidFill>
        <a:latin typeface="Garamond" pitchFamily="18"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FFFFFF"/>
    <a:srgbClr val="66FFFF"/>
    <a:srgbClr val="CC0066"/>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88582" autoAdjust="0"/>
  </p:normalViewPr>
  <p:slideViewPr>
    <p:cSldViewPr>
      <p:cViewPr varScale="1">
        <p:scale>
          <a:sx n="90" d="100"/>
          <a:sy n="90" d="100"/>
        </p:scale>
        <p:origin x="6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8598"/>
    </p:cViewPr>
  </p:sorterViewPr>
  <p:notesViewPr>
    <p:cSldViewPr>
      <p:cViewPr varScale="1">
        <p:scale>
          <a:sx n="89" d="100"/>
          <a:sy n="89" d="100"/>
        </p:scale>
        <p:origin x="-379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us Gene Latorre" userId="c8f60df2-7fcc-4151-ad8b-20b2723ff1d8" providerId="ADAL" clId="{EFA83B63-9356-4FBE-A3A4-1B25EBF45B66}"/>
    <pc:docChg chg="delSld">
      <pc:chgData name="Julius Gene Latorre" userId="c8f60df2-7fcc-4151-ad8b-20b2723ff1d8" providerId="ADAL" clId="{EFA83B63-9356-4FBE-A3A4-1B25EBF45B66}" dt="2025-03-21T14:18:27.659" v="2" actId="47"/>
      <pc:docMkLst>
        <pc:docMk/>
      </pc:docMkLst>
      <pc:sldChg chg="del">
        <pc:chgData name="Julius Gene Latorre" userId="c8f60df2-7fcc-4151-ad8b-20b2723ff1d8" providerId="ADAL" clId="{EFA83B63-9356-4FBE-A3A4-1B25EBF45B66}" dt="2025-03-21T14:17:52.504" v="0" actId="47"/>
        <pc:sldMkLst>
          <pc:docMk/>
          <pc:sldMk cId="0" sldId="317"/>
        </pc:sldMkLst>
      </pc:sldChg>
      <pc:sldChg chg="del">
        <pc:chgData name="Julius Gene Latorre" userId="c8f60df2-7fcc-4151-ad8b-20b2723ff1d8" providerId="ADAL" clId="{EFA83B63-9356-4FBE-A3A4-1B25EBF45B66}" dt="2025-03-21T14:17:54.180" v="1" actId="47"/>
        <pc:sldMkLst>
          <pc:docMk/>
          <pc:sldMk cId="0" sldId="383"/>
        </pc:sldMkLst>
      </pc:sldChg>
      <pc:sldChg chg="del">
        <pc:chgData name="Julius Gene Latorre" userId="c8f60df2-7fcc-4151-ad8b-20b2723ff1d8" providerId="ADAL" clId="{EFA83B63-9356-4FBE-A3A4-1B25EBF45B66}" dt="2025-03-21T14:18:27.659" v="2" actId="47"/>
        <pc:sldMkLst>
          <pc:docMk/>
          <pc:sldMk cId="1176143481" sldId="612"/>
        </pc:sldMkLst>
      </pc:sldChg>
    </pc:docChg>
  </pc:docChgLst>
  <pc:docChgLst>
    <pc:chgData name="Joshua Onyan" userId="31bd008b-e061-41ad-b905-fd250a8332f2" providerId="ADAL" clId="{5B5166A6-EE83-4F11-8630-419AB45F4AC7}"/>
    <pc:docChg chg="modSld">
      <pc:chgData name="Joshua Onyan" userId="31bd008b-e061-41ad-b905-fd250a8332f2" providerId="ADAL" clId="{5B5166A6-EE83-4F11-8630-419AB45F4AC7}" dt="2025-03-21T14:24:44.462" v="0" actId="6549"/>
      <pc:docMkLst>
        <pc:docMk/>
      </pc:docMkLst>
      <pc:sldChg chg="modSp mod">
        <pc:chgData name="Joshua Onyan" userId="31bd008b-e061-41ad-b905-fd250a8332f2" providerId="ADAL" clId="{5B5166A6-EE83-4F11-8630-419AB45F4AC7}" dt="2025-03-21T14:24:44.462" v="0" actId="6549"/>
        <pc:sldMkLst>
          <pc:docMk/>
          <pc:sldMk cId="3933918712" sldId="606"/>
        </pc:sldMkLst>
        <pc:spChg chg="mod">
          <ac:chgData name="Joshua Onyan" userId="31bd008b-e061-41ad-b905-fd250a8332f2" providerId="ADAL" clId="{5B5166A6-EE83-4F11-8630-419AB45F4AC7}" dt="2025-03-21T14:24:44.462" v="0" actId="6549"/>
          <ac:spMkLst>
            <pc:docMk/>
            <pc:sldMk cId="3933918712" sldId="606"/>
            <ac:spMk id="3" creationId="{C1C8BE2F-643D-4480-BF81-9E54561324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880AC4BC-7E68-404E-A904-4507A6E32A8C}" type="datetimeFigureOut">
              <a:rPr lang="en-US"/>
              <a:pPr>
                <a:defRPr/>
              </a:pPr>
              <a:t>3/21/2025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1E5F99BC-E93E-4CAA-8066-046B011753D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5F99BC-E93E-4CAA-8066-046B011753D3}" type="slidenum">
              <a:rPr lang="en-US" smtClean="0"/>
              <a:pPr>
                <a:defRPr/>
              </a:pPr>
              <a:t>1</a:t>
            </a:fld>
            <a:endParaRPr lang="en-US" dirty="0"/>
          </a:p>
        </p:txBody>
      </p:sp>
    </p:spTree>
    <p:extLst>
      <p:ext uri="{BB962C8B-B14F-4D97-AF65-F5344CB8AC3E}">
        <p14:creationId xmlns:p14="http://schemas.microsoft.com/office/powerpoint/2010/main" val="2450934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5F99BC-E93E-4CAA-8066-046B011753D3}" type="slidenum">
              <a:rPr lang="en-US" smtClean="0"/>
              <a:pPr>
                <a:defRPr/>
              </a:pPr>
              <a:t>2</a:t>
            </a:fld>
            <a:endParaRPr lang="en-US" dirty="0"/>
          </a:p>
        </p:txBody>
      </p:sp>
    </p:spTree>
    <p:extLst>
      <p:ext uri="{BB962C8B-B14F-4D97-AF65-F5344CB8AC3E}">
        <p14:creationId xmlns:p14="http://schemas.microsoft.com/office/powerpoint/2010/main" val="385128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Mujanovic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 Ng 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Meinel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TR, et al. No-reflow phenomenon in stroke patients: A systematic literature review and meta-analysis of clinical data. International Journal of Stroke. 2024;19(1):58-67. doi:10.1177/17474930231180434</a:t>
            </a:r>
          </a:p>
          <a:p>
            <a:endParaRPr lang="en-US" dirty="0"/>
          </a:p>
          <a:p>
            <a:endParaRPr lang="en-US" dirty="0"/>
          </a:p>
        </p:txBody>
      </p:sp>
      <p:sp>
        <p:nvSpPr>
          <p:cNvPr id="4" name="Slide Number Placeholder 3"/>
          <p:cNvSpPr>
            <a:spLocks noGrp="1"/>
          </p:cNvSpPr>
          <p:nvPr>
            <p:ph type="sldNum" sz="quarter" idx="5"/>
          </p:nvPr>
        </p:nvSpPr>
        <p:spPr/>
        <p:txBody>
          <a:bodyPr/>
          <a:lstStyle/>
          <a:p>
            <a:fld id="{1A7949FC-65EC-4AC4-A589-B63E44D6933E}" type="slidenum">
              <a:rPr lang="en-US" smtClean="0"/>
              <a:t>12</a:t>
            </a:fld>
            <a:endParaRPr lang="en-US"/>
          </a:p>
        </p:txBody>
      </p:sp>
    </p:spTree>
    <p:extLst>
      <p:ext uri="{BB962C8B-B14F-4D97-AF65-F5344CB8AC3E}">
        <p14:creationId xmlns:p14="http://schemas.microsoft.com/office/powerpoint/2010/main" val="1898198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5F99BC-E93E-4CAA-8066-046B011753D3}" type="slidenum">
              <a:rPr lang="en-US" smtClean="0"/>
              <a:pPr>
                <a:defRPr/>
              </a:pPr>
              <a:t>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pic>
        <p:nvPicPr>
          <p:cNvPr id="13" name="Picture 10" descr="sidebar_umu.jpg"/>
          <p:cNvPicPr>
            <a:picLocks noChangeAspect="1"/>
          </p:cNvPicPr>
          <p:nvPr userDrawn="1"/>
        </p:nvPicPr>
        <p:blipFill>
          <a:blip r:embed="rId2" cstate="print"/>
          <a:srcRect t="4469" b="85533"/>
          <a:stretch>
            <a:fillRect/>
          </a:stretch>
        </p:blipFill>
        <p:spPr bwMode="auto">
          <a:xfrm>
            <a:off x="1" y="152400"/>
            <a:ext cx="1885951" cy="685800"/>
          </a:xfrm>
          <a:prstGeom prst="rect">
            <a:avLst/>
          </a:prstGeom>
          <a:noFill/>
          <a:ln w="9525">
            <a:noFill/>
            <a:miter lim="800000"/>
            <a:headEnd/>
            <a:tailEnd/>
          </a:ln>
        </p:spPr>
      </p:pic>
      <p:sp>
        <p:nvSpPr>
          <p:cNvPr id="90123" name="Rectangle 11"/>
          <p:cNvSpPr>
            <a:spLocks noGrp="1" noChangeArrowheads="1"/>
          </p:cNvSpPr>
          <p:nvPr>
            <p:ph type="ctrTitle" sz="quarter"/>
          </p:nvPr>
        </p:nvSpPr>
        <p:spPr>
          <a:xfrm>
            <a:off x="2266951" y="1736726"/>
            <a:ext cx="9391649" cy="1920875"/>
          </a:xfrm>
        </p:spPr>
        <p:txBody>
          <a:bodyPr/>
          <a:lstStyle>
            <a:lvl1pPr>
              <a:defRPr sz="6000"/>
            </a:lvl1pPr>
          </a:lstStyle>
          <a:p>
            <a:r>
              <a:rPr lang="en-US" dirty="0"/>
              <a:t>Click to edit Master title style</a:t>
            </a:r>
          </a:p>
        </p:txBody>
      </p:sp>
      <p:sp>
        <p:nvSpPr>
          <p:cNvPr id="90124" name="Rectangle 12"/>
          <p:cNvSpPr>
            <a:spLocks noGrp="1" noChangeArrowheads="1"/>
          </p:cNvSpPr>
          <p:nvPr>
            <p:ph type="subTitle" sz="quarter" idx="1"/>
          </p:nvPr>
        </p:nvSpPr>
        <p:spPr>
          <a:xfrm>
            <a:off x="3200400" y="3886200"/>
            <a:ext cx="7543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3"/>
          <p:cNvSpPr>
            <a:spLocks noGrp="1" noChangeArrowheads="1"/>
          </p:cNvSpPr>
          <p:nvPr>
            <p:ph type="dt" sz="quarter" idx="10"/>
          </p:nvPr>
        </p:nvSpPr>
        <p:spPr>
          <a:xfrm>
            <a:off x="1926166" y="6248400"/>
            <a:ext cx="1528234" cy="476250"/>
          </a:xfrm>
        </p:spPr>
        <p:txBody>
          <a:bodyPr/>
          <a:lstStyle>
            <a:lvl1pPr>
              <a:defRPr/>
            </a:lvl1pPr>
          </a:lstStyle>
          <a:p>
            <a:pPr>
              <a:defRPr/>
            </a:pPr>
            <a:endParaRPr lang="en-US" dirty="0"/>
          </a:p>
        </p:txBody>
      </p:sp>
      <p:sp>
        <p:nvSpPr>
          <p:cNvPr id="15"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6"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217D2B82-541C-4F9C-84E3-C8DE62FEE39A}" type="slidenum">
              <a:rPr lang="en-US"/>
              <a:pPr>
                <a:defRPr/>
              </a:pPr>
              <a:t>‹#›</a:t>
            </a:fld>
            <a:endParaRPr lang="en-US" dirty="0"/>
          </a:p>
        </p:txBody>
      </p:sp>
      <p:pic>
        <p:nvPicPr>
          <p:cNvPr id="2" name="Picture 10" descr="sidebar_umu.jpg">
            <a:extLst>
              <a:ext uri="{FF2B5EF4-FFF2-40B4-BE49-F238E27FC236}">
                <a16:creationId xmlns:a16="http://schemas.microsoft.com/office/drawing/2014/main" id="{E30C038E-B635-829C-6FBA-E5654CF2A9B2}"/>
              </a:ext>
            </a:extLst>
          </p:cNvPr>
          <p:cNvPicPr>
            <a:picLocks noChangeAspect="1"/>
          </p:cNvPicPr>
          <p:nvPr userDrawn="1"/>
        </p:nvPicPr>
        <p:blipFill>
          <a:blip r:embed="rId2" cstate="print"/>
          <a:stretch>
            <a:fillRect/>
          </a:stretch>
        </p:blipFill>
        <p:spPr bwMode="auto">
          <a:xfrm>
            <a:off x="0" y="0"/>
            <a:ext cx="1885951"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E1381EE-26DA-4175-8AE8-C14ECC3917FC}"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33D75AD-6D1A-4EAE-A0C5-033D5329BD11}"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dirty="0"/>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C78D165-CEA0-400C-B93B-2FF117EE5E7C}"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C35D44B-CEAF-46C9-AD73-C780D860D26B}"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B0454C3-A40F-4630-9313-DA5DB4573687}"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DFC9AEB-BFC8-405F-9C84-01160703A33B}"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A1C0CF2-70F7-4ABD-AAAD-4235AF7740F4}" type="slidenum">
              <a:rPr lang="en-US"/>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2C7DC224-84AA-458D-AEB9-65E9BD70B7BE}"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D7BC63F2-79AC-4C99-B670-32676836BF1D}" type="slidenum">
              <a:rPr lang="en-US"/>
              <a:pPr>
                <a:defRPr/>
              </a:pPr>
              <a:t>‹#›</a:t>
            </a:fld>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505345D-5640-4193-A3CA-6BDEA63BA1A7}"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049FC5C-806D-4FDB-8A42-7BF0CCEBFC7C}"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mn-cs"/>
              </a:defRPr>
            </a:lvl1pPr>
          </a:lstStyle>
          <a:p>
            <a:pPr>
              <a:defRPr/>
            </a:pPr>
            <a:endParaRPr lang="en-US"/>
          </a:p>
        </p:txBody>
      </p:sp>
      <p:sp>
        <p:nvSpPr>
          <p:cNvPr id="89091"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cs typeface="+mn-cs"/>
              </a:defRPr>
            </a:lvl1pPr>
          </a:lstStyle>
          <a:p>
            <a:pPr>
              <a:defRPr/>
            </a:pPr>
            <a:fld id="{568AD1B9-132F-40C4-B279-816A0E7525B1}" type="slidenum">
              <a:rPr lang="en-US"/>
              <a:pPr>
                <a:defRPr/>
              </a:pPr>
              <a:t>‹#›</a:t>
            </a:fld>
            <a:endParaRPr lang="en-US" dirty="0"/>
          </a:p>
        </p:txBody>
      </p:sp>
      <p:grpSp>
        <p:nvGrpSpPr>
          <p:cNvPr id="1028" name="Group 4"/>
          <p:cNvGrpSpPr>
            <a:grpSpLocks/>
          </p:cNvGrpSpPr>
          <p:nvPr/>
        </p:nvGrpSpPr>
        <p:grpSpPr bwMode="auto">
          <a:xfrm>
            <a:off x="1" y="1"/>
            <a:ext cx="12187767" cy="6850063"/>
            <a:chOff x="0" y="0"/>
            <a:chExt cx="5758" cy="4315"/>
          </a:xfrm>
        </p:grpSpPr>
        <p:grpSp>
          <p:nvGrpSpPr>
            <p:cNvPr id="1033" name="Group 5"/>
            <p:cNvGrpSpPr>
              <a:grpSpLocks/>
            </p:cNvGrpSpPr>
            <p:nvPr userDrawn="1"/>
          </p:nvGrpSpPr>
          <p:grpSpPr bwMode="auto">
            <a:xfrm>
              <a:off x="1728" y="2230"/>
              <a:ext cx="4027" cy="2085"/>
              <a:chOff x="1728" y="2230"/>
              <a:chExt cx="4027" cy="2085"/>
            </a:xfrm>
          </p:grpSpPr>
          <p:sp>
            <p:nvSpPr>
              <p:cNvPr id="8909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cs typeface="+mn-cs"/>
                </a:endParaRPr>
              </a:p>
            </p:txBody>
          </p:sp>
          <p:sp>
            <p:nvSpPr>
              <p:cNvPr id="8909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cs typeface="+mn-cs"/>
                </a:endParaRPr>
              </a:p>
            </p:txBody>
          </p:sp>
          <p:sp>
            <p:nvSpPr>
              <p:cNvPr id="8909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cs typeface="+mn-cs"/>
                </a:endParaRPr>
              </a:p>
            </p:txBody>
          </p:sp>
          <p:sp>
            <p:nvSpPr>
              <p:cNvPr id="1039"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8909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grpSp>
        <p:sp>
          <p:nvSpPr>
            <p:cNvPr id="8909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1035" name="Freeform 12"/>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89101" name="Rectangle 13"/>
          <p:cNvSpPr>
            <a:spLocks noGrp="1" noRot="1" noChangeArrowheads="1"/>
          </p:cNvSpPr>
          <p:nvPr>
            <p:ph type="title"/>
          </p:nvPr>
        </p:nvSpPr>
        <p:spPr bwMode="auto">
          <a:xfrm>
            <a:off x="1828800" y="274638"/>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9102"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34" charset="0"/>
                <a:cs typeface="+mn-cs"/>
              </a:defRPr>
            </a:lvl1pPr>
          </a:lstStyle>
          <a:p>
            <a:pPr>
              <a:defRPr/>
            </a:pPr>
            <a:endParaRPr lang="en-US"/>
          </a:p>
        </p:txBody>
      </p:sp>
      <p:sp>
        <p:nvSpPr>
          <p:cNvPr id="89103"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2" name="Picture 10" descr="sidebar_umu.jpg"/>
          <p:cNvPicPr>
            <a:picLocks noChangeAspect="1"/>
          </p:cNvPicPr>
          <p:nvPr userDrawn="1"/>
        </p:nvPicPr>
        <p:blipFill>
          <a:blip r:embed="rId14" cstate="print"/>
          <a:srcRect t="4469" b="85533"/>
          <a:stretch>
            <a:fillRect/>
          </a:stretch>
        </p:blipFill>
        <p:spPr bwMode="auto">
          <a:xfrm>
            <a:off x="1" y="152400"/>
            <a:ext cx="1885951" cy="6858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ode-ich.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905000" y="2057400"/>
            <a:ext cx="10287000" cy="1920875"/>
          </a:xfrm>
        </p:spPr>
        <p:txBody>
          <a:bodyPr/>
          <a:lstStyle/>
          <a:p>
            <a:r>
              <a:rPr lang="en-US" sz="5400" dirty="0"/>
              <a:t>International Stroke Conference </a:t>
            </a:r>
            <a:br>
              <a:rPr lang="en-US" sz="5400" dirty="0"/>
            </a:br>
            <a:r>
              <a:rPr lang="en-US" sz="5400" dirty="0"/>
              <a:t>2025  Highlights</a:t>
            </a:r>
          </a:p>
        </p:txBody>
      </p:sp>
      <p:sp>
        <p:nvSpPr>
          <p:cNvPr id="3" name="Subtitle 2">
            <a:extLst>
              <a:ext uri="{FF2B5EF4-FFF2-40B4-BE49-F238E27FC236}">
                <a16:creationId xmlns:a16="http://schemas.microsoft.com/office/drawing/2014/main" id="{C1C8BE2F-643D-4480-BF81-9E545613244B}"/>
              </a:ext>
            </a:extLst>
          </p:cNvPr>
          <p:cNvSpPr>
            <a:spLocks noGrp="1"/>
          </p:cNvSpPr>
          <p:nvPr>
            <p:ph type="subTitle" sz="quarter" idx="1"/>
          </p:nvPr>
        </p:nvSpPr>
        <p:spPr>
          <a:xfrm>
            <a:off x="2514600" y="5029200"/>
            <a:ext cx="8458200" cy="457200"/>
          </a:xfrm>
        </p:spPr>
        <p:txBody>
          <a:bodyPr/>
          <a:lstStyle/>
          <a:p>
            <a:r>
              <a:rPr lang="en-US" sz="2000" dirty="0"/>
              <a:t>Julius Gene Latorre, M.D., M.P.H.</a:t>
            </a:r>
          </a:p>
          <a:p>
            <a:r>
              <a:rPr lang="en-US" sz="2000" dirty="0"/>
              <a:t>SUNY Upstate Medical University</a:t>
            </a:r>
          </a:p>
          <a:p>
            <a:pPr marL="514350" indent="-514350" algn="l">
              <a:buAutoNum type="arabicPeriod"/>
            </a:pPr>
            <a:endParaRPr lang="en-US" dirty="0"/>
          </a:p>
          <a:p>
            <a:pPr marL="514350" indent="-514350" algn="l">
              <a:buAutoNum type="arabicPeriod"/>
            </a:pPr>
            <a:endParaRPr lang="en-US" dirty="0"/>
          </a:p>
        </p:txBody>
      </p:sp>
    </p:spTree>
    <p:extLst>
      <p:ext uri="{BB962C8B-B14F-4D97-AF65-F5344CB8AC3E}">
        <p14:creationId xmlns:p14="http://schemas.microsoft.com/office/powerpoint/2010/main" val="3933918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B901-94A1-BB6A-A794-A222F953271A}"/>
              </a:ext>
            </a:extLst>
          </p:cNvPr>
          <p:cNvSpPr>
            <a:spLocks noGrp="1"/>
          </p:cNvSpPr>
          <p:nvPr>
            <p:ph type="title"/>
          </p:nvPr>
        </p:nvSpPr>
        <p:spPr/>
        <p:txBody>
          <a:bodyPr/>
          <a:lstStyle/>
          <a:p>
            <a:r>
              <a:rPr lang="en-US" dirty="0"/>
              <a:t>TAKE HOME Point #2</a:t>
            </a:r>
          </a:p>
        </p:txBody>
      </p:sp>
      <p:sp>
        <p:nvSpPr>
          <p:cNvPr id="3" name="Content Placeholder 2">
            <a:extLst>
              <a:ext uri="{FF2B5EF4-FFF2-40B4-BE49-F238E27FC236}">
                <a16:creationId xmlns:a16="http://schemas.microsoft.com/office/drawing/2014/main" id="{27C4B08D-CDCA-CB33-FEC9-07386AB16E2E}"/>
              </a:ext>
            </a:extLst>
          </p:cNvPr>
          <p:cNvSpPr>
            <a:spLocks noGrp="1"/>
          </p:cNvSpPr>
          <p:nvPr>
            <p:ph idx="1"/>
          </p:nvPr>
        </p:nvSpPr>
        <p:spPr/>
        <p:txBody>
          <a:bodyPr/>
          <a:lstStyle/>
          <a:p>
            <a:r>
              <a:rPr lang="en-US" dirty="0"/>
              <a:t>Large Core Infarct – solid evidence from 6 randomized trials showing benefit and no excess harm</a:t>
            </a:r>
          </a:p>
          <a:p>
            <a:pPr lvl="1"/>
            <a:endParaRPr lang="en-US" dirty="0"/>
          </a:p>
          <a:p>
            <a:pPr lvl="1"/>
            <a:r>
              <a:rPr lang="en-US" b="1" dirty="0">
                <a:solidFill>
                  <a:srgbClr val="FF0000"/>
                </a:solidFill>
              </a:rPr>
              <a:t>Number needed to treat: 8</a:t>
            </a:r>
            <a:endParaRPr lang="en-US" dirty="0"/>
          </a:p>
          <a:p>
            <a:pPr lvl="1"/>
            <a:endParaRPr lang="en-US" dirty="0"/>
          </a:p>
          <a:p>
            <a:pPr lvl="1"/>
            <a:r>
              <a:rPr lang="en-US" dirty="0"/>
              <a:t>Higher </a:t>
            </a:r>
            <a:r>
              <a:rPr lang="en-US" dirty="0" err="1"/>
              <a:t>sICH</a:t>
            </a:r>
            <a:r>
              <a:rPr lang="en-US" dirty="0"/>
              <a:t> with no excess mortality</a:t>
            </a:r>
          </a:p>
          <a:p>
            <a:pPr lvl="1"/>
            <a:endParaRPr lang="en-US" dirty="0"/>
          </a:p>
          <a:p>
            <a:pPr lvl="1"/>
            <a:r>
              <a:rPr lang="en-US" dirty="0"/>
              <a:t>Limited date for &gt;80</a:t>
            </a:r>
          </a:p>
        </p:txBody>
      </p:sp>
    </p:spTree>
    <p:extLst>
      <p:ext uri="{BB962C8B-B14F-4D97-AF65-F5344CB8AC3E}">
        <p14:creationId xmlns:p14="http://schemas.microsoft.com/office/powerpoint/2010/main" val="4319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3E091-9B26-E4E2-3701-0F929190DB82}"/>
              </a:ext>
            </a:extLst>
          </p:cNvPr>
          <p:cNvSpPr>
            <a:spLocks noGrp="1"/>
          </p:cNvSpPr>
          <p:nvPr>
            <p:ph type="title"/>
          </p:nvPr>
        </p:nvSpPr>
        <p:spPr>
          <a:xfrm>
            <a:off x="1050607" y="4953000"/>
            <a:ext cx="10363200" cy="1362075"/>
          </a:xfrm>
        </p:spPr>
        <p:txBody>
          <a:bodyPr/>
          <a:lstStyle/>
          <a:p>
            <a:pPr algn="ctr"/>
            <a:r>
              <a:rPr lang="en-US" dirty="0"/>
              <a:t>Intra-arterial thrombolysis after successful recanalization</a:t>
            </a:r>
          </a:p>
        </p:txBody>
      </p:sp>
      <p:sp>
        <p:nvSpPr>
          <p:cNvPr id="3" name="Text Placeholder 2">
            <a:extLst>
              <a:ext uri="{FF2B5EF4-FFF2-40B4-BE49-F238E27FC236}">
                <a16:creationId xmlns:a16="http://schemas.microsoft.com/office/drawing/2014/main" id="{BD5A24FC-708C-2952-6109-B63235F724B3}"/>
              </a:ext>
            </a:extLst>
          </p:cNvPr>
          <p:cNvSpPr>
            <a:spLocks noGrp="1"/>
          </p:cNvSpPr>
          <p:nvPr>
            <p:ph type="body" idx="1"/>
          </p:nvPr>
        </p:nvSpPr>
        <p:spPr/>
        <p:txBody>
          <a:bodyPr/>
          <a:lstStyle/>
          <a:p>
            <a:endParaRPr lang="en-US"/>
          </a:p>
        </p:txBody>
      </p:sp>
      <p:pic>
        <p:nvPicPr>
          <p:cNvPr id="1026" name="Picture 2">
            <a:extLst>
              <a:ext uri="{FF2B5EF4-FFF2-40B4-BE49-F238E27FC236}">
                <a16:creationId xmlns:a16="http://schemas.microsoft.com/office/drawing/2014/main" id="{16FAB049-0CD7-90C2-0267-85989151B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476" y="565150"/>
            <a:ext cx="713041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952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6BFF-2D6D-62D3-9890-7CB1DF944829}"/>
              </a:ext>
            </a:extLst>
          </p:cNvPr>
          <p:cNvSpPr>
            <a:spLocks noGrp="1"/>
          </p:cNvSpPr>
          <p:nvPr>
            <p:ph type="title"/>
          </p:nvPr>
        </p:nvSpPr>
        <p:spPr/>
        <p:txBody>
          <a:bodyPr/>
          <a:lstStyle/>
          <a:p>
            <a:r>
              <a:rPr lang="en-US" dirty="0"/>
              <a:t>Why Intra-arterial thrombolysis after successful thrombectomy makes sense?</a:t>
            </a:r>
          </a:p>
        </p:txBody>
      </p:sp>
      <p:sp>
        <p:nvSpPr>
          <p:cNvPr id="3" name="Content Placeholder 2">
            <a:extLst>
              <a:ext uri="{FF2B5EF4-FFF2-40B4-BE49-F238E27FC236}">
                <a16:creationId xmlns:a16="http://schemas.microsoft.com/office/drawing/2014/main" id="{5CCA6A8E-216C-F2CE-8957-4EAD12569B4A}"/>
              </a:ext>
            </a:extLst>
          </p:cNvPr>
          <p:cNvSpPr>
            <a:spLocks noGrp="1"/>
          </p:cNvSpPr>
          <p:nvPr>
            <p:ph idx="1"/>
          </p:nvPr>
        </p:nvSpPr>
        <p:spPr>
          <a:xfrm>
            <a:off x="838200" y="1690688"/>
            <a:ext cx="10515600" cy="4351338"/>
          </a:xfrm>
        </p:spPr>
        <p:txBody>
          <a:bodyPr/>
          <a:lstStyle/>
          <a:p>
            <a:r>
              <a:rPr lang="en-US" dirty="0"/>
              <a:t>No reflow phenomenon observed in 1/3 of stroke patients with successful macrovascular reperfusion (29%, 95% CI 21-37%)</a:t>
            </a:r>
          </a:p>
          <a:p>
            <a:r>
              <a:rPr lang="en-US" dirty="0"/>
              <a:t>No reflow associated with reduced rates of functional independence (OR 0.21 95% CI 0.15-0.31)</a:t>
            </a:r>
          </a:p>
        </p:txBody>
      </p:sp>
      <p:pic>
        <p:nvPicPr>
          <p:cNvPr id="5" name="Picture 4">
            <a:extLst>
              <a:ext uri="{FF2B5EF4-FFF2-40B4-BE49-F238E27FC236}">
                <a16:creationId xmlns:a16="http://schemas.microsoft.com/office/drawing/2014/main" id="{B3B7B0CF-ED3F-525D-1F36-F4D003BF44C9}"/>
              </a:ext>
            </a:extLst>
          </p:cNvPr>
          <p:cNvPicPr>
            <a:picLocks noChangeAspect="1"/>
          </p:cNvPicPr>
          <p:nvPr/>
        </p:nvPicPr>
        <p:blipFill>
          <a:blip r:embed="rId3"/>
          <a:stretch>
            <a:fillRect/>
          </a:stretch>
        </p:blipFill>
        <p:spPr>
          <a:xfrm>
            <a:off x="1093898" y="3465952"/>
            <a:ext cx="9401230" cy="2576074"/>
          </a:xfrm>
          <a:prstGeom prst="rect">
            <a:avLst/>
          </a:prstGeom>
        </p:spPr>
      </p:pic>
      <p:sp>
        <p:nvSpPr>
          <p:cNvPr id="6" name="TextBox 5">
            <a:extLst>
              <a:ext uri="{FF2B5EF4-FFF2-40B4-BE49-F238E27FC236}">
                <a16:creationId xmlns:a16="http://schemas.microsoft.com/office/drawing/2014/main" id="{A88B4A3B-9487-00F8-3047-78ED6D7AF24D}"/>
              </a:ext>
            </a:extLst>
          </p:cNvPr>
          <p:cNvSpPr txBox="1"/>
          <p:nvPr/>
        </p:nvSpPr>
        <p:spPr>
          <a:xfrm>
            <a:off x="0" y="6250675"/>
            <a:ext cx="12192000" cy="923330"/>
          </a:xfrm>
          <a:prstGeom prst="rect">
            <a:avLst/>
          </a:prstGeom>
          <a:noFill/>
        </p:spPr>
        <p:txBody>
          <a:bodyPr wrap="square" rtlCol="0">
            <a:spAutoFit/>
          </a:bodyPr>
          <a:lstStyle/>
          <a:p>
            <a:r>
              <a:rPr lang="en-US" dirty="0" err="1"/>
              <a:t>Reference:</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Mujanovic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 Ng 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Meinel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TR, et al. No-reflow phenomenon in stroke patients: A systematic literature review and meta-analysis of clinical data. International Journal of Stroke. 2024;19(1):58-67. </a:t>
            </a:r>
          </a:p>
          <a:p>
            <a:r>
              <a:rPr lang="en-US" dirty="0"/>
              <a:t> </a:t>
            </a:r>
          </a:p>
        </p:txBody>
      </p:sp>
    </p:spTree>
    <p:extLst>
      <p:ext uri="{BB962C8B-B14F-4D97-AF65-F5344CB8AC3E}">
        <p14:creationId xmlns:p14="http://schemas.microsoft.com/office/powerpoint/2010/main" val="48851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83A2-4C1D-8F34-FEF2-AFABBBEF80F4}"/>
              </a:ext>
            </a:extLst>
          </p:cNvPr>
          <p:cNvSpPr>
            <a:spLocks noGrp="1"/>
          </p:cNvSpPr>
          <p:nvPr>
            <p:ph type="title"/>
          </p:nvPr>
        </p:nvSpPr>
        <p:spPr/>
        <p:txBody>
          <a:bodyPr/>
          <a:lstStyle/>
          <a:p>
            <a:r>
              <a:rPr lang="en-US" dirty="0"/>
              <a:t>Why Intra-arterial thrombolysis after successful thrombectomy makes sense?</a:t>
            </a:r>
          </a:p>
        </p:txBody>
      </p:sp>
      <p:sp>
        <p:nvSpPr>
          <p:cNvPr id="3" name="Content Placeholder 2">
            <a:extLst>
              <a:ext uri="{FF2B5EF4-FFF2-40B4-BE49-F238E27FC236}">
                <a16:creationId xmlns:a16="http://schemas.microsoft.com/office/drawing/2014/main" id="{4BAD049C-09CE-0C2F-4C74-CDD882B56D0B}"/>
              </a:ext>
            </a:extLst>
          </p:cNvPr>
          <p:cNvSpPr>
            <a:spLocks noGrp="1"/>
          </p:cNvSpPr>
          <p:nvPr>
            <p:ph idx="1"/>
          </p:nvPr>
        </p:nvSpPr>
        <p:spPr/>
        <p:txBody>
          <a:bodyPr/>
          <a:lstStyle/>
          <a:p>
            <a:r>
              <a:rPr lang="en-US" dirty="0"/>
              <a:t>Despite successful recanalization in patients with LVO, approximately half of patients do not achieve good functional independence</a:t>
            </a:r>
          </a:p>
        </p:txBody>
      </p:sp>
      <p:graphicFrame>
        <p:nvGraphicFramePr>
          <p:cNvPr id="4" name="Table 3">
            <a:extLst>
              <a:ext uri="{FF2B5EF4-FFF2-40B4-BE49-F238E27FC236}">
                <a16:creationId xmlns:a16="http://schemas.microsoft.com/office/drawing/2014/main" id="{B1FA33CF-D0E1-7E57-6134-8802A78487E7}"/>
              </a:ext>
            </a:extLst>
          </p:cNvPr>
          <p:cNvGraphicFramePr>
            <a:graphicFrameLocks noGrp="1"/>
          </p:cNvGraphicFramePr>
          <p:nvPr/>
        </p:nvGraphicFramePr>
        <p:xfrm>
          <a:off x="450375" y="3345180"/>
          <a:ext cx="11382232" cy="3235960"/>
        </p:xfrm>
        <a:graphic>
          <a:graphicData uri="http://schemas.openxmlformats.org/drawingml/2006/table">
            <a:tbl>
              <a:tblPr firstRow="1" bandRow="1">
                <a:tableStyleId>{5C22544A-7EE6-4342-B048-85BDC9FD1C3A}</a:tableStyleId>
              </a:tblPr>
              <a:tblGrid>
                <a:gridCol w="2845558">
                  <a:extLst>
                    <a:ext uri="{9D8B030D-6E8A-4147-A177-3AD203B41FA5}">
                      <a16:colId xmlns:a16="http://schemas.microsoft.com/office/drawing/2014/main" val="1413372045"/>
                    </a:ext>
                  </a:extLst>
                </a:gridCol>
                <a:gridCol w="2845558">
                  <a:extLst>
                    <a:ext uri="{9D8B030D-6E8A-4147-A177-3AD203B41FA5}">
                      <a16:colId xmlns:a16="http://schemas.microsoft.com/office/drawing/2014/main" val="2650949091"/>
                    </a:ext>
                  </a:extLst>
                </a:gridCol>
                <a:gridCol w="2845558">
                  <a:extLst>
                    <a:ext uri="{9D8B030D-6E8A-4147-A177-3AD203B41FA5}">
                      <a16:colId xmlns:a16="http://schemas.microsoft.com/office/drawing/2014/main" val="695227013"/>
                    </a:ext>
                  </a:extLst>
                </a:gridCol>
                <a:gridCol w="2845558">
                  <a:extLst>
                    <a:ext uri="{9D8B030D-6E8A-4147-A177-3AD203B41FA5}">
                      <a16:colId xmlns:a16="http://schemas.microsoft.com/office/drawing/2014/main" val="4273485719"/>
                    </a:ext>
                  </a:extLst>
                </a:gridCol>
              </a:tblGrid>
              <a:tr h="370840">
                <a:tc>
                  <a:txBody>
                    <a:bodyPr/>
                    <a:lstStyle/>
                    <a:p>
                      <a:r>
                        <a:rPr lang="en-US" dirty="0"/>
                        <a:t>Studies</a:t>
                      </a:r>
                    </a:p>
                  </a:txBody>
                  <a:tcPr/>
                </a:tc>
                <a:tc>
                  <a:txBody>
                    <a:bodyPr/>
                    <a:lstStyle/>
                    <a:p>
                      <a:r>
                        <a:rPr lang="en-US" dirty="0"/>
                        <a:t>Revascularization</a:t>
                      </a:r>
                    </a:p>
                  </a:txBody>
                  <a:tcPr/>
                </a:tc>
                <a:tc>
                  <a:txBody>
                    <a:bodyPr/>
                    <a:lstStyle/>
                    <a:p>
                      <a:r>
                        <a:rPr lang="en-US" dirty="0"/>
                        <a:t>90d Good Functional Outcome</a:t>
                      </a:r>
                    </a:p>
                  </a:txBody>
                  <a:tcPr/>
                </a:tc>
                <a:tc>
                  <a:txBody>
                    <a:bodyPr/>
                    <a:lstStyle/>
                    <a:p>
                      <a:r>
                        <a:rPr lang="en-US" dirty="0"/>
                        <a:t>Absolute difference</a:t>
                      </a:r>
                    </a:p>
                  </a:txBody>
                  <a:tcPr/>
                </a:tc>
                <a:extLst>
                  <a:ext uri="{0D108BD9-81ED-4DB2-BD59-A6C34878D82A}">
                    <a16:rowId xmlns:a16="http://schemas.microsoft.com/office/drawing/2014/main" val="2550935535"/>
                  </a:ext>
                </a:extLst>
              </a:tr>
              <a:tr h="370840">
                <a:tc>
                  <a:txBody>
                    <a:bodyPr/>
                    <a:lstStyle/>
                    <a:p>
                      <a:r>
                        <a:rPr lang="en-US" dirty="0"/>
                        <a:t>2015 REVASCAT </a:t>
                      </a:r>
                    </a:p>
                  </a:txBody>
                  <a:tcPr/>
                </a:tc>
                <a:tc>
                  <a:txBody>
                    <a:bodyPr/>
                    <a:lstStyle/>
                    <a:p>
                      <a:r>
                        <a:rPr lang="en-US" dirty="0"/>
                        <a:t>66%</a:t>
                      </a:r>
                    </a:p>
                  </a:txBody>
                  <a:tcPr/>
                </a:tc>
                <a:tc>
                  <a:txBody>
                    <a:bodyPr/>
                    <a:lstStyle/>
                    <a:p>
                      <a:r>
                        <a:rPr lang="en-US" dirty="0"/>
                        <a:t>44%</a:t>
                      </a:r>
                    </a:p>
                  </a:txBody>
                  <a:tcPr/>
                </a:tc>
                <a:tc>
                  <a:txBody>
                    <a:bodyPr/>
                    <a:lstStyle/>
                    <a:p>
                      <a:r>
                        <a:rPr lang="en-US" dirty="0"/>
                        <a:t>22%</a:t>
                      </a:r>
                    </a:p>
                  </a:txBody>
                  <a:tcPr/>
                </a:tc>
                <a:extLst>
                  <a:ext uri="{0D108BD9-81ED-4DB2-BD59-A6C34878D82A}">
                    <a16:rowId xmlns:a16="http://schemas.microsoft.com/office/drawing/2014/main" val="2975968242"/>
                  </a:ext>
                </a:extLst>
              </a:tr>
              <a:tr h="370840">
                <a:tc>
                  <a:txBody>
                    <a:bodyPr/>
                    <a:lstStyle/>
                    <a:p>
                      <a:r>
                        <a:rPr lang="en-US" dirty="0"/>
                        <a:t>2015 MR CLEAN </a:t>
                      </a:r>
                    </a:p>
                  </a:txBody>
                  <a:tcPr/>
                </a:tc>
                <a:tc>
                  <a:txBody>
                    <a:bodyPr/>
                    <a:lstStyle/>
                    <a:p>
                      <a:r>
                        <a:rPr lang="en-US" dirty="0"/>
                        <a:t>59%</a:t>
                      </a:r>
                    </a:p>
                  </a:txBody>
                  <a:tcPr/>
                </a:tc>
                <a:tc>
                  <a:txBody>
                    <a:bodyPr/>
                    <a:lstStyle/>
                    <a:p>
                      <a:r>
                        <a:rPr lang="en-US" dirty="0"/>
                        <a:t>33%</a:t>
                      </a:r>
                    </a:p>
                  </a:txBody>
                  <a:tcPr/>
                </a:tc>
                <a:tc>
                  <a:txBody>
                    <a:bodyPr/>
                    <a:lstStyle/>
                    <a:p>
                      <a:r>
                        <a:rPr lang="en-US" dirty="0"/>
                        <a:t>26%</a:t>
                      </a:r>
                    </a:p>
                  </a:txBody>
                  <a:tcPr/>
                </a:tc>
                <a:extLst>
                  <a:ext uri="{0D108BD9-81ED-4DB2-BD59-A6C34878D82A}">
                    <a16:rowId xmlns:a16="http://schemas.microsoft.com/office/drawing/2014/main" val="3325669081"/>
                  </a:ext>
                </a:extLst>
              </a:tr>
              <a:tr h="370840">
                <a:tc>
                  <a:txBody>
                    <a:bodyPr/>
                    <a:lstStyle/>
                    <a:p>
                      <a:r>
                        <a:rPr lang="en-US" dirty="0"/>
                        <a:t>2015 EXTEND-IA</a:t>
                      </a:r>
                    </a:p>
                  </a:txBody>
                  <a:tcPr/>
                </a:tc>
                <a:tc>
                  <a:txBody>
                    <a:bodyPr/>
                    <a:lstStyle/>
                    <a:p>
                      <a:r>
                        <a:rPr lang="en-US" dirty="0"/>
                        <a:t>86%</a:t>
                      </a:r>
                    </a:p>
                  </a:txBody>
                  <a:tcPr/>
                </a:tc>
                <a:tc>
                  <a:txBody>
                    <a:bodyPr/>
                    <a:lstStyle/>
                    <a:p>
                      <a:r>
                        <a:rPr lang="en-US" dirty="0"/>
                        <a:t>71%</a:t>
                      </a:r>
                    </a:p>
                  </a:txBody>
                  <a:tcPr/>
                </a:tc>
                <a:tc>
                  <a:txBody>
                    <a:bodyPr/>
                    <a:lstStyle/>
                    <a:p>
                      <a:r>
                        <a:rPr lang="en-US" dirty="0"/>
                        <a:t>15%</a:t>
                      </a:r>
                    </a:p>
                  </a:txBody>
                  <a:tcPr/>
                </a:tc>
                <a:extLst>
                  <a:ext uri="{0D108BD9-81ED-4DB2-BD59-A6C34878D82A}">
                    <a16:rowId xmlns:a16="http://schemas.microsoft.com/office/drawing/2014/main" val="4265923407"/>
                  </a:ext>
                </a:extLst>
              </a:tr>
              <a:tr h="370840">
                <a:tc>
                  <a:txBody>
                    <a:bodyPr/>
                    <a:lstStyle/>
                    <a:p>
                      <a:r>
                        <a:rPr lang="en-US" dirty="0"/>
                        <a:t>2015 ESCAPE </a:t>
                      </a:r>
                    </a:p>
                  </a:txBody>
                  <a:tcPr/>
                </a:tc>
                <a:tc>
                  <a:txBody>
                    <a:bodyPr/>
                    <a:lstStyle/>
                    <a:p>
                      <a:r>
                        <a:rPr lang="en-US" dirty="0"/>
                        <a:t>72%</a:t>
                      </a:r>
                    </a:p>
                  </a:txBody>
                  <a:tcPr/>
                </a:tc>
                <a:tc>
                  <a:txBody>
                    <a:bodyPr/>
                    <a:lstStyle/>
                    <a:p>
                      <a:r>
                        <a:rPr lang="en-US" dirty="0"/>
                        <a:t>53%</a:t>
                      </a:r>
                    </a:p>
                  </a:txBody>
                  <a:tcPr/>
                </a:tc>
                <a:tc>
                  <a:txBody>
                    <a:bodyPr/>
                    <a:lstStyle/>
                    <a:p>
                      <a:r>
                        <a:rPr lang="en-US" dirty="0"/>
                        <a:t>19%</a:t>
                      </a:r>
                    </a:p>
                  </a:txBody>
                  <a:tcPr/>
                </a:tc>
                <a:extLst>
                  <a:ext uri="{0D108BD9-81ED-4DB2-BD59-A6C34878D82A}">
                    <a16:rowId xmlns:a16="http://schemas.microsoft.com/office/drawing/2014/main" val="333915979"/>
                  </a:ext>
                </a:extLst>
              </a:tr>
              <a:tr h="370840">
                <a:tc>
                  <a:txBody>
                    <a:bodyPr/>
                    <a:lstStyle/>
                    <a:p>
                      <a:r>
                        <a:rPr lang="en-US" dirty="0"/>
                        <a:t>2015 SWIFT PRIME</a:t>
                      </a:r>
                    </a:p>
                  </a:txBody>
                  <a:tcPr/>
                </a:tc>
                <a:tc>
                  <a:txBody>
                    <a:bodyPr/>
                    <a:lstStyle/>
                    <a:p>
                      <a:r>
                        <a:rPr lang="en-US" dirty="0"/>
                        <a:t>88%</a:t>
                      </a:r>
                    </a:p>
                  </a:txBody>
                  <a:tcPr/>
                </a:tc>
                <a:tc>
                  <a:txBody>
                    <a:bodyPr/>
                    <a:lstStyle/>
                    <a:p>
                      <a:r>
                        <a:rPr lang="en-US" dirty="0"/>
                        <a:t>60%</a:t>
                      </a:r>
                    </a:p>
                  </a:txBody>
                  <a:tcPr/>
                </a:tc>
                <a:tc>
                  <a:txBody>
                    <a:bodyPr/>
                    <a:lstStyle/>
                    <a:p>
                      <a:r>
                        <a:rPr lang="en-US" dirty="0"/>
                        <a:t>28%</a:t>
                      </a:r>
                    </a:p>
                  </a:txBody>
                  <a:tcPr/>
                </a:tc>
                <a:extLst>
                  <a:ext uri="{0D108BD9-81ED-4DB2-BD59-A6C34878D82A}">
                    <a16:rowId xmlns:a16="http://schemas.microsoft.com/office/drawing/2014/main" val="1193342320"/>
                  </a:ext>
                </a:extLst>
              </a:tr>
              <a:tr h="370840">
                <a:tc>
                  <a:txBody>
                    <a:bodyPr/>
                    <a:lstStyle/>
                    <a:p>
                      <a:r>
                        <a:rPr lang="en-US" dirty="0"/>
                        <a:t>2018 DEFUSE 3</a:t>
                      </a:r>
                    </a:p>
                  </a:txBody>
                  <a:tcPr/>
                </a:tc>
                <a:tc>
                  <a:txBody>
                    <a:bodyPr/>
                    <a:lstStyle/>
                    <a:p>
                      <a:r>
                        <a:rPr lang="en-US" dirty="0"/>
                        <a:t>76%</a:t>
                      </a:r>
                    </a:p>
                  </a:txBody>
                  <a:tcPr/>
                </a:tc>
                <a:tc>
                  <a:txBody>
                    <a:bodyPr/>
                    <a:lstStyle/>
                    <a:p>
                      <a:r>
                        <a:rPr lang="en-US" dirty="0"/>
                        <a:t>48%</a:t>
                      </a:r>
                    </a:p>
                  </a:txBody>
                  <a:tcPr/>
                </a:tc>
                <a:tc>
                  <a:txBody>
                    <a:bodyPr/>
                    <a:lstStyle/>
                    <a:p>
                      <a:r>
                        <a:rPr lang="en-US" dirty="0"/>
                        <a:t>28%</a:t>
                      </a:r>
                    </a:p>
                  </a:txBody>
                  <a:tcPr/>
                </a:tc>
                <a:extLst>
                  <a:ext uri="{0D108BD9-81ED-4DB2-BD59-A6C34878D82A}">
                    <a16:rowId xmlns:a16="http://schemas.microsoft.com/office/drawing/2014/main" val="2484162726"/>
                  </a:ext>
                </a:extLst>
              </a:tr>
              <a:tr h="370840">
                <a:tc>
                  <a:txBody>
                    <a:bodyPr/>
                    <a:lstStyle/>
                    <a:p>
                      <a:r>
                        <a:rPr lang="en-US" dirty="0"/>
                        <a:t>2018 DAWN</a:t>
                      </a:r>
                    </a:p>
                  </a:txBody>
                  <a:tcPr/>
                </a:tc>
                <a:tc>
                  <a:txBody>
                    <a:bodyPr/>
                    <a:lstStyle/>
                    <a:p>
                      <a:r>
                        <a:rPr lang="en-US" dirty="0"/>
                        <a:t>84%</a:t>
                      </a:r>
                    </a:p>
                  </a:txBody>
                  <a:tcPr/>
                </a:tc>
                <a:tc>
                  <a:txBody>
                    <a:bodyPr/>
                    <a:lstStyle/>
                    <a:p>
                      <a:r>
                        <a:rPr lang="en-US" dirty="0"/>
                        <a:t>45%</a:t>
                      </a:r>
                    </a:p>
                  </a:txBody>
                  <a:tcPr/>
                </a:tc>
                <a:tc>
                  <a:txBody>
                    <a:bodyPr/>
                    <a:lstStyle/>
                    <a:p>
                      <a:r>
                        <a:rPr lang="en-US" dirty="0"/>
                        <a:t>39%</a:t>
                      </a:r>
                    </a:p>
                  </a:txBody>
                  <a:tcPr/>
                </a:tc>
                <a:extLst>
                  <a:ext uri="{0D108BD9-81ED-4DB2-BD59-A6C34878D82A}">
                    <a16:rowId xmlns:a16="http://schemas.microsoft.com/office/drawing/2014/main" val="1054889102"/>
                  </a:ext>
                </a:extLst>
              </a:tr>
            </a:tbl>
          </a:graphicData>
        </a:graphic>
      </p:graphicFrame>
    </p:spTree>
    <p:extLst>
      <p:ext uri="{BB962C8B-B14F-4D97-AF65-F5344CB8AC3E}">
        <p14:creationId xmlns:p14="http://schemas.microsoft.com/office/powerpoint/2010/main" val="34991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AIS: Intraarterial thrombolysis post EVT recanalization</a:t>
            </a:r>
          </a:p>
        </p:txBody>
      </p:sp>
      <p:graphicFrame>
        <p:nvGraphicFramePr>
          <p:cNvPr id="4" name="Content Placeholder 3">
            <a:extLst>
              <a:ext uri="{FF2B5EF4-FFF2-40B4-BE49-F238E27FC236}">
                <a16:creationId xmlns:a16="http://schemas.microsoft.com/office/drawing/2014/main" id="{ECE1AEFF-35C6-E600-23DD-19F68B6D56FD}"/>
              </a:ext>
            </a:extLst>
          </p:cNvPr>
          <p:cNvGraphicFramePr>
            <a:graphicFrameLocks noGrp="1"/>
          </p:cNvGraphicFramePr>
          <p:nvPr>
            <p:ph idx="1"/>
          </p:nvPr>
        </p:nvGraphicFramePr>
        <p:xfrm>
          <a:off x="838204" y="2098581"/>
          <a:ext cx="10515596" cy="2397760"/>
        </p:xfrm>
        <a:graphic>
          <a:graphicData uri="http://schemas.openxmlformats.org/drawingml/2006/table">
            <a:tbl>
              <a:tblPr firstRow="1" bandRow="1">
                <a:tableStyleId>{5C22544A-7EE6-4342-B048-85BDC9FD1C3A}</a:tableStyleId>
              </a:tblPr>
              <a:tblGrid>
                <a:gridCol w="1502228">
                  <a:extLst>
                    <a:ext uri="{9D8B030D-6E8A-4147-A177-3AD203B41FA5}">
                      <a16:colId xmlns:a16="http://schemas.microsoft.com/office/drawing/2014/main" val="875898010"/>
                    </a:ext>
                  </a:extLst>
                </a:gridCol>
                <a:gridCol w="1502228">
                  <a:extLst>
                    <a:ext uri="{9D8B030D-6E8A-4147-A177-3AD203B41FA5}">
                      <a16:colId xmlns:a16="http://schemas.microsoft.com/office/drawing/2014/main" val="1797233271"/>
                    </a:ext>
                  </a:extLst>
                </a:gridCol>
                <a:gridCol w="1502228">
                  <a:extLst>
                    <a:ext uri="{9D8B030D-6E8A-4147-A177-3AD203B41FA5}">
                      <a16:colId xmlns:a16="http://schemas.microsoft.com/office/drawing/2014/main" val="1459754017"/>
                    </a:ext>
                  </a:extLst>
                </a:gridCol>
                <a:gridCol w="1502228">
                  <a:extLst>
                    <a:ext uri="{9D8B030D-6E8A-4147-A177-3AD203B41FA5}">
                      <a16:colId xmlns:a16="http://schemas.microsoft.com/office/drawing/2014/main" val="3430485563"/>
                    </a:ext>
                  </a:extLst>
                </a:gridCol>
                <a:gridCol w="1502228">
                  <a:extLst>
                    <a:ext uri="{9D8B030D-6E8A-4147-A177-3AD203B41FA5}">
                      <a16:colId xmlns:a16="http://schemas.microsoft.com/office/drawing/2014/main" val="646739328"/>
                    </a:ext>
                  </a:extLst>
                </a:gridCol>
                <a:gridCol w="1502228">
                  <a:extLst>
                    <a:ext uri="{9D8B030D-6E8A-4147-A177-3AD203B41FA5}">
                      <a16:colId xmlns:a16="http://schemas.microsoft.com/office/drawing/2014/main" val="1493199437"/>
                    </a:ext>
                  </a:extLst>
                </a:gridCol>
                <a:gridCol w="1502228">
                  <a:extLst>
                    <a:ext uri="{9D8B030D-6E8A-4147-A177-3AD203B41FA5}">
                      <a16:colId xmlns:a16="http://schemas.microsoft.com/office/drawing/2014/main" val="1748743986"/>
                    </a:ext>
                  </a:extLst>
                </a:gridCol>
              </a:tblGrid>
              <a:tr h="370840">
                <a:tc>
                  <a:txBody>
                    <a:bodyPr/>
                    <a:lstStyle/>
                    <a:p>
                      <a:endParaRPr lang="en-US"/>
                    </a:p>
                  </a:txBody>
                  <a:tcPr/>
                </a:tc>
                <a:tc gridSpan="2">
                  <a:txBody>
                    <a:bodyPr/>
                    <a:lstStyle/>
                    <a:p>
                      <a:r>
                        <a:rPr lang="en-US" dirty="0"/>
                        <a:t>ANGEL-TNK N=255m</a:t>
                      </a:r>
                    </a:p>
                    <a:p>
                      <a:r>
                        <a:rPr lang="en-US" dirty="0"/>
                        <a:t>TNK 0.125mg/kg  x 15 min 12.5mg max</a:t>
                      </a:r>
                    </a:p>
                  </a:txBody>
                  <a:tcPr/>
                </a:tc>
                <a:tc hMerge="1">
                  <a:txBody>
                    <a:bodyPr/>
                    <a:lstStyle/>
                    <a:p>
                      <a:endParaRPr lang="en-US" dirty="0"/>
                    </a:p>
                  </a:txBody>
                  <a:tcPr/>
                </a:tc>
                <a:tc gridSpan="2">
                  <a:txBody>
                    <a:bodyPr/>
                    <a:lstStyle/>
                    <a:p>
                      <a:r>
                        <a:rPr lang="en-US" dirty="0"/>
                        <a:t>PEARL N=324</a:t>
                      </a:r>
                    </a:p>
                    <a:p>
                      <a:r>
                        <a:rPr lang="en-US" dirty="0"/>
                        <a:t>TPA 0.225mg/kg  20mg max</a:t>
                      </a:r>
                    </a:p>
                  </a:txBody>
                  <a:tcPr/>
                </a:tc>
                <a:tc hMerge="1">
                  <a:txBody>
                    <a:bodyPr/>
                    <a:lstStyle/>
                    <a:p>
                      <a:endParaRPr lang="en-US" dirty="0"/>
                    </a:p>
                  </a:txBody>
                  <a:tcPr/>
                </a:tc>
                <a:tc gridSpan="2">
                  <a:txBody>
                    <a:bodyPr/>
                    <a:lstStyle/>
                    <a:p>
                      <a:r>
                        <a:rPr lang="en-US" dirty="0"/>
                        <a:t>CHOICE N=121</a:t>
                      </a:r>
                    </a:p>
                    <a:p>
                      <a:r>
                        <a:rPr lang="en-US" dirty="0"/>
                        <a:t>TPA 0.225mg/kg x 15-30min</a:t>
                      </a:r>
                    </a:p>
                    <a:p>
                      <a:r>
                        <a:rPr lang="en-US" dirty="0"/>
                        <a:t>22.5mg max</a:t>
                      </a:r>
                    </a:p>
                  </a:txBody>
                  <a:tcPr/>
                </a:tc>
                <a:tc hMerge="1">
                  <a:txBody>
                    <a:bodyPr/>
                    <a:lstStyle/>
                    <a:p>
                      <a:endParaRPr lang="en-US" dirty="0"/>
                    </a:p>
                  </a:txBody>
                  <a:tcPr/>
                </a:tc>
                <a:extLst>
                  <a:ext uri="{0D108BD9-81ED-4DB2-BD59-A6C34878D82A}">
                    <a16:rowId xmlns:a16="http://schemas.microsoft.com/office/drawing/2014/main" val="3510540165"/>
                  </a:ext>
                </a:extLst>
              </a:tr>
              <a:tr h="370840">
                <a:tc>
                  <a:txBody>
                    <a:bodyPr/>
                    <a:lstStyle/>
                    <a:p>
                      <a:endParaRPr lang="en-US"/>
                    </a:p>
                  </a:txBody>
                  <a:tcPr/>
                </a:tc>
                <a:tc>
                  <a:txBody>
                    <a:bodyPr/>
                    <a:lstStyle/>
                    <a:p>
                      <a:r>
                        <a:rPr lang="en-US" dirty="0"/>
                        <a:t>EVT+IA</a:t>
                      </a:r>
                    </a:p>
                  </a:txBody>
                  <a:tcPr/>
                </a:tc>
                <a:tc>
                  <a:txBody>
                    <a:bodyPr/>
                    <a:lstStyle/>
                    <a:p>
                      <a:r>
                        <a:rPr lang="en-US" dirty="0"/>
                        <a:t>EVT</a:t>
                      </a:r>
                    </a:p>
                  </a:txBody>
                  <a:tcPr/>
                </a:tc>
                <a:tc>
                  <a:txBody>
                    <a:bodyPr/>
                    <a:lstStyle/>
                    <a:p>
                      <a:r>
                        <a:rPr lang="en-US" dirty="0"/>
                        <a:t>EVT+IA</a:t>
                      </a:r>
                    </a:p>
                  </a:txBody>
                  <a:tcPr/>
                </a:tc>
                <a:tc>
                  <a:txBody>
                    <a:bodyPr/>
                    <a:lstStyle/>
                    <a:p>
                      <a:r>
                        <a:rPr lang="en-US" dirty="0"/>
                        <a:t>EVT</a:t>
                      </a:r>
                    </a:p>
                  </a:txBody>
                  <a:tcPr/>
                </a:tc>
                <a:tc>
                  <a:txBody>
                    <a:bodyPr/>
                    <a:lstStyle/>
                    <a:p>
                      <a:r>
                        <a:rPr lang="en-US" dirty="0"/>
                        <a:t>EVT+IA</a:t>
                      </a:r>
                    </a:p>
                  </a:txBody>
                  <a:tcPr/>
                </a:tc>
                <a:tc>
                  <a:txBody>
                    <a:bodyPr/>
                    <a:lstStyle/>
                    <a:p>
                      <a:r>
                        <a:rPr lang="en-US" dirty="0"/>
                        <a:t>EVT</a:t>
                      </a:r>
                    </a:p>
                  </a:txBody>
                  <a:tcPr/>
                </a:tc>
                <a:extLst>
                  <a:ext uri="{0D108BD9-81ED-4DB2-BD59-A6C34878D82A}">
                    <a16:rowId xmlns:a16="http://schemas.microsoft.com/office/drawing/2014/main" val="648320363"/>
                  </a:ext>
                </a:extLst>
              </a:tr>
              <a:tr h="370840">
                <a:tc>
                  <a:txBody>
                    <a:bodyPr/>
                    <a:lstStyle/>
                    <a:p>
                      <a:r>
                        <a:rPr lang="en-US" dirty="0" err="1"/>
                        <a:t>mRS</a:t>
                      </a:r>
                      <a:r>
                        <a:rPr lang="en-US" dirty="0"/>
                        <a:t> 0-1/90d</a:t>
                      </a:r>
                    </a:p>
                  </a:txBody>
                  <a:tcPr/>
                </a:tc>
                <a:tc>
                  <a:txBody>
                    <a:bodyPr/>
                    <a:lstStyle/>
                    <a:p>
                      <a:r>
                        <a:rPr lang="en-US" dirty="0"/>
                        <a:t>40.5%</a:t>
                      </a:r>
                    </a:p>
                  </a:txBody>
                  <a:tcPr/>
                </a:tc>
                <a:tc>
                  <a:txBody>
                    <a:bodyPr/>
                    <a:lstStyle/>
                    <a:p>
                      <a:r>
                        <a:rPr lang="en-US" dirty="0"/>
                        <a:t>26.4%</a:t>
                      </a:r>
                    </a:p>
                  </a:txBody>
                  <a:tcPr/>
                </a:tc>
                <a:tc>
                  <a:txBody>
                    <a:bodyPr/>
                    <a:lstStyle/>
                    <a:p>
                      <a:r>
                        <a:rPr lang="en-US" dirty="0"/>
                        <a:t>44.8%</a:t>
                      </a:r>
                    </a:p>
                  </a:txBody>
                  <a:tcPr/>
                </a:tc>
                <a:tc>
                  <a:txBody>
                    <a:bodyPr/>
                    <a:lstStyle/>
                    <a:p>
                      <a:r>
                        <a:rPr lang="en-US" dirty="0"/>
                        <a:t>30.2%</a:t>
                      </a:r>
                    </a:p>
                  </a:txBody>
                  <a:tcPr/>
                </a:tc>
                <a:tc>
                  <a:txBody>
                    <a:bodyPr/>
                    <a:lstStyle/>
                    <a:p>
                      <a:r>
                        <a:rPr lang="en-US" dirty="0"/>
                        <a:t>59%</a:t>
                      </a:r>
                    </a:p>
                  </a:txBody>
                  <a:tcPr/>
                </a:tc>
                <a:tc>
                  <a:txBody>
                    <a:bodyPr/>
                    <a:lstStyle/>
                    <a:p>
                      <a:r>
                        <a:rPr lang="en-US" dirty="0"/>
                        <a:t>40.4%</a:t>
                      </a:r>
                    </a:p>
                  </a:txBody>
                  <a:tcPr/>
                </a:tc>
                <a:extLst>
                  <a:ext uri="{0D108BD9-81ED-4DB2-BD59-A6C34878D82A}">
                    <a16:rowId xmlns:a16="http://schemas.microsoft.com/office/drawing/2014/main" val="1514590662"/>
                  </a:ext>
                </a:extLst>
              </a:tr>
              <a:tr h="370840">
                <a:tc>
                  <a:txBody>
                    <a:bodyPr/>
                    <a:lstStyle/>
                    <a:p>
                      <a:r>
                        <a:rPr lang="en-US" dirty="0" err="1"/>
                        <a:t>sICH</a:t>
                      </a:r>
                      <a:endParaRPr lang="en-US" dirty="0"/>
                    </a:p>
                  </a:txBody>
                  <a:tcPr/>
                </a:tc>
                <a:tc>
                  <a:txBody>
                    <a:bodyPr/>
                    <a:lstStyle/>
                    <a:p>
                      <a:r>
                        <a:rPr lang="en-US" dirty="0"/>
                        <a:t>5.6%</a:t>
                      </a:r>
                    </a:p>
                  </a:txBody>
                  <a:tcPr/>
                </a:tc>
                <a:tc>
                  <a:txBody>
                    <a:bodyPr/>
                    <a:lstStyle/>
                    <a:p>
                      <a:r>
                        <a:rPr lang="en-US" dirty="0"/>
                        <a:t>6.2%</a:t>
                      </a:r>
                    </a:p>
                  </a:txBody>
                  <a:tcPr/>
                </a:tc>
                <a:tc>
                  <a:txBody>
                    <a:bodyPr/>
                    <a:lstStyle/>
                    <a:p>
                      <a:r>
                        <a:rPr lang="en-US" dirty="0"/>
                        <a:t>4.3%</a:t>
                      </a:r>
                    </a:p>
                  </a:txBody>
                  <a:tcPr/>
                </a:tc>
                <a:tc>
                  <a:txBody>
                    <a:bodyPr/>
                    <a:lstStyle/>
                    <a:p>
                      <a:r>
                        <a:rPr lang="en-US" dirty="0"/>
                        <a:t>5.0%</a:t>
                      </a:r>
                    </a:p>
                  </a:txBody>
                  <a:tcPr/>
                </a:tc>
                <a:tc>
                  <a:txBody>
                    <a:bodyPr/>
                    <a:lstStyle/>
                    <a:p>
                      <a:r>
                        <a:rPr lang="en-US" dirty="0"/>
                        <a:t>0%</a:t>
                      </a:r>
                    </a:p>
                  </a:txBody>
                  <a:tcPr/>
                </a:tc>
                <a:tc>
                  <a:txBody>
                    <a:bodyPr/>
                    <a:lstStyle/>
                    <a:p>
                      <a:r>
                        <a:rPr lang="en-US" dirty="0"/>
                        <a:t>3.8%</a:t>
                      </a:r>
                    </a:p>
                  </a:txBody>
                  <a:tcPr/>
                </a:tc>
                <a:extLst>
                  <a:ext uri="{0D108BD9-81ED-4DB2-BD59-A6C34878D82A}">
                    <a16:rowId xmlns:a16="http://schemas.microsoft.com/office/drawing/2014/main" val="2625015906"/>
                  </a:ext>
                </a:extLst>
              </a:tr>
              <a:tr h="370840">
                <a:tc>
                  <a:txBody>
                    <a:bodyPr/>
                    <a:lstStyle/>
                    <a:p>
                      <a:r>
                        <a:rPr lang="en-US" dirty="0"/>
                        <a:t>Death</a:t>
                      </a:r>
                    </a:p>
                  </a:txBody>
                  <a:tcPr/>
                </a:tc>
                <a:tc>
                  <a:txBody>
                    <a:bodyPr/>
                    <a:lstStyle/>
                    <a:p>
                      <a:r>
                        <a:rPr lang="en-US" dirty="0"/>
                        <a:t>21.4%</a:t>
                      </a:r>
                    </a:p>
                  </a:txBody>
                  <a:tcPr/>
                </a:tc>
                <a:tc>
                  <a:txBody>
                    <a:bodyPr/>
                    <a:lstStyle/>
                    <a:p>
                      <a:r>
                        <a:rPr lang="en-US" dirty="0"/>
                        <a:t>21.7%</a:t>
                      </a:r>
                    </a:p>
                  </a:txBody>
                  <a:tcPr/>
                </a:tc>
                <a:tc>
                  <a:txBody>
                    <a:bodyPr/>
                    <a:lstStyle/>
                    <a:p>
                      <a:r>
                        <a:rPr lang="en-US" dirty="0"/>
                        <a:t>17.1%</a:t>
                      </a:r>
                    </a:p>
                  </a:txBody>
                  <a:tcPr/>
                </a:tc>
                <a:tc>
                  <a:txBody>
                    <a:bodyPr/>
                    <a:lstStyle/>
                    <a:p>
                      <a:r>
                        <a:rPr lang="en-US" dirty="0"/>
                        <a:t>11.3%</a:t>
                      </a:r>
                    </a:p>
                  </a:txBody>
                  <a:tcPr/>
                </a:tc>
                <a:tc>
                  <a:txBody>
                    <a:bodyPr/>
                    <a:lstStyle/>
                    <a:p>
                      <a:r>
                        <a:rPr lang="en-US" dirty="0"/>
                        <a:t>8%</a:t>
                      </a:r>
                    </a:p>
                  </a:txBody>
                  <a:tcPr/>
                </a:tc>
                <a:tc>
                  <a:txBody>
                    <a:bodyPr/>
                    <a:lstStyle/>
                    <a:p>
                      <a:r>
                        <a:rPr lang="en-US" dirty="0"/>
                        <a:t>15%</a:t>
                      </a:r>
                    </a:p>
                  </a:txBody>
                  <a:tcPr/>
                </a:tc>
                <a:extLst>
                  <a:ext uri="{0D108BD9-81ED-4DB2-BD59-A6C34878D82A}">
                    <a16:rowId xmlns:a16="http://schemas.microsoft.com/office/drawing/2014/main" val="409707910"/>
                  </a:ext>
                </a:extLst>
              </a:tr>
            </a:tbl>
          </a:graphicData>
        </a:graphic>
      </p:graphicFrame>
      <p:sp>
        <p:nvSpPr>
          <p:cNvPr id="5" name="TextBox 4">
            <a:extLst>
              <a:ext uri="{FF2B5EF4-FFF2-40B4-BE49-F238E27FC236}">
                <a16:creationId xmlns:a16="http://schemas.microsoft.com/office/drawing/2014/main" id="{09DF8600-D454-B5E5-1358-12C3F2EC1435}"/>
              </a:ext>
            </a:extLst>
          </p:cNvPr>
          <p:cNvSpPr txBox="1"/>
          <p:nvPr/>
        </p:nvSpPr>
        <p:spPr>
          <a:xfrm>
            <a:off x="968991" y="5090615"/>
            <a:ext cx="6344366" cy="1477328"/>
          </a:xfrm>
          <a:prstGeom prst="rect">
            <a:avLst/>
          </a:prstGeom>
          <a:noFill/>
        </p:spPr>
        <p:txBody>
          <a:bodyPr wrap="none" rtlCol="0">
            <a:spAutoFit/>
          </a:bodyPr>
          <a:lstStyle/>
          <a:p>
            <a:r>
              <a:rPr lang="en-US" dirty="0"/>
              <a:t>TNK at 0.125mg/kg (max 12.5mg) infused at distal M1 x 15 min </a:t>
            </a:r>
          </a:p>
          <a:p>
            <a:endParaRPr lang="en-US" dirty="0"/>
          </a:p>
          <a:p>
            <a:r>
              <a:rPr lang="en-US" dirty="0"/>
              <a:t>or</a:t>
            </a:r>
          </a:p>
          <a:p>
            <a:endParaRPr lang="en-US" dirty="0"/>
          </a:p>
          <a:p>
            <a:r>
              <a:rPr lang="en-US" dirty="0"/>
              <a:t>TPA 0.225mg/kg max 20mg infused at distal M1 over 15-30 min</a:t>
            </a:r>
          </a:p>
        </p:txBody>
      </p:sp>
    </p:spTree>
    <p:extLst>
      <p:ext uri="{BB962C8B-B14F-4D97-AF65-F5344CB8AC3E}">
        <p14:creationId xmlns:p14="http://schemas.microsoft.com/office/powerpoint/2010/main" val="3332685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B901-94A1-BB6A-A794-A222F953271A}"/>
              </a:ext>
            </a:extLst>
          </p:cNvPr>
          <p:cNvSpPr>
            <a:spLocks noGrp="1"/>
          </p:cNvSpPr>
          <p:nvPr>
            <p:ph type="title"/>
          </p:nvPr>
        </p:nvSpPr>
        <p:spPr/>
        <p:txBody>
          <a:bodyPr/>
          <a:lstStyle/>
          <a:p>
            <a:r>
              <a:rPr lang="en-US" dirty="0"/>
              <a:t>TAKE HOME Point #3</a:t>
            </a:r>
          </a:p>
        </p:txBody>
      </p:sp>
      <p:sp>
        <p:nvSpPr>
          <p:cNvPr id="3" name="Content Placeholder 2">
            <a:extLst>
              <a:ext uri="{FF2B5EF4-FFF2-40B4-BE49-F238E27FC236}">
                <a16:creationId xmlns:a16="http://schemas.microsoft.com/office/drawing/2014/main" id="{27C4B08D-CDCA-CB33-FEC9-07386AB16E2E}"/>
              </a:ext>
            </a:extLst>
          </p:cNvPr>
          <p:cNvSpPr>
            <a:spLocks noGrp="1"/>
          </p:cNvSpPr>
          <p:nvPr>
            <p:ph idx="1"/>
          </p:nvPr>
        </p:nvSpPr>
        <p:spPr/>
        <p:txBody>
          <a:bodyPr/>
          <a:lstStyle/>
          <a:p>
            <a:r>
              <a:rPr lang="en-US" dirty="0"/>
              <a:t>Intraarterial thrombolysis after successful recanalization</a:t>
            </a:r>
          </a:p>
          <a:p>
            <a:endParaRPr lang="en-US" dirty="0"/>
          </a:p>
          <a:p>
            <a:pPr lvl="1"/>
            <a:r>
              <a:rPr lang="en-US" dirty="0"/>
              <a:t>Improves functional outcome</a:t>
            </a:r>
          </a:p>
          <a:p>
            <a:pPr lvl="1"/>
            <a:endParaRPr lang="en-US" dirty="0"/>
          </a:p>
          <a:p>
            <a:pPr lvl="1"/>
            <a:r>
              <a:rPr lang="en-US" dirty="0"/>
              <a:t>Did not increase </a:t>
            </a:r>
            <a:r>
              <a:rPr lang="en-US" dirty="0" err="1"/>
              <a:t>sICH</a:t>
            </a:r>
            <a:r>
              <a:rPr lang="en-US" dirty="0"/>
              <a:t> or mortality</a:t>
            </a:r>
          </a:p>
          <a:p>
            <a:pPr lvl="1"/>
            <a:endParaRPr lang="en-US" dirty="0"/>
          </a:p>
          <a:p>
            <a:pPr lvl="1"/>
            <a:r>
              <a:rPr lang="en-US" dirty="0"/>
              <a:t>Procedure update for thrombectomy ongoing</a:t>
            </a:r>
          </a:p>
        </p:txBody>
      </p:sp>
    </p:spTree>
    <p:extLst>
      <p:ext uri="{BB962C8B-B14F-4D97-AF65-F5344CB8AC3E}">
        <p14:creationId xmlns:p14="http://schemas.microsoft.com/office/powerpoint/2010/main" val="3099013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36EBC-12EC-10F7-FDB0-D51997C02DD2}"/>
              </a:ext>
            </a:extLst>
          </p:cNvPr>
          <p:cNvSpPr>
            <a:spLocks noGrp="1"/>
          </p:cNvSpPr>
          <p:nvPr>
            <p:ph type="title"/>
          </p:nvPr>
        </p:nvSpPr>
        <p:spPr>
          <a:xfrm>
            <a:off x="931708" y="5257800"/>
            <a:ext cx="10363200" cy="1362075"/>
          </a:xfrm>
        </p:spPr>
        <p:txBody>
          <a:bodyPr/>
          <a:lstStyle/>
          <a:p>
            <a:pPr algn="ctr"/>
            <a:r>
              <a:rPr lang="en-US" dirty="0"/>
              <a:t>Mechanical thrombectomy for medium/distal vessel occlusion</a:t>
            </a:r>
          </a:p>
        </p:txBody>
      </p:sp>
      <p:sp>
        <p:nvSpPr>
          <p:cNvPr id="3" name="Text Placeholder 2">
            <a:extLst>
              <a:ext uri="{FF2B5EF4-FFF2-40B4-BE49-F238E27FC236}">
                <a16:creationId xmlns:a16="http://schemas.microsoft.com/office/drawing/2014/main" id="{442D4B3B-7587-32F9-E5C1-49043AA02BF1}"/>
              </a:ext>
            </a:extLst>
          </p:cNvPr>
          <p:cNvSpPr>
            <a:spLocks noGrp="1"/>
          </p:cNvSpPr>
          <p:nvPr>
            <p:ph type="body" idx="1"/>
          </p:nvPr>
        </p:nvSpPr>
        <p:spPr/>
        <p:txBody>
          <a:bodyPr/>
          <a:lstStyle/>
          <a:p>
            <a:endParaRPr lang="en-US"/>
          </a:p>
        </p:txBody>
      </p:sp>
      <p:pic>
        <p:nvPicPr>
          <p:cNvPr id="3074" name="Picture 2">
            <a:extLst>
              <a:ext uri="{FF2B5EF4-FFF2-40B4-BE49-F238E27FC236}">
                <a16:creationId xmlns:a16="http://schemas.microsoft.com/office/drawing/2014/main" id="{85C493E6-9D1F-D6DC-7655-29CA44174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72501"/>
            <a:ext cx="6705600" cy="504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884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4C50-F349-0A20-E4BF-CDB12CB16902}"/>
              </a:ext>
            </a:extLst>
          </p:cNvPr>
          <p:cNvSpPr>
            <a:spLocks noGrp="1"/>
          </p:cNvSpPr>
          <p:nvPr>
            <p:ph type="title"/>
          </p:nvPr>
        </p:nvSpPr>
        <p:spPr>
          <a:xfrm>
            <a:off x="838200" y="365125"/>
            <a:ext cx="11283156" cy="1325563"/>
          </a:xfrm>
        </p:spPr>
        <p:txBody>
          <a:bodyPr/>
          <a:lstStyle/>
          <a:p>
            <a:r>
              <a:rPr lang="en-US" dirty="0"/>
              <a:t>AIS: What about medium/distal vessel occlusion?</a:t>
            </a:r>
          </a:p>
        </p:txBody>
      </p:sp>
      <p:pic>
        <p:nvPicPr>
          <p:cNvPr id="5" name="Content Placeholder 4" descr="A person looking at a presentation screen&#10;&#10;AI-generated content may be incorrect.">
            <a:extLst>
              <a:ext uri="{FF2B5EF4-FFF2-40B4-BE49-F238E27FC236}">
                <a16:creationId xmlns:a16="http://schemas.microsoft.com/office/drawing/2014/main" id="{77A123AE-CB03-6C81-B62E-AAB674EF53A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l="8247" t="12668" r="20036" b="47250"/>
          <a:stretch/>
        </p:blipFill>
        <p:spPr>
          <a:xfrm>
            <a:off x="217310" y="1875354"/>
            <a:ext cx="3604595" cy="2686050"/>
          </a:xfrm>
        </p:spPr>
      </p:pic>
      <p:pic>
        <p:nvPicPr>
          <p:cNvPr id="7" name="Picture 6" descr="A group of people watching a presentation&#10;&#10;AI-generated content may be incorrect.">
            <a:extLst>
              <a:ext uri="{FF2B5EF4-FFF2-40B4-BE49-F238E27FC236}">
                <a16:creationId xmlns:a16="http://schemas.microsoft.com/office/drawing/2014/main" id="{CA6F26D8-3CBE-6BC9-B9C0-3A51CC32A07D}"/>
              </a:ext>
            </a:extLst>
          </p:cNvPr>
          <p:cNvPicPr>
            <a:picLocks noChangeAspect="1"/>
          </p:cNvPicPr>
          <p:nvPr/>
        </p:nvPicPr>
        <p:blipFill>
          <a:blip r:embed="rId3" cstate="print">
            <a:extLst>
              <a:ext uri="{28A0092B-C50C-407E-A947-70E740481C1C}">
                <a14:useLocalDpi xmlns:a14="http://schemas.microsoft.com/office/drawing/2010/main" val="0"/>
              </a:ext>
            </a:extLst>
          </a:blip>
          <a:srcRect l="7570" t="10666" r="22563" b="61600"/>
          <a:stretch/>
        </p:blipFill>
        <p:spPr>
          <a:xfrm>
            <a:off x="228313" y="4832223"/>
            <a:ext cx="3593592" cy="1901952"/>
          </a:xfrm>
          <a:prstGeom prst="rect">
            <a:avLst/>
          </a:prstGeom>
        </p:spPr>
      </p:pic>
      <p:pic>
        <p:nvPicPr>
          <p:cNvPr id="9" name="Picture 8" descr="A screen with text on it&#10;&#10;AI-generated content may be incorrect.">
            <a:extLst>
              <a:ext uri="{FF2B5EF4-FFF2-40B4-BE49-F238E27FC236}">
                <a16:creationId xmlns:a16="http://schemas.microsoft.com/office/drawing/2014/main" id="{8799F3A3-FE4B-EABF-FDFE-2892F22ACB44}"/>
              </a:ext>
            </a:extLst>
          </p:cNvPr>
          <p:cNvPicPr>
            <a:picLocks noChangeAspect="1"/>
          </p:cNvPicPr>
          <p:nvPr/>
        </p:nvPicPr>
        <p:blipFill>
          <a:blip r:embed="rId4" cstate="print">
            <a:extLst>
              <a:ext uri="{28A0092B-C50C-407E-A947-70E740481C1C}">
                <a14:useLocalDpi xmlns:a14="http://schemas.microsoft.com/office/drawing/2010/main" val="0"/>
              </a:ext>
            </a:extLst>
          </a:blip>
          <a:srcRect l="10186" t="20000" r="8147" b="40833"/>
          <a:stretch/>
        </p:blipFill>
        <p:spPr>
          <a:xfrm>
            <a:off x="3993355" y="1869615"/>
            <a:ext cx="4200525" cy="2686050"/>
          </a:xfrm>
          <a:prstGeom prst="rect">
            <a:avLst/>
          </a:prstGeom>
        </p:spPr>
      </p:pic>
      <p:pic>
        <p:nvPicPr>
          <p:cNvPr id="11" name="Picture 10" descr="A person looking at a screen&#10;&#10;AI-generated content may be incorrect.">
            <a:extLst>
              <a:ext uri="{FF2B5EF4-FFF2-40B4-BE49-F238E27FC236}">
                <a16:creationId xmlns:a16="http://schemas.microsoft.com/office/drawing/2014/main" id="{72C159B2-EE39-60D9-7164-9A0995D51FC2}"/>
              </a:ext>
            </a:extLst>
          </p:cNvPr>
          <p:cNvPicPr>
            <a:picLocks noChangeAspect="1"/>
          </p:cNvPicPr>
          <p:nvPr/>
        </p:nvPicPr>
        <p:blipFill>
          <a:blip r:embed="rId5" cstate="print">
            <a:extLst>
              <a:ext uri="{28A0092B-C50C-407E-A947-70E740481C1C}">
                <a14:useLocalDpi xmlns:a14="http://schemas.microsoft.com/office/drawing/2010/main" val="0"/>
              </a:ext>
            </a:extLst>
          </a:blip>
          <a:srcRect l="2592" t="13612" r="22408" b="39444"/>
          <a:stretch/>
        </p:blipFill>
        <p:spPr>
          <a:xfrm>
            <a:off x="8314133" y="1869615"/>
            <a:ext cx="3881438" cy="2624376"/>
          </a:xfrm>
          <a:prstGeom prst="rect">
            <a:avLst/>
          </a:prstGeom>
        </p:spPr>
      </p:pic>
      <p:sp>
        <p:nvSpPr>
          <p:cNvPr id="12" name="TextBox 11">
            <a:extLst>
              <a:ext uri="{FF2B5EF4-FFF2-40B4-BE49-F238E27FC236}">
                <a16:creationId xmlns:a16="http://schemas.microsoft.com/office/drawing/2014/main" id="{6517B77C-CAF0-10EE-DE22-E6208C671531}"/>
              </a:ext>
            </a:extLst>
          </p:cNvPr>
          <p:cNvSpPr txBox="1"/>
          <p:nvPr/>
        </p:nvSpPr>
        <p:spPr>
          <a:xfrm>
            <a:off x="304800" y="1506022"/>
            <a:ext cx="2809875" cy="369332"/>
          </a:xfrm>
          <a:prstGeom prst="rect">
            <a:avLst/>
          </a:prstGeom>
          <a:noFill/>
        </p:spPr>
        <p:txBody>
          <a:bodyPr wrap="square" rtlCol="0">
            <a:spAutoFit/>
          </a:bodyPr>
          <a:lstStyle/>
          <a:p>
            <a:r>
              <a:rPr lang="en-US" dirty="0"/>
              <a:t>DISTAL trial</a:t>
            </a:r>
          </a:p>
        </p:txBody>
      </p:sp>
      <p:sp>
        <p:nvSpPr>
          <p:cNvPr id="13" name="TextBox 12">
            <a:extLst>
              <a:ext uri="{FF2B5EF4-FFF2-40B4-BE49-F238E27FC236}">
                <a16:creationId xmlns:a16="http://schemas.microsoft.com/office/drawing/2014/main" id="{8C939C3D-8CDE-F686-43BE-DC871998AF43}"/>
              </a:ext>
            </a:extLst>
          </p:cNvPr>
          <p:cNvSpPr txBox="1"/>
          <p:nvPr/>
        </p:nvSpPr>
        <p:spPr>
          <a:xfrm>
            <a:off x="4421981" y="1542812"/>
            <a:ext cx="2809875" cy="369332"/>
          </a:xfrm>
          <a:prstGeom prst="rect">
            <a:avLst/>
          </a:prstGeom>
          <a:noFill/>
        </p:spPr>
        <p:txBody>
          <a:bodyPr wrap="square" rtlCol="0">
            <a:spAutoFit/>
          </a:bodyPr>
          <a:lstStyle/>
          <a:p>
            <a:r>
              <a:rPr lang="en-US" dirty="0"/>
              <a:t>ESCAPE-MEVO trial</a:t>
            </a:r>
          </a:p>
        </p:txBody>
      </p:sp>
      <p:sp>
        <p:nvSpPr>
          <p:cNvPr id="14" name="TextBox 13">
            <a:extLst>
              <a:ext uri="{FF2B5EF4-FFF2-40B4-BE49-F238E27FC236}">
                <a16:creationId xmlns:a16="http://schemas.microsoft.com/office/drawing/2014/main" id="{F282E2A0-A5E8-5432-BDE1-E3A0550B5515}"/>
              </a:ext>
            </a:extLst>
          </p:cNvPr>
          <p:cNvSpPr txBox="1"/>
          <p:nvPr/>
        </p:nvSpPr>
        <p:spPr>
          <a:xfrm>
            <a:off x="8582024" y="1566196"/>
            <a:ext cx="2809875" cy="369332"/>
          </a:xfrm>
          <a:prstGeom prst="rect">
            <a:avLst/>
          </a:prstGeom>
          <a:noFill/>
        </p:spPr>
        <p:txBody>
          <a:bodyPr wrap="square" rtlCol="0">
            <a:spAutoFit/>
          </a:bodyPr>
          <a:lstStyle/>
          <a:p>
            <a:r>
              <a:rPr lang="en-US" dirty="0"/>
              <a:t>DISCOUNT trial</a:t>
            </a:r>
          </a:p>
        </p:txBody>
      </p:sp>
      <p:graphicFrame>
        <p:nvGraphicFramePr>
          <p:cNvPr id="16" name="Table 15">
            <a:extLst>
              <a:ext uri="{FF2B5EF4-FFF2-40B4-BE49-F238E27FC236}">
                <a16:creationId xmlns:a16="http://schemas.microsoft.com/office/drawing/2014/main" id="{F7A5FF2A-BF82-1045-E103-8580E8BA5BAC}"/>
              </a:ext>
            </a:extLst>
          </p:cNvPr>
          <p:cNvGraphicFramePr>
            <a:graphicFrameLocks noGrp="1"/>
          </p:cNvGraphicFramePr>
          <p:nvPr/>
        </p:nvGraphicFramePr>
        <p:xfrm>
          <a:off x="3993355" y="4741573"/>
          <a:ext cx="8128001" cy="185420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3466798165"/>
                    </a:ext>
                  </a:extLst>
                </a:gridCol>
                <a:gridCol w="1161143">
                  <a:extLst>
                    <a:ext uri="{9D8B030D-6E8A-4147-A177-3AD203B41FA5}">
                      <a16:colId xmlns:a16="http://schemas.microsoft.com/office/drawing/2014/main" val="232843834"/>
                    </a:ext>
                  </a:extLst>
                </a:gridCol>
                <a:gridCol w="1164151">
                  <a:extLst>
                    <a:ext uri="{9D8B030D-6E8A-4147-A177-3AD203B41FA5}">
                      <a16:colId xmlns:a16="http://schemas.microsoft.com/office/drawing/2014/main" val="4264406310"/>
                    </a:ext>
                  </a:extLst>
                </a:gridCol>
                <a:gridCol w="1158135">
                  <a:extLst>
                    <a:ext uri="{9D8B030D-6E8A-4147-A177-3AD203B41FA5}">
                      <a16:colId xmlns:a16="http://schemas.microsoft.com/office/drawing/2014/main" val="1087076005"/>
                    </a:ext>
                  </a:extLst>
                </a:gridCol>
                <a:gridCol w="1161143">
                  <a:extLst>
                    <a:ext uri="{9D8B030D-6E8A-4147-A177-3AD203B41FA5}">
                      <a16:colId xmlns:a16="http://schemas.microsoft.com/office/drawing/2014/main" val="3546389986"/>
                    </a:ext>
                  </a:extLst>
                </a:gridCol>
                <a:gridCol w="1161143">
                  <a:extLst>
                    <a:ext uri="{9D8B030D-6E8A-4147-A177-3AD203B41FA5}">
                      <a16:colId xmlns:a16="http://schemas.microsoft.com/office/drawing/2014/main" val="1149290882"/>
                    </a:ext>
                  </a:extLst>
                </a:gridCol>
                <a:gridCol w="1161143">
                  <a:extLst>
                    <a:ext uri="{9D8B030D-6E8A-4147-A177-3AD203B41FA5}">
                      <a16:colId xmlns:a16="http://schemas.microsoft.com/office/drawing/2014/main" val="1509911932"/>
                    </a:ext>
                  </a:extLst>
                </a:gridCol>
              </a:tblGrid>
              <a:tr h="370840">
                <a:tc>
                  <a:txBody>
                    <a:bodyPr/>
                    <a:lstStyle/>
                    <a:p>
                      <a:r>
                        <a:rPr lang="en-US" dirty="0"/>
                        <a:t>Trial</a:t>
                      </a:r>
                    </a:p>
                  </a:txBody>
                  <a:tcPr/>
                </a:tc>
                <a:tc gridSpan="2">
                  <a:txBody>
                    <a:bodyPr/>
                    <a:lstStyle/>
                    <a:p>
                      <a:pPr algn="ctr"/>
                      <a:r>
                        <a:rPr lang="en-US" dirty="0"/>
                        <a:t>DISTAL</a:t>
                      </a:r>
                    </a:p>
                  </a:txBody>
                  <a:tcPr/>
                </a:tc>
                <a:tc hMerge="1">
                  <a:txBody>
                    <a:bodyPr/>
                    <a:lstStyle/>
                    <a:p>
                      <a:endParaRPr lang="en-US" dirty="0"/>
                    </a:p>
                  </a:txBody>
                  <a:tcPr/>
                </a:tc>
                <a:tc gridSpan="2">
                  <a:txBody>
                    <a:bodyPr/>
                    <a:lstStyle/>
                    <a:p>
                      <a:pPr algn="ctr"/>
                      <a:r>
                        <a:rPr lang="en-US" dirty="0"/>
                        <a:t>ESCAPE-MEVO</a:t>
                      </a:r>
                    </a:p>
                  </a:txBody>
                  <a:tcPr/>
                </a:tc>
                <a:tc hMerge="1">
                  <a:txBody>
                    <a:bodyPr/>
                    <a:lstStyle/>
                    <a:p>
                      <a:endParaRPr lang="en-US" dirty="0"/>
                    </a:p>
                  </a:txBody>
                  <a:tcPr/>
                </a:tc>
                <a:tc gridSpan="2">
                  <a:txBody>
                    <a:bodyPr/>
                    <a:lstStyle/>
                    <a:p>
                      <a:pPr algn="ctr"/>
                      <a:r>
                        <a:rPr lang="en-US" dirty="0"/>
                        <a:t>DISCOUNT</a:t>
                      </a:r>
                    </a:p>
                  </a:txBody>
                  <a:tcPr/>
                </a:tc>
                <a:tc hMerge="1">
                  <a:txBody>
                    <a:bodyPr/>
                    <a:lstStyle/>
                    <a:p>
                      <a:endParaRPr lang="en-US" dirty="0"/>
                    </a:p>
                  </a:txBody>
                  <a:tcPr/>
                </a:tc>
                <a:extLst>
                  <a:ext uri="{0D108BD9-81ED-4DB2-BD59-A6C34878D82A}">
                    <a16:rowId xmlns:a16="http://schemas.microsoft.com/office/drawing/2014/main" val="989766089"/>
                  </a:ext>
                </a:extLst>
              </a:tr>
              <a:tr h="370840">
                <a:tc>
                  <a:txBody>
                    <a:bodyPr/>
                    <a:lstStyle/>
                    <a:p>
                      <a:endParaRPr lang="en-US" sz="1400" dirty="0"/>
                    </a:p>
                  </a:txBody>
                  <a:tcPr/>
                </a:tc>
                <a:tc>
                  <a:txBody>
                    <a:bodyPr/>
                    <a:lstStyle/>
                    <a:p>
                      <a:r>
                        <a:rPr lang="en-US" dirty="0"/>
                        <a:t>EVT</a:t>
                      </a:r>
                    </a:p>
                  </a:txBody>
                  <a:tcPr/>
                </a:tc>
                <a:tc>
                  <a:txBody>
                    <a:bodyPr/>
                    <a:lstStyle/>
                    <a:p>
                      <a:r>
                        <a:rPr lang="en-US" dirty="0"/>
                        <a:t>BMT</a:t>
                      </a:r>
                    </a:p>
                  </a:txBody>
                  <a:tcPr/>
                </a:tc>
                <a:tc>
                  <a:txBody>
                    <a:bodyPr/>
                    <a:lstStyle/>
                    <a:p>
                      <a:r>
                        <a:rPr lang="en-US" dirty="0"/>
                        <a:t>EVT</a:t>
                      </a:r>
                    </a:p>
                  </a:txBody>
                  <a:tcPr/>
                </a:tc>
                <a:tc>
                  <a:txBody>
                    <a:bodyPr/>
                    <a:lstStyle/>
                    <a:p>
                      <a:r>
                        <a:rPr lang="en-US" dirty="0"/>
                        <a:t>BMT</a:t>
                      </a:r>
                    </a:p>
                  </a:txBody>
                  <a:tcPr/>
                </a:tc>
                <a:tc>
                  <a:txBody>
                    <a:bodyPr/>
                    <a:lstStyle/>
                    <a:p>
                      <a:r>
                        <a:rPr lang="en-US" dirty="0"/>
                        <a:t>EVT</a:t>
                      </a:r>
                    </a:p>
                  </a:txBody>
                  <a:tcPr/>
                </a:tc>
                <a:tc>
                  <a:txBody>
                    <a:bodyPr/>
                    <a:lstStyle/>
                    <a:p>
                      <a:r>
                        <a:rPr lang="en-US" dirty="0"/>
                        <a:t>BMT</a:t>
                      </a:r>
                    </a:p>
                  </a:txBody>
                  <a:tcPr/>
                </a:tc>
                <a:extLst>
                  <a:ext uri="{0D108BD9-81ED-4DB2-BD59-A6C34878D82A}">
                    <a16:rowId xmlns:a16="http://schemas.microsoft.com/office/drawing/2014/main" val="2822046567"/>
                  </a:ext>
                </a:extLst>
              </a:tr>
              <a:tr h="370840">
                <a:tc>
                  <a:txBody>
                    <a:bodyPr/>
                    <a:lstStyle/>
                    <a:p>
                      <a:r>
                        <a:rPr lang="en-US" sz="1400" dirty="0" err="1"/>
                        <a:t>mRS</a:t>
                      </a:r>
                      <a:r>
                        <a:rPr lang="en-US" sz="1400" dirty="0"/>
                        <a:t> 0-1/90d</a:t>
                      </a:r>
                    </a:p>
                  </a:txBody>
                  <a:tcPr/>
                </a:tc>
                <a:tc>
                  <a:txBody>
                    <a:bodyPr/>
                    <a:lstStyle/>
                    <a:p>
                      <a:r>
                        <a:rPr lang="en-US" dirty="0"/>
                        <a:t>34.7%</a:t>
                      </a:r>
                    </a:p>
                  </a:txBody>
                  <a:tcPr/>
                </a:tc>
                <a:tc>
                  <a:txBody>
                    <a:bodyPr/>
                    <a:lstStyle/>
                    <a:p>
                      <a:r>
                        <a:rPr lang="en-US" dirty="0"/>
                        <a:t>37.5%</a:t>
                      </a:r>
                    </a:p>
                  </a:txBody>
                  <a:tcPr/>
                </a:tc>
                <a:tc>
                  <a:txBody>
                    <a:bodyPr/>
                    <a:lstStyle/>
                    <a:p>
                      <a:r>
                        <a:rPr lang="en-US" dirty="0"/>
                        <a:t>41.6%</a:t>
                      </a:r>
                    </a:p>
                  </a:txBody>
                  <a:tcPr/>
                </a:tc>
                <a:tc>
                  <a:txBody>
                    <a:bodyPr/>
                    <a:lstStyle/>
                    <a:p>
                      <a:r>
                        <a:rPr lang="en-US" dirty="0"/>
                        <a:t>43.1%</a:t>
                      </a:r>
                    </a:p>
                  </a:txBody>
                  <a:tcPr/>
                </a:tc>
                <a:tc>
                  <a:txBody>
                    <a:bodyPr/>
                    <a:lstStyle/>
                    <a:p>
                      <a:r>
                        <a:rPr lang="en-US" dirty="0"/>
                        <a:t>60%*</a:t>
                      </a:r>
                    </a:p>
                  </a:txBody>
                  <a:tcPr/>
                </a:tc>
                <a:tc>
                  <a:txBody>
                    <a:bodyPr/>
                    <a:lstStyle/>
                    <a:p>
                      <a:r>
                        <a:rPr lang="en-US" dirty="0"/>
                        <a:t>77%*</a:t>
                      </a:r>
                    </a:p>
                  </a:txBody>
                  <a:tcPr/>
                </a:tc>
                <a:extLst>
                  <a:ext uri="{0D108BD9-81ED-4DB2-BD59-A6C34878D82A}">
                    <a16:rowId xmlns:a16="http://schemas.microsoft.com/office/drawing/2014/main" val="1233710199"/>
                  </a:ext>
                </a:extLst>
              </a:tr>
              <a:tr h="370840">
                <a:tc>
                  <a:txBody>
                    <a:bodyPr/>
                    <a:lstStyle/>
                    <a:p>
                      <a:r>
                        <a:rPr lang="en-US" dirty="0" err="1"/>
                        <a:t>sICH</a:t>
                      </a:r>
                      <a:endParaRPr lang="en-US" dirty="0"/>
                    </a:p>
                  </a:txBody>
                  <a:tcPr/>
                </a:tc>
                <a:tc>
                  <a:txBody>
                    <a:bodyPr/>
                    <a:lstStyle/>
                    <a:p>
                      <a:r>
                        <a:rPr lang="en-US" dirty="0"/>
                        <a:t>5.9%</a:t>
                      </a:r>
                    </a:p>
                  </a:txBody>
                  <a:tcPr/>
                </a:tc>
                <a:tc>
                  <a:txBody>
                    <a:bodyPr/>
                    <a:lstStyle/>
                    <a:p>
                      <a:r>
                        <a:rPr lang="en-US" dirty="0"/>
                        <a:t>2.6%</a:t>
                      </a:r>
                    </a:p>
                  </a:txBody>
                  <a:tcPr/>
                </a:tc>
                <a:tc>
                  <a:txBody>
                    <a:bodyPr/>
                    <a:lstStyle/>
                    <a:p>
                      <a:r>
                        <a:rPr lang="en-US" dirty="0"/>
                        <a:t>5.4%</a:t>
                      </a:r>
                    </a:p>
                  </a:txBody>
                  <a:tcPr/>
                </a:tc>
                <a:tc>
                  <a:txBody>
                    <a:bodyPr/>
                    <a:lstStyle/>
                    <a:p>
                      <a:r>
                        <a:rPr lang="en-US" dirty="0"/>
                        <a:t>2.2%</a:t>
                      </a:r>
                    </a:p>
                  </a:txBody>
                  <a:tcPr/>
                </a:tc>
                <a:tc>
                  <a:txBody>
                    <a:bodyPr/>
                    <a:lstStyle/>
                    <a:p>
                      <a:r>
                        <a:rPr lang="en-US" dirty="0"/>
                        <a:t>12%</a:t>
                      </a:r>
                    </a:p>
                  </a:txBody>
                  <a:tcPr/>
                </a:tc>
                <a:tc>
                  <a:txBody>
                    <a:bodyPr/>
                    <a:lstStyle/>
                    <a:p>
                      <a:r>
                        <a:rPr lang="en-US" dirty="0"/>
                        <a:t>6%</a:t>
                      </a:r>
                    </a:p>
                  </a:txBody>
                  <a:tcPr/>
                </a:tc>
                <a:extLst>
                  <a:ext uri="{0D108BD9-81ED-4DB2-BD59-A6C34878D82A}">
                    <a16:rowId xmlns:a16="http://schemas.microsoft.com/office/drawing/2014/main" val="1219724617"/>
                  </a:ext>
                </a:extLst>
              </a:tr>
              <a:tr h="370840">
                <a:tc>
                  <a:txBody>
                    <a:bodyPr/>
                    <a:lstStyle/>
                    <a:p>
                      <a:r>
                        <a:rPr lang="en-US" dirty="0"/>
                        <a:t>Death</a:t>
                      </a:r>
                    </a:p>
                  </a:txBody>
                  <a:tcPr/>
                </a:tc>
                <a:tc>
                  <a:txBody>
                    <a:bodyPr/>
                    <a:lstStyle/>
                    <a:p>
                      <a:r>
                        <a:rPr lang="en-US" dirty="0"/>
                        <a:t>15.5%</a:t>
                      </a:r>
                    </a:p>
                  </a:txBody>
                  <a:tcPr/>
                </a:tc>
                <a:tc>
                  <a:txBody>
                    <a:bodyPr/>
                    <a:lstStyle/>
                    <a:p>
                      <a:r>
                        <a:rPr lang="en-US" dirty="0"/>
                        <a:t>14%</a:t>
                      </a:r>
                    </a:p>
                  </a:txBody>
                  <a:tcPr/>
                </a:tc>
                <a:tc>
                  <a:txBody>
                    <a:bodyPr/>
                    <a:lstStyle/>
                    <a:p>
                      <a:r>
                        <a:rPr lang="en-US" dirty="0"/>
                        <a:t>13.3%</a:t>
                      </a:r>
                    </a:p>
                  </a:txBody>
                  <a:tcPr/>
                </a:tc>
                <a:tc>
                  <a:txBody>
                    <a:bodyPr/>
                    <a:lstStyle/>
                    <a:p>
                      <a:r>
                        <a:rPr lang="en-US" dirty="0"/>
                        <a:t>8.4%</a:t>
                      </a:r>
                    </a:p>
                  </a:txBody>
                  <a:tcPr/>
                </a:tc>
                <a:tc>
                  <a:txBody>
                    <a:bodyPr/>
                    <a:lstStyle/>
                    <a:p>
                      <a:r>
                        <a:rPr lang="en-US" dirty="0"/>
                        <a:t>3%</a:t>
                      </a:r>
                    </a:p>
                  </a:txBody>
                  <a:tcPr/>
                </a:tc>
                <a:tc>
                  <a:txBody>
                    <a:bodyPr/>
                    <a:lstStyle/>
                    <a:p>
                      <a:r>
                        <a:rPr lang="en-US" dirty="0"/>
                        <a:t>7%</a:t>
                      </a:r>
                    </a:p>
                  </a:txBody>
                  <a:tcPr/>
                </a:tc>
                <a:extLst>
                  <a:ext uri="{0D108BD9-81ED-4DB2-BD59-A6C34878D82A}">
                    <a16:rowId xmlns:a16="http://schemas.microsoft.com/office/drawing/2014/main" val="4277485833"/>
                  </a:ext>
                </a:extLst>
              </a:tr>
            </a:tbl>
          </a:graphicData>
        </a:graphic>
      </p:graphicFrame>
    </p:spTree>
    <p:extLst>
      <p:ext uri="{BB962C8B-B14F-4D97-AF65-F5344CB8AC3E}">
        <p14:creationId xmlns:p14="http://schemas.microsoft.com/office/powerpoint/2010/main" val="203395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AIS-EVT: MEVO/DIVO bust</a:t>
            </a:r>
          </a:p>
        </p:txBody>
      </p:sp>
      <p:sp>
        <p:nvSpPr>
          <p:cNvPr id="3" name="Content Placeholder 2"/>
          <p:cNvSpPr>
            <a:spLocks noGrp="1"/>
          </p:cNvSpPr>
          <p:nvPr>
            <p:ph idx="1"/>
          </p:nvPr>
        </p:nvSpPr>
        <p:spPr/>
        <p:txBody>
          <a:bodyPr/>
          <a:lstStyle/>
          <a:p>
            <a:r>
              <a:rPr lang="en-US" dirty="0"/>
              <a:t>MEVO bust</a:t>
            </a:r>
          </a:p>
          <a:p>
            <a:pPr lvl="1"/>
            <a:r>
              <a:rPr lang="en-US" dirty="0"/>
              <a:t>Three trials with negative result</a:t>
            </a:r>
          </a:p>
          <a:p>
            <a:pPr lvl="1"/>
            <a:r>
              <a:rPr lang="en-US" dirty="0"/>
              <a:t>Best Medical Therapy wins</a:t>
            </a:r>
          </a:p>
          <a:p>
            <a:pPr lvl="1"/>
            <a:endParaRPr lang="en-US" dirty="0"/>
          </a:p>
          <a:p>
            <a:pPr lvl="1"/>
            <a:r>
              <a:rPr lang="en-US" dirty="0"/>
              <a:t>Potential future role of EVT in MEVO/DIVO</a:t>
            </a:r>
          </a:p>
          <a:p>
            <a:pPr lvl="2"/>
            <a:r>
              <a:rPr lang="en-US" dirty="0"/>
              <a:t>CT perfusion based patient selection: large mismatch</a:t>
            </a:r>
          </a:p>
          <a:p>
            <a:pPr lvl="2"/>
            <a:r>
              <a:rPr lang="en-US" dirty="0"/>
              <a:t>More severe stroke: NIHSS 10 and over</a:t>
            </a:r>
          </a:p>
          <a:p>
            <a:pPr lvl="2"/>
            <a:r>
              <a:rPr lang="en-US" dirty="0"/>
              <a:t>Combination intra-arterial thrombolysis</a:t>
            </a:r>
          </a:p>
          <a:p>
            <a:pPr lvl="2"/>
            <a:endParaRPr lang="en-US" dirty="0"/>
          </a:p>
        </p:txBody>
      </p:sp>
    </p:spTree>
    <p:extLst>
      <p:ext uri="{BB962C8B-B14F-4D97-AF65-F5344CB8AC3E}">
        <p14:creationId xmlns:p14="http://schemas.microsoft.com/office/powerpoint/2010/main" val="331147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359D-33D3-8A38-0643-95C38A2817F1}"/>
              </a:ext>
            </a:extLst>
          </p:cNvPr>
          <p:cNvSpPr>
            <a:spLocks noGrp="1"/>
          </p:cNvSpPr>
          <p:nvPr>
            <p:ph type="title"/>
          </p:nvPr>
        </p:nvSpPr>
        <p:spPr>
          <a:xfrm>
            <a:off x="914400" y="5265738"/>
            <a:ext cx="10363200" cy="1362075"/>
          </a:xfrm>
        </p:spPr>
        <p:txBody>
          <a:bodyPr/>
          <a:lstStyle/>
          <a:p>
            <a:pPr algn="ctr"/>
            <a:r>
              <a:rPr lang="en-US" dirty="0"/>
              <a:t>Minimally invasive surgery for intracranial hemorrhage</a:t>
            </a:r>
          </a:p>
        </p:txBody>
      </p:sp>
      <p:sp>
        <p:nvSpPr>
          <p:cNvPr id="3" name="Text Placeholder 2">
            <a:extLst>
              <a:ext uri="{FF2B5EF4-FFF2-40B4-BE49-F238E27FC236}">
                <a16:creationId xmlns:a16="http://schemas.microsoft.com/office/drawing/2014/main" id="{3883DAB1-6A4E-1385-A8DD-9C6F4F48EE86}"/>
              </a:ext>
            </a:extLst>
          </p:cNvPr>
          <p:cNvSpPr>
            <a:spLocks noGrp="1"/>
          </p:cNvSpPr>
          <p:nvPr>
            <p:ph type="body" idx="1"/>
          </p:nvPr>
        </p:nvSpPr>
        <p:spPr/>
        <p:txBody>
          <a:bodyPr/>
          <a:lstStyle/>
          <a:p>
            <a:endParaRPr lang="en-US"/>
          </a:p>
        </p:txBody>
      </p:sp>
      <p:pic>
        <p:nvPicPr>
          <p:cNvPr id="4098" name="Picture 2" descr="(A) The endoscope sheath is inserted 1.5 cm from the distal wall of the hematoma under stereotactic guidance. (B) Blood is aspirated until the brain closes in around the end of the sheath at which point it is retracted 1-2 cm. (C) When the sheath retracts to the proximal wall of the hematoma cavity, saline is infused through the sheath, inflating the hematoma cavity. (D) After evacuation, the sheath is removed, and burr hole ultrasound followed by DYNA CT are performed to confirm adequate removal. ">
            <a:extLst>
              <a:ext uri="{FF2B5EF4-FFF2-40B4-BE49-F238E27FC236}">
                <a16:creationId xmlns:a16="http://schemas.microsoft.com/office/drawing/2014/main" id="{DAD2BFDF-E7ED-CEFB-1940-507FCE19E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21" y="1398588"/>
            <a:ext cx="10956925"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0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F2AD-730A-348A-FCC9-7B83623CCE69}"/>
              </a:ext>
            </a:extLst>
          </p:cNvPr>
          <p:cNvSpPr>
            <a:spLocks noGrp="1"/>
          </p:cNvSpPr>
          <p:nvPr>
            <p:ph type="title"/>
          </p:nvPr>
        </p:nvSpPr>
        <p:spPr/>
        <p:txBody>
          <a:bodyPr/>
          <a:lstStyle/>
          <a:p>
            <a:pPr algn="ctr"/>
            <a:r>
              <a:rPr lang="en-US" dirty="0"/>
              <a:t>Extended window for intravenous thrombolysis</a:t>
            </a:r>
          </a:p>
        </p:txBody>
      </p:sp>
      <p:sp>
        <p:nvSpPr>
          <p:cNvPr id="3" name="Text Placeholder 2">
            <a:extLst>
              <a:ext uri="{FF2B5EF4-FFF2-40B4-BE49-F238E27FC236}">
                <a16:creationId xmlns:a16="http://schemas.microsoft.com/office/drawing/2014/main" id="{125FA3C3-5633-F2EE-93DF-E5ACD33DE8CF}"/>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CBC8ED7C-DBAE-CAE5-8166-F7856FAA1D26}"/>
              </a:ext>
            </a:extLst>
          </p:cNvPr>
          <p:cNvPicPr>
            <a:picLocks noChangeAspect="1"/>
          </p:cNvPicPr>
          <p:nvPr/>
        </p:nvPicPr>
        <p:blipFill>
          <a:blip r:embed="rId3"/>
          <a:stretch>
            <a:fillRect/>
          </a:stretch>
        </p:blipFill>
        <p:spPr>
          <a:xfrm>
            <a:off x="1981200" y="457200"/>
            <a:ext cx="8495071" cy="3421626"/>
          </a:xfrm>
          <a:prstGeom prst="rect">
            <a:avLst/>
          </a:prstGeom>
        </p:spPr>
      </p:pic>
    </p:spTree>
    <p:extLst>
      <p:ext uri="{BB962C8B-B14F-4D97-AF65-F5344CB8AC3E}">
        <p14:creationId xmlns:p14="http://schemas.microsoft.com/office/powerpoint/2010/main" val="87080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71F7-6F1F-9205-4A39-E6B003820CF3}"/>
              </a:ext>
            </a:extLst>
          </p:cNvPr>
          <p:cNvSpPr>
            <a:spLocks noGrp="1"/>
          </p:cNvSpPr>
          <p:nvPr>
            <p:ph type="title"/>
          </p:nvPr>
        </p:nvSpPr>
        <p:spPr/>
        <p:txBody>
          <a:bodyPr/>
          <a:lstStyle/>
          <a:p>
            <a:r>
              <a:rPr lang="en-US" dirty="0"/>
              <a:t>ICH – Minimally Invasive Surgery</a:t>
            </a:r>
          </a:p>
        </p:txBody>
      </p:sp>
      <p:pic>
        <p:nvPicPr>
          <p:cNvPr id="5" name="Content Placeholder 4" descr="A large screen showing a diagram&#10;&#10;AI-generated content may be incorrect.">
            <a:extLst>
              <a:ext uri="{FF2B5EF4-FFF2-40B4-BE49-F238E27FC236}">
                <a16:creationId xmlns:a16="http://schemas.microsoft.com/office/drawing/2014/main" id="{C01D2F9B-6580-2DE4-27FC-9661E0045F4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349" t="14520" r="13809" b="48048"/>
          <a:stretch/>
        </p:blipFill>
        <p:spPr>
          <a:xfrm>
            <a:off x="161924" y="1561936"/>
            <a:ext cx="7591425" cy="5130964"/>
          </a:xfrm>
        </p:spPr>
      </p:pic>
      <p:pic>
        <p:nvPicPr>
          <p:cNvPr id="1026" name="Picture 2" descr="The artemis neuro evacuation device; to note, the activation button... |  Download Scientific Diagram">
            <a:extLst>
              <a:ext uri="{FF2B5EF4-FFF2-40B4-BE49-F238E27FC236}">
                <a16:creationId xmlns:a16="http://schemas.microsoft.com/office/drawing/2014/main" id="{15CC1B64-8860-BDAE-2AEE-04EC55308B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9625" y="1690688"/>
            <a:ext cx="3433748" cy="39705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4E0F47D-27AF-A6EB-E8C8-5D6D80006403}"/>
              </a:ext>
            </a:extLst>
          </p:cNvPr>
          <p:cNvSpPr txBox="1"/>
          <p:nvPr/>
        </p:nvSpPr>
        <p:spPr>
          <a:xfrm>
            <a:off x="9077325" y="1196811"/>
            <a:ext cx="2362200" cy="369332"/>
          </a:xfrm>
          <a:prstGeom prst="rect">
            <a:avLst/>
          </a:prstGeom>
          <a:noFill/>
        </p:spPr>
        <p:txBody>
          <a:bodyPr wrap="square" rtlCol="0">
            <a:spAutoFit/>
          </a:bodyPr>
          <a:lstStyle/>
          <a:p>
            <a:r>
              <a:rPr lang="en-US" dirty="0"/>
              <a:t>ARTEMIS device</a:t>
            </a:r>
          </a:p>
        </p:txBody>
      </p:sp>
    </p:spTree>
    <p:extLst>
      <p:ext uri="{BB962C8B-B14F-4D97-AF65-F5344CB8AC3E}">
        <p14:creationId xmlns:p14="http://schemas.microsoft.com/office/powerpoint/2010/main" val="3710647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71F7-6F1F-9205-4A39-E6B003820CF3}"/>
              </a:ext>
            </a:extLst>
          </p:cNvPr>
          <p:cNvSpPr>
            <a:spLocks noGrp="1"/>
          </p:cNvSpPr>
          <p:nvPr>
            <p:ph type="title"/>
          </p:nvPr>
        </p:nvSpPr>
        <p:spPr/>
        <p:txBody>
          <a:bodyPr/>
          <a:lstStyle/>
          <a:p>
            <a:r>
              <a:rPr lang="en-US" dirty="0"/>
              <a:t>ICH – MIND trial </a:t>
            </a:r>
          </a:p>
        </p:txBody>
      </p:sp>
      <p:pic>
        <p:nvPicPr>
          <p:cNvPr id="5" name="Content Placeholder 4" descr="A screen shot of a presentation&#10;&#10;AI-generated content may be incorrect.">
            <a:extLst>
              <a:ext uri="{FF2B5EF4-FFF2-40B4-BE49-F238E27FC236}">
                <a16:creationId xmlns:a16="http://schemas.microsoft.com/office/drawing/2014/main" id="{B07BD89A-322E-C035-A05B-9561A57D4AF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011" t="9184" r="4503" b="12406"/>
          <a:stretch/>
        </p:blipFill>
        <p:spPr>
          <a:xfrm>
            <a:off x="1781666" y="1690688"/>
            <a:ext cx="8473533" cy="4891117"/>
          </a:xfrm>
        </p:spPr>
      </p:pic>
    </p:spTree>
    <p:extLst>
      <p:ext uri="{BB962C8B-B14F-4D97-AF65-F5344CB8AC3E}">
        <p14:creationId xmlns:p14="http://schemas.microsoft.com/office/powerpoint/2010/main" val="892827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71F7-6F1F-9205-4A39-E6B003820CF3}"/>
              </a:ext>
            </a:extLst>
          </p:cNvPr>
          <p:cNvSpPr>
            <a:spLocks noGrp="1"/>
          </p:cNvSpPr>
          <p:nvPr>
            <p:ph type="title"/>
          </p:nvPr>
        </p:nvSpPr>
        <p:spPr/>
        <p:txBody>
          <a:bodyPr/>
          <a:lstStyle/>
          <a:p>
            <a:r>
              <a:rPr lang="en-US" dirty="0"/>
              <a:t>ICH – MIND trial </a:t>
            </a:r>
          </a:p>
        </p:txBody>
      </p:sp>
      <p:pic>
        <p:nvPicPr>
          <p:cNvPr id="5" name="Content Placeholder 4" descr="A group of people in a room&#10;&#10;AI-generated content may be incorrect.">
            <a:extLst>
              <a:ext uri="{FF2B5EF4-FFF2-40B4-BE49-F238E27FC236}">
                <a16:creationId xmlns:a16="http://schemas.microsoft.com/office/drawing/2014/main" id="{05CB4973-0610-2D03-DFB5-C16682DCBCC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6144" t="18898" r="13225" b="44984"/>
          <a:stretch/>
        </p:blipFill>
        <p:spPr>
          <a:xfrm>
            <a:off x="561976" y="2105024"/>
            <a:ext cx="5267324" cy="3591358"/>
          </a:xfrm>
        </p:spPr>
      </p:pic>
      <p:pic>
        <p:nvPicPr>
          <p:cNvPr id="7" name="Picture 6">
            <a:extLst>
              <a:ext uri="{FF2B5EF4-FFF2-40B4-BE49-F238E27FC236}">
                <a16:creationId xmlns:a16="http://schemas.microsoft.com/office/drawing/2014/main" id="{3A1A63A6-C96D-F983-815F-3419B93940F1}"/>
              </a:ext>
            </a:extLst>
          </p:cNvPr>
          <p:cNvPicPr>
            <a:picLocks noChangeAspect="1"/>
          </p:cNvPicPr>
          <p:nvPr/>
        </p:nvPicPr>
        <p:blipFill>
          <a:blip r:embed="rId3"/>
          <a:stretch>
            <a:fillRect/>
          </a:stretch>
        </p:blipFill>
        <p:spPr>
          <a:xfrm>
            <a:off x="6096000" y="2286215"/>
            <a:ext cx="5956152" cy="3228976"/>
          </a:xfrm>
          <a:prstGeom prst="rect">
            <a:avLst/>
          </a:prstGeom>
        </p:spPr>
      </p:pic>
    </p:spTree>
    <p:extLst>
      <p:ext uri="{BB962C8B-B14F-4D97-AF65-F5344CB8AC3E}">
        <p14:creationId xmlns:p14="http://schemas.microsoft.com/office/powerpoint/2010/main" val="3724132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ICH-minimally invasive surgery</a:t>
            </a:r>
          </a:p>
        </p:txBody>
      </p:sp>
      <p:sp>
        <p:nvSpPr>
          <p:cNvPr id="3" name="Content Placeholder 2"/>
          <p:cNvSpPr>
            <a:spLocks noGrp="1"/>
          </p:cNvSpPr>
          <p:nvPr>
            <p:ph idx="1"/>
          </p:nvPr>
        </p:nvSpPr>
        <p:spPr>
          <a:xfrm>
            <a:off x="838200" y="1825625"/>
            <a:ext cx="6010469" cy="4351338"/>
          </a:xfrm>
        </p:spPr>
        <p:txBody>
          <a:bodyPr/>
          <a:lstStyle/>
          <a:p>
            <a:r>
              <a:rPr lang="en-US" dirty="0"/>
              <a:t>Lobar – ENRICH and MIND both positive</a:t>
            </a:r>
          </a:p>
          <a:p>
            <a:r>
              <a:rPr lang="en-US" dirty="0"/>
              <a:t>Deep – no good surgical option currently</a:t>
            </a:r>
          </a:p>
          <a:p>
            <a:endParaRPr lang="en-US" dirty="0"/>
          </a:p>
          <a:p>
            <a:r>
              <a:rPr lang="en-US" dirty="0"/>
              <a:t>Differential treatment effect based on location</a:t>
            </a:r>
          </a:p>
          <a:p>
            <a:pPr lvl="1"/>
            <a:r>
              <a:rPr lang="en-US" dirty="0"/>
              <a:t>Lobar vs BG vs Thalamic (volume threshold differs)</a:t>
            </a:r>
          </a:p>
        </p:txBody>
      </p:sp>
      <p:pic>
        <p:nvPicPr>
          <p:cNvPr id="1028" name="Picture 4" descr="Intracerebral Hemorrhage (ICH) - Neuropedia - Neuropathy">
            <a:extLst>
              <a:ext uri="{FF2B5EF4-FFF2-40B4-BE49-F238E27FC236}">
                <a16:creationId xmlns:a16="http://schemas.microsoft.com/office/drawing/2014/main" id="{3C26E785-8035-6860-AC25-A781E67573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331" b="12331"/>
          <a:stretch/>
        </p:blipFill>
        <p:spPr bwMode="auto">
          <a:xfrm>
            <a:off x="7315200" y="1752600"/>
            <a:ext cx="2520625" cy="24555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nimally invasive surgery and transsulcal parafascicular approach in the  evacuation of intracerebral haemorrhage | Stroke and Vascular Neurology">
            <a:extLst>
              <a:ext uri="{FF2B5EF4-FFF2-40B4-BE49-F238E27FC236}">
                <a16:creationId xmlns:a16="http://schemas.microsoft.com/office/drawing/2014/main" id="{583A72BE-9F5D-E6F6-276D-E865BD6AEE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31" t="13366" r="59187" b="12231"/>
          <a:stretch/>
        </p:blipFill>
        <p:spPr bwMode="auto">
          <a:xfrm>
            <a:off x="7492471" y="4267200"/>
            <a:ext cx="2166082" cy="2455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052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B901-94A1-BB6A-A794-A222F953271A}"/>
              </a:ext>
            </a:extLst>
          </p:cNvPr>
          <p:cNvSpPr>
            <a:spLocks noGrp="1"/>
          </p:cNvSpPr>
          <p:nvPr>
            <p:ph type="title"/>
          </p:nvPr>
        </p:nvSpPr>
        <p:spPr/>
        <p:txBody>
          <a:bodyPr/>
          <a:lstStyle/>
          <a:p>
            <a:r>
              <a:rPr lang="en-US" dirty="0"/>
              <a:t>TAKE HOME Point #4</a:t>
            </a:r>
          </a:p>
        </p:txBody>
      </p:sp>
      <p:sp>
        <p:nvSpPr>
          <p:cNvPr id="3" name="Content Placeholder 2">
            <a:extLst>
              <a:ext uri="{FF2B5EF4-FFF2-40B4-BE49-F238E27FC236}">
                <a16:creationId xmlns:a16="http://schemas.microsoft.com/office/drawing/2014/main" id="{27C4B08D-CDCA-CB33-FEC9-07386AB16E2E}"/>
              </a:ext>
            </a:extLst>
          </p:cNvPr>
          <p:cNvSpPr>
            <a:spLocks noGrp="1"/>
          </p:cNvSpPr>
          <p:nvPr>
            <p:ph idx="1"/>
          </p:nvPr>
        </p:nvSpPr>
        <p:spPr/>
        <p:txBody>
          <a:bodyPr/>
          <a:lstStyle/>
          <a:p>
            <a:r>
              <a:rPr lang="en-US" dirty="0"/>
              <a:t>Minimally invasive surgery for ICH</a:t>
            </a:r>
          </a:p>
          <a:p>
            <a:endParaRPr lang="en-US" dirty="0"/>
          </a:p>
          <a:p>
            <a:pPr lvl="1"/>
            <a:r>
              <a:rPr lang="en-US" dirty="0"/>
              <a:t>Works for LOBAR hemorrhage (No good evidence for Deep)</a:t>
            </a:r>
          </a:p>
          <a:p>
            <a:pPr lvl="1"/>
            <a:endParaRPr lang="en-US" dirty="0"/>
          </a:p>
          <a:p>
            <a:pPr lvl="1"/>
            <a:r>
              <a:rPr lang="en-US" dirty="0"/>
              <a:t>Early evacuation better than late</a:t>
            </a:r>
          </a:p>
          <a:p>
            <a:pPr lvl="1"/>
            <a:endParaRPr lang="en-US" dirty="0"/>
          </a:p>
          <a:p>
            <a:pPr lvl="1"/>
            <a:r>
              <a:rPr lang="en-US" dirty="0"/>
              <a:t>Near complete evacuation associated with better outcome (residual &lt;15ml)</a:t>
            </a:r>
          </a:p>
        </p:txBody>
      </p:sp>
    </p:spTree>
    <p:extLst>
      <p:ext uri="{BB962C8B-B14F-4D97-AF65-F5344CB8AC3E}">
        <p14:creationId xmlns:p14="http://schemas.microsoft.com/office/powerpoint/2010/main" val="1250183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80C73-06C5-6C56-889B-77857E44E15E}"/>
              </a:ext>
            </a:extLst>
          </p:cNvPr>
          <p:cNvSpPr>
            <a:spLocks noGrp="1"/>
          </p:cNvSpPr>
          <p:nvPr>
            <p:ph type="title"/>
          </p:nvPr>
        </p:nvSpPr>
        <p:spPr>
          <a:xfrm>
            <a:off x="963084" y="4953000"/>
            <a:ext cx="10363200" cy="1362075"/>
          </a:xfrm>
        </p:spPr>
        <p:txBody>
          <a:bodyPr/>
          <a:lstStyle/>
          <a:p>
            <a:pPr algn="ctr"/>
            <a:r>
              <a:rPr lang="en-US" dirty="0"/>
              <a:t>Code ICH</a:t>
            </a:r>
            <a:br>
              <a:rPr lang="en-US" dirty="0"/>
            </a:br>
            <a:r>
              <a:rPr lang="en-US" dirty="0" err="1"/>
              <a:t>ICH</a:t>
            </a:r>
            <a:r>
              <a:rPr lang="en-US" dirty="0"/>
              <a:t> Care bundle</a:t>
            </a:r>
          </a:p>
        </p:txBody>
      </p:sp>
      <p:sp>
        <p:nvSpPr>
          <p:cNvPr id="3" name="Text Placeholder 2">
            <a:extLst>
              <a:ext uri="{FF2B5EF4-FFF2-40B4-BE49-F238E27FC236}">
                <a16:creationId xmlns:a16="http://schemas.microsoft.com/office/drawing/2014/main" id="{01FC2469-F0BC-5BE6-58FA-55DE571539AE}"/>
              </a:ext>
            </a:extLst>
          </p:cNvPr>
          <p:cNvSpPr>
            <a:spLocks noGrp="1"/>
          </p:cNvSpPr>
          <p:nvPr>
            <p:ph type="body" idx="1"/>
          </p:nvPr>
        </p:nvSpPr>
        <p:spPr/>
        <p:txBody>
          <a:bodyPr/>
          <a:lstStyle/>
          <a:p>
            <a:endParaRPr lang="en-US"/>
          </a:p>
        </p:txBody>
      </p:sp>
      <p:sp>
        <p:nvSpPr>
          <p:cNvPr id="4" name="AutoShape 2">
            <a:extLst>
              <a:ext uri="{FF2B5EF4-FFF2-40B4-BE49-F238E27FC236}">
                <a16:creationId xmlns:a16="http://schemas.microsoft.com/office/drawing/2014/main" id="{7C6F4287-853E-206E-E443-7F3F4DCDA6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9248BF58-B8D1-2511-902D-7A3B4616E2F7}"/>
              </a:ext>
            </a:extLst>
          </p:cNvPr>
          <p:cNvPicPr>
            <a:picLocks noChangeAspect="1"/>
          </p:cNvPicPr>
          <p:nvPr/>
        </p:nvPicPr>
        <p:blipFill>
          <a:blip r:embed="rId2"/>
          <a:stretch>
            <a:fillRect/>
          </a:stretch>
        </p:blipFill>
        <p:spPr>
          <a:xfrm>
            <a:off x="2133600" y="374839"/>
            <a:ext cx="8229600" cy="4152519"/>
          </a:xfrm>
          <a:prstGeom prst="rect">
            <a:avLst/>
          </a:prstGeom>
        </p:spPr>
      </p:pic>
    </p:spTree>
    <p:extLst>
      <p:ext uri="{BB962C8B-B14F-4D97-AF65-F5344CB8AC3E}">
        <p14:creationId xmlns:p14="http://schemas.microsoft.com/office/powerpoint/2010/main" val="2978806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27CA-869E-36B1-27F3-67AD1F7E87A0}"/>
              </a:ext>
            </a:extLst>
          </p:cNvPr>
          <p:cNvSpPr>
            <a:spLocks noGrp="1"/>
          </p:cNvSpPr>
          <p:nvPr>
            <p:ph type="title"/>
          </p:nvPr>
        </p:nvSpPr>
        <p:spPr/>
        <p:txBody>
          <a:bodyPr/>
          <a:lstStyle/>
          <a:p>
            <a:r>
              <a:rPr lang="en-US" dirty="0"/>
              <a:t>ICH Care bundle (Code ICH)</a:t>
            </a:r>
          </a:p>
        </p:txBody>
      </p:sp>
      <p:graphicFrame>
        <p:nvGraphicFramePr>
          <p:cNvPr id="4" name="Content Placeholder 3">
            <a:extLst>
              <a:ext uri="{FF2B5EF4-FFF2-40B4-BE49-F238E27FC236}">
                <a16:creationId xmlns:a16="http://schemas.microsoft.com/office/drawing/2014/main" id="{3D7CF675-E8F9-1644-ECAD-5A7C163A1A95}"/>
              </a:ext>
            </a:extLst>
          </p:cNvPr>
          <p:cNvGraphicFramePr>
            <a:graphicFrameLocks noGrp="1"/>
          </p:cNvGraphicFramePr>
          <p:nvPr>
            <p:ph idx="1"/>
            <p:extLst>
              <p:ext uri="{D42A27DB-BD31-4B8C-83A1-F6EECF244321}">
                <p14:modId xmlns:p14="http://schemas.microsoft.com/office/powerpoint/2010/main" val="864080976"/>
              </p:ext>
            </p:extLst>
          </p:nvPr>
        </p:nvGraphicFramePr>
        <p:xfrm>
          <a:off x="838203" y="1544320"/>
          <a:ext cx="10515597" cy="5313680"/>
        </p:xfrm>
        <a:graphic>
          <a:graphicData uri="http://schemas.openxmlformats.org/drawingml/2006/table">
            <a:tbl>
              <a:tblPr firstRow="1" bandRow="1">
                <a:tableStyleId>{5C22544A-7EE6-4342-B048-85BDC9FD1C3A}</a:tableStyleId>
              </a:tblPr>
              <a:tblGrid>
                <a:gridCol w="2793642">
                  <a:extLst>
                    <a:ext uri="{9D8B030D-6E8A-4147-A177-3AD203B41FA5}">
                      <a16:colId xmlns:a16="http://schemas.microsoft.com/office/drawing/2014/main" val="3623513783"/>
                    </a:ext>
                  </a:extLst>
                </a:gridCol>
                <a:gridCol w="5409127">
                  <a:extLst>
                    <a:ext uri="{9D8B030D-6E8A-4147-A177-3AD203B41FA5}">
                      <a16:colId xmlns:a16="http://schemas.microsoft.com/office/drawing/2014/main" val="29933753"/>
                    </a:ext>
                  </a:extLst>
                </a:gridCol>
                <a:gridCol w="2312828">
                  <a:extLst>
                    <a:ext uri="{9D8B030D-6E8A-4147-A177-3AD203B41FA5}">
                      <a16:colId xmlns:a16="http://schemas.microsoft.com/office/drawing/2014/main" val="4238244152"/>
                    </a:ext>
                  </a:extLst>
                </a:gridCol>
              </a:tblGrid>
              <a:tr h="370840">
                <a:tc>
                  <a:txBody>
                    <a:bodyPr/>
                    <a:lstStyle/>
                    <a:p>
                      <a:r>
                        <a:rPr lang="en-US" dirty="0"/>
                        <a:t>Component</a:t>
                      </a:r>
                    </a:p>
                  </a:txBody>
                  <a:tcPr/>
                </a:tc>
                <a:tc>
                  <a:txBody>
                    <a:bodyPr/>
                    <a:lstStyle/>
                    <a:p>
                      <a:r>
                        <a:rPr lang="en-US" dirty="0"/>
                        <a:t>Detail</a:t>
                      </a:r>
                    </a:p>
                  </a:txBody>
                  <a:tcPr/>
                </a:tc>
                <a:tc>
                  <a:txBody>
                    <a:bodyPr/>
                    <a:lstStyle/>
                    <a:p>
                      <a:r>
                        <a:rPr lang="en-US" dirty="0"/>
                        <a:t>Reference</a:t>
                      </a:r>
                    </a:p>
                  </a:txBody>
                  <a:tcPr/>
                </a:tc>
                <a:extLst>
                  <a:ext uri="{0D108BD9-81ED-4DB2-BD59-A6C34878D82A}">
                    <a16:rowId xmlns:a16="http://schemas.microsoft.com/office/drawing/2014/main" val="3681521921"/>
                  </a:ext>
                </a:extLst>
              </a:tr>
              <a:tr h="370840">
                <a:tc>
                  <a:txBody>
                    <a:bodyPr/>
                    <a:lstStyle/>
                    <a:p>
                      <a:r>
                        <a:rPr lang="en-US" dirty="0"/>
                        <a:t>Rapid diagnosis/imaging</a:t>
                      </a:r>
                    </a:p>
                  </a:txBody>
                  <a:tcPr/>
                </a:tc>
                <a:tc>
                  <a:txBody>
                    <a:bodyPr/>
                    <a:lstStyle/>
                    <a:p>
                      <a:r>
                        <a:rPr lang="en-US" b="1" dirty="0">
                          <a:solidFill>
                            <a:srgbClr val="FF0000"/>
                          </a:solidFill>
                        </a:rPr>
                        <a:t>Door to CT  25 min</a:t>
                      </a:r>
                    </a:p>
                    <a:p>
                      <a:r>
                        <a:rPr lang="en-US" dirty="0"/>
                        <a:t>(includes CTA/vessel imaging)</a:t>
                      </a:r>
                    </a:p>
                  </a:txBody>
                  <a:tcPr/>
                </a:tc>
                <a:tc>
                  <a:txBody>
                    <a:bodyPr/>
                    <a:lstStyle/>
                    <a:p>
                      <a:r>
                        <a:rPr lang="en-US" dirty="0"/>
                        <a:t>2022 AHA ICH Guideline</a:t>
                      </a:r>
                    </a:p>
                  </a:txBody>
                  <a:tcPr/>
                </a:tc>
                <a:extLst>
                  <a:ext uri="{0D108BD9-81ED-4DB2-BD59-A6C34878D82A}">
                    <a16:rowId xmlns:a16="http://schemas.microsoft.com/office/drawing/2014/main" val="2161420015"/>
                  </a:ext>
                </a:extLst>
              </a:tr>
              <a:tr h="370840">
                <a:tc>
                  <a:txBody>
                    <a:bodyPr/>
                    <a:lstStyle/>
                    <a:p>
                      <a:r>
                        <a:rPr lang="en-US" dirty="0"/>
                        <a:t>Expedited BP control</a:t>
                      </a:r>
                    </a:p>
                  </a:txBody>
                  <a:tcPr/>
                </a:tc>
                <a:tc>
                  <a:txBody>
                    <a:bodyPr/>
                    <a:lstStyle/>
                    <a:p>
                      <a:r>
                        <a:rPr lang="en-US" b="1" dirty="0">
                          <a:solidFill>
                            <a:srgbClr val="FF0000"/>
                          </a:solidFill>
                        </a:rPr>
                        <a:t>Door to Target BP in 60 min</a:t>
                      </a:r>
                    </a:p>
                    <a:p>
                      <a:r>
                        <a:rPr lang="en-US" dirty="0"/>
                        <a:t>    If SBP &lt;190mmHg target 130-150 mmHg</a:t>
                      </a:r>
                    </a:p>
                    <a:p>
                      <a:r>
                        <a:rPr lang="en-US" dirty="0"/>
                        <a:t>    if SBP  &gt;190mmHg target 55-85mmHg</a:t>
                      </a:r>
                    </a:p>
                  </a:txBody>
                  <a:tcPr/>
                </a:tc>
                <a:tc>
                  <a:txBody>
                    <a:bodyPr/>
                    <a:lstStyle/>
                    <a:p>
                      <a:r>
                        <a:rPr lang="en-US" dirty="0"/>
                        <a:t>ATACH-2 </a:t>
                      </a:r>
                    </a:p>
                    <a:p>
                      <a:r>
                        <a:rPr lang="en-US" dirty="0"/>
                        <a:t>INTERACT 2/3</a:t>
                      </a:r>
                    </a:p>
                    <a:p>
                      <a:endParaRPr lang="en-US" dirty="0"/>
                    </a:p>
                  </a:txBody>
                  <a:tcPr/>
                </a:tc>
                <a:extLst>
                  <a:ext uri="{0D108BD9-81ED-4DB2-BD59-A6C34878D82A}">
                    <a16:rowId xmlns:a16="http://schemas.microsoft.com/office/drawing/2014/main" val="3927162803"/>
                  </a:ext>
                </a:extLst>
              </a:tr>
              <a:tr h="370840">
                <a:tc>
                  <a:txBody>
                    <a:bodyPr/>
                    <a:lstStyle/>
                    <a:p>
                      <a:r>
                        <a:rPr lang="en-US" dirty="0"/>
                        <a:t>Glucose Control</a:t>
                      </a:r>
                    </a:p>
                  </a:txBody>
                  <a:tcPr/>
                </a:tc>
                <a:tc>
                  <a:txBody>
                    <a:bodyPr/>
                    <a:lstStyle/>
                    <a:p>
                      <a:r>
                        <a:rPr lang="en-US" b="1" dirty="0">
                          <a:solidFill>
                            <a:srgbClr val="FF0000"/>
                          </a:solidFill>
                        </a:rPr>
                        <a:t>Door to treatment 60 min</a:t>
                      </a:r>
                    </a:p>
                    <a:p>
                      <a:r>
                        <a:rPr lang="en-US" dirty="0"/>
                        <a:t>    Non-DM  110-140 mg/dL</a:t>
                      </a:r>
                    </a:p>
                    <a:p>
                      <a:r>
                        <a:rPr lang="en-US" dirty="0"/>
                        <a:t>    Diabetic   140-180 mg/dL</a:t>
                      </a:r>
                    </a:p>
                  </a:txBody>
                  <a:tcPr/>
                </a:tc>
                <a:tc>
                  <a:txBody>
                    <a:bodyPr/>
                    <a:lstStyle/>
                    <a:p>
                      <a:r>
                        <a:rPr lang="en-US" dirty="0"/>
                        <a:t>INTERACT 3</a:t>
                      </a:r>
                    </a:p>
                  </a:txBody>
                  <a:tcPr/>
                </a:tc>
                <a:extLst>
                  <a:ext uri="{0D108BD9-81ED-4DB2-BD59-A6C34878D82A}">
                    <a16:rowId xmlns:a16="http://schemas.microsoft.com/office/drawing/2014/main" val="1634496545"/>
                  </a:ext>
                </a:extLst>
              </a:tr>
              <a:tr h="370840">
                <a:tc>
                  <a:txBody>
                    <a:bodyPr/>
                    <a:lstStyle/>
                    <a:p>
                      <a:r>
                        <a:rPr lang="en-US" dirty="0"/>
                        <a:t>Body Temperature</a:t>
                      </a:r>
                    </a:p>
                  </a:txBody>
                  <a:tcPr/>
                </a:tc>
                <a:tc>
                  <a:txBody>
                    <a:bodyPr/>
                    <a:lstStyle/>
                    <a:p>
                      <a:r>
                        <a:rPr lang="en-US" dirty="0"/>
                        <a:t>Maintain &lt;/= 37.5 deg C</a:t>
                      </a:r>
                    </a:p>
                  </a:txBody>
                  <a:tcPr/>
                </a:tc>
                <a:tc>
                  <a:txBody>
                    <a:bodyPr/>
                    <a:lstStyle/>
                    <a:p>
                      <a:r>
                        <a:rPr lang="en-US" dirty="0"/>
                        <a:t>INTERACT 3</a:t>
                      </a:r>
                    </a:p>
                  </a:txBody>
                  <a:tcPr/>
                </a:tc>
                <a:extLst>
                  <a:ext uri="{0D108BD9-81ED-4DB2-BD59-A6C34878D82A}">
                    <a16:rowId xmlns:a16="http://schemas.microsoft.com/office/drawing/2014/main" val="680235636"/>
                  </a:ext>
                </a:extLst>
              </a:tr>
              <a:tr h="370840">
                <a:tc>
                  <a:txBody>
                    <a:bodyPr/>
                    <a:lstStyle/>
                    <a:p>
                      <a:r>
                        <a:rPr lang="en-US" dirty="0"/>
                        <a:t>Early anticoagulation reversal</a:t>
                      </a:r>
                    </a:p>
                  </a:txBody>
                  <a:tcPr/>
                </a:tc>
                <a:tc>
                  <a:txBody>
                    <a:bodyPr/>
                    <a:lstStyle/>
                    <a:p>
                      <a:r>
                        <a:rPr lang="en-US" b="1" dirty="0">
                          <a:solidFill>
                            <a:srgbClr val="FF0000"/>
                          </a:solidFill>
                        </a:rPr>
                        <a:t>Door to Reversal </a:t>
                      </a:r>
                      <a:r>
                        <a:rPr lang="en-US" dirty="0"/>
                        <a:t>60 min  (INR goal &lt;1.5)</a:t>
                      </a:r>
                    </a:p>
                    <a:p>
                      <a:r>
                        <a:rPr lang="en-US" dirty="0"/>
                        <a:t>      VKA (IV Vit K and 4-F PCC</a:t>
                      </a:r>
                    </a:p>
                    <a:p>
                      <a:r>
                        <a:rPr lang="en-US" dirty="0"/>
                        <a:t>      Factor II inhibitor – </a:t>
                      </a:r>
                      <a:r>
                        <a:rPr lang="en-US" dirty="0" err="1"/>
                        <a:t>idarucizumab</a:t>
                      </a:r>
                      <a:endParaRPr lang="en-US" dirty="0"/>
                    </a:p>
                    <a:p>
                      <a:r>
                        <a:rPr lang="en-US" dirty="0"/>
                        <a:t>      Factor Xa inhibitor – 4F PCC (Andexanet if available)</a:t>
                      </a:r>
                    </a:p>
                  </a:txBody>
                  <a:tcPr/>
                </a:tc>
                <a:tc>
                  <a:txBody>
                    <a:bodyPr/>
                    <a:lstStyle/>
                    <a:p>
                      <a:r>
                        <a:rPr lang="en-US" dirty="0"/>
                        <a:t>Sheth 2024</a:t>
                      </a:r>
                    </a:p>
                    <a:p>
                      <a:r>
                        <a:rPr lang="en-US" dirty="0"/>
                        <a:t>INTERACT 3</a:t>
                      </a:r>
                    </a:p>
                  </a:txBody>
                  <a:tcPr/>
                </a:tc>
                <a:extLst>
                  <a:ext uri="{0D108BD9-81ED-4DB2-BD59-A6C34878D82A}">
                    <a16:rowId xmlns:a16="http://schemas.microsoft.com/office/drawing/2014/main" val="4096184124"/>
                  </a:ext>
                </a:extLst>
              </a:tr>
              <a:tr h="370840">
                <a:tc>
                  <a:txBody>
                    <a:bodyPr/>
                    <a:lstStyle/>
                    <a:p>
                      <a:r>
                        <a:rPr lang="en-US" dirty="0"/>
                        <a:t>Early/Minimally invasive Surgery</a:t>
                      </a:r>
                    </a:p>
                  </a:txBody>
                  <a:tcPr/>
                </a:tc>
                <a:tc>
                  <a:txBody>
                    <a:bodyPr/>
                    <a:lstStyle/>
                    <a:p>
                      <a:r>
                        <a:rPr lang="en-US" dirty="0"/>
                        <a:t>NS referral within 60 min</a:t>
                      </a:r>
                    </a:p>
                    <a:p>
                      <a:r>
                        <a:rPr lang="en-US" dirty="0"/>
                        <a:t>Surgery within 24 hours (lobar)</a:t>
                      </a:r>
                    </a:p>
                  </a:txBody>
                  <a:tcPr/>
                </a:tc>
                <a:tc>
                  <a:txBody>
                    <a:bodyPr/>
                    <a:lstStyle/>
                    <a:p>
                      <a:r>
                        <a:rPr lang="en-US" dirty="0"/>
                        <a:t>ENRICH</a:t>
                      </a:r>
                    </a:p>
                    <a:p>
                      <a:r>
                        <a:rPr lang="en-US" dirty="0"/>
                        <a:t>MEND</a:t>
                      </a:r>
                    </a:p>
                    <a:p>
                      <a:r>
                        <a:rPr lang="en-US" dirty="0"/>
                        <a:t>MISTIE 3</a:t>
                      </a:r>
                    </a:p>
                  </a:txBody>
                  <a:tcPr/>
                </a:tc>
                <a:extLst>
                  <a:ext uri="{0D108BD9-81ED-4DB2-BD59-A6C34878D82A}">
                    <a16:rowId xmlns:a16="http://schemas.microsoft.com/office/drawing/2014/main" val="477863900"/>
                  </a:ext>
                </a:extLst>
              </a:tr>
            </a:tbl>
          </a:graphicData>
        </a:graphic>
      </p:graphicFrame>
    </p:spTree>
    <p:extLst>
      <p:ext uri="{BB962C8B-B14F-4D97-AF65-F5344CB8AC3E}">
        <p14:creationId xmlns:p14="http://schemas.microsoft.com/office/powerpoint/2010/main" val="716141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6D59-E7A9-5F77-47BE-93C39CDDA50B}"/>
              </a:ext>
            </a:extLst>
          </p:cNvPr>
          <p:cNvSpPr>
            <a:spLocks noGrp="1"/>
          </p:cNvSpPr>
          <p:nvPr>
            <p:ph type="title"/>
          </p:nvPr>
        </p:nvSpPr>
        <p:spPr/>
        <p:txBody>
          <a:bodyPr/>
          <a:lstStyle/>
          <a:p>
            <a:r>
              <a:rPr lang="en-US" dirty="0"/>
              <a:t>ICH:  Code-ICH</a:t>
            </a:r>
          </a:p>
        </p:txBody>
      </p:sp>
      <p:graphicFrame>
        <p:nvGraphicFramePr>
          <p:cNvPr id="4" name="Content Placeholder 3">
            <a:extLst>
              <a:ext uri="{FF2B5EF4-FFF2-40B4-BE49-F238E27FC236}">
                <a16:creationId xmlns:a16="http://schemas.microsoft.com/office/drawing/2014/main" id="{970DB63F-C9E8-BBB4-1AA6-D622C3197638}"/>
              </a:ext>
            </a:extLst>
          </p:cNvPr>
          <p:cNvGraphicFramePr>
            <a:graphicFrameLocks noGrp="1"/>
          </p:cNvGraphicFramePr>
          <p:nvPr>
            <p:ph idx="1"/>
          </p:nvPr>
        </p:nvGraphicFramePr>
        <p:xfrm>
          <a:off x="838200" y="1825625"/>
          <a:ext cx="10515600" cy="33375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67739944"/>
                    </a:ext>
                  </a:extLst>
                </a:gridCol>
                <a:gridCol w="2628900">
                  <a:extLst>
                    <a:ext uri="{9D8B030D-6E8A-4147-A177-3AD203B41FA5}">
                      <a16:colId xmlns:a16="http://schemas.microsoft.com/office/drawing/2014/main" val="142620744"/>
                    </a:ext>
                  </a:extLst>
                </a:gridCol>
                <a:gridCol w="2628900">
                  <a:extLst>
                    <a:ext uri="{9D8B030D-6E8A-4147-A177-3AD203B41FA5}">
                      <a16:colId xmlns:a16="http://schemas.microsoft.com/office/drawing/2014/main" val="3461047942"/>
                    </a:ext>
                  </a:extLst>
                </a:gridCol>
                <a:gridCol w="2628900">
                  <a:extLst>
                    <a:ext uri="{9D8B030D-6E8A-4147-A177-3AD203B41FA5}">
                      <a16:colId xmlns:a16="http://schemas.microsoft.com/office/drawing/2014/main" val="3475302680"/>
                    </a:ext>
                  </a:extLst>
                </a:gridCol>
              </a:tblGrid>
              <a:tr h="370840">
                <a:tc gridSpan="2">
                  <a:txBody>
                    <a:bodyPr/>
                    <a:lstStyle/>
                    <a:p>
                      <a:pPr algn="ctr"/>
                      <a:r>
                        <a:rPr lang="en-US" dirty="0"/>
                        <a:t>Joint Commission Ischemic Stroke Time Metrics</a:t>
                      </a:r>
                    </a:p>
                  </a:txBody>
                  <a:tcPr/>
                </a:tc>
                <a:tc hMerge="1">
                  <a:txBody>
                    <a:bodyPr/>
                    <a:lstStyle/>
                    <a:p>
                      <a:endParaRPr lang="en-US" dirty="0"/>
                    </a:p>
                  </a:txBody>
                  <a:tcPr/>
                </a:tc>
                <a:tc gridSpan="2">
                  <a:txBody>
                    <a:bodyPr/>
                    <a:lstStyle/>
                    <a:p>
                      <a:pPr algn="ctr"/>
                      <a:r>
                        <a:rPr lang="en-US" dirty="0"/>
                        <a:t>Code ICH (proposed ICH Time Metrics)</a:t>
                      </a:r>
                    </a:p>
                  </a:txBody>
                  <a:tcPr/>
                </a:tc>
                <a:tc hMerge="1">
                  <a:txBody>
                    <a:bodyPr/>
                    <a:lstStyle/>
                    <a:p>
                      <a:endParaRPr lang="en-US" dirty="0"/>
                    </a:p>
                  </a:txBody>
                  <a:tcPr/>
                </a:tc>
                <a:extLst>
                  <a:ext uri="{0D108BD9-81ED-4DB2-BD59-A6C34878D82A}">
                    <a16:rowId xmlns:a16="http://schemas.microsoft.com/office/drawing/2014/main" val="2571794374"/>
                  </a:ext>
                </a:extLst>
              </a:tr>
              <a:tr h="370840">
                <a:tc>
                  <a:txBody>
                    <a:bodyPr/>
                    <a:lstStyle/>
                    <a:p>
                      <a:r>
                        <a:rPr lang="en-US" dirty="0"/>
                        <a:t>Door to Doc</a:t>
                      </a:r>
                    </a:p>
                  </a:txBody>
                  <a:tcPr/>
                </a:tc>
                <a:tc>
                  <a:txBody>
                    <a:bodyPr/>
                    <a:lstStyle/>
                    <a:p>
                      <a:r>
                        <a:rPr lang="en-US" dirty="0"/>
                        <a:t>&lt;10 min</a:t>
                      </a:r>
                    </a:p>
                  </a:txBody>
                  <a:tcPr/>
                </a:tc>
                <a:tc>
                  <a:txBody>
                    <a:bodyPr/>
                    <a:lstStyle/>
                    <a:p>
                      <a:r>
                        <a:rPr lang="en-US" dirty="0"/>
                        <a:t>Door to Doc</a:t>
                      </a:r>
                    </a:p>
                  </a:txBody>
                  <a:tcPr/>
                </a:tc>
                <a:tc>
                  <a:txBody>
                    <a:bodyPr/>
                    <a:lstStyle/>
                    <a:p>
                      <a:r>
                        <a:rPr lang="en-US" dirty="0"/>
                        <a:t>&lt; 10 min</a:t>
                      </a:r>
                    </a:p>
                  </a:txBody>
                  <a:tcPr/>
                </a:tc>
                <a:extLst>
                  <a:ext uri="{0D108BD9-81ED-4DB2-BD59-A6C34878D82A}">
                    <a16:rowId xmlns:a16="http://schemas.microsoft.com/office/drawing/2014/main" val="4188320831"/>
                  </a:ext>
                </a:extLst>
              </a:tr>
              <a:tr h="370840">
                <a:tc>
                  <a:txBody>
                    <a:bodyPr/>
                    <a:lstStyle/>
                    <a:p>
                      <a:r>
                        <a:rPr lang="en-US" dirty="0"/>
                        <a:t>Door to Stroke Team</a:t>
                      </a:r>
                    </a:p>
                  </a:txBody>
                  <a:tcPr/>
                </a:tc>
                <a:tc>
                  <a:txBody>
                    <a:bodyPr/>
                    <a:lstStyle/>
                    <a:p>
                      <a:r>
                        <a:rPr lang="en-US" dirty="0"/>
                        <a:t>&lt;15 min</a:t>
                      </a:r>
                    </a:p>
                  </a:txBody>
                  <a:tcPr/>
                </a:tc>
                <a:tc>
                  <a:txBody>
                    <a:bodyPr/>
                    <a:lstStyle/>
                    <a:p>
                      <a:r>
                        <a:rPr lang="en-US" dirty="0"/>
                        <a:t>Door to Stroke Team</a:t>
                      </a:r>
                    </a:p>
                  </a:txBody>
                  <a:tcPr/>
                </a:tc>
                <a:tc>
                  <a:txBody>
                    <a:bodyPr/>
                    <a:lstStyle/>
                    <a:p>
                      <a:r>
                        <a:rPr lang="en-US" dirty="0"/>
                        <a:t>&lt;15 min</a:t>
                      </a:r>
                    </a:p>
                  </a:txBody>
                  <a:tcPr/>
                </a:tc>
                <a:extLst>
                  <a:ext uri="{0D108BD9-81ED-4DB2-BD59-A6C34878D82A}">
                    <a16:rowId xmlns:a16="http://schemas.microsoft.com/office/drawing/2014/main" val="2099277853"/>
                  </a:ext>
                </a:extLst>
              </a:tr>
              <a:tr h="370840">
                <a:tc>
                  <a:txBody>
                    <a:bodyPr/>
                    <a:lstStyle/>
                    <a:p>
                      <a:r>
                        <a:rPr lang="en-US" dirty="0"/>
                        <a:t>Door to CT scan</a:t>
                      </a:r>
                    </a:p>
                  </a:txBody>
                  <a:tcPr/>
                </a:tc>
                <a:tc>
                  <a:txBody>
                    <a:bodyPr/>
                    <a:lstStyle/>
                    <a:p>
                      <a:r>
                        <a:rPr lang="en-US" dirty="0"/>
                        <a:t>&lt;25 min</a:t>
                      </a:r>
                    </a:p>
                  </a:txBody>
                  <a:tcPr/>
                </a:tc>
                <a:tc>
                  <a:txBody>
                    <a:bodyPr/>
                    <a:lstStyle/>
                    <a:p>
                      <a:r>
                        <a:rPr lang="en-US" dirty="0"/>
                        <a:t>Door to CT scan</a:t>
                      </a:r>
                    </a:p>
                  </a:txBody>
                  <a:tcPr/>
                </a:tc>
                <a:tc>
                  <a:txBody>
                    <a:bodyPr/>
                    <a:lstStyle/>
                    <a:p>
                      <a:r>
                        <a:rPr lang="en-US" dirty="0"/>
                        <a:t>&lt;25 min</a:t>
                      </a:r>
                    </a:p>
                  </a:txBody>
                  <a:tcPr/>
                </a:tc>
                <a:extLst>
                  <a:ext uri="{0D108BD9-81ED-4DB2-BD59-A6C34878D82A}">
                    <a16:rowId xmlns:a16="http://schemas.microsoft.com/office/drawing/2014/main" val="2245549932"/>
                  </a:ext>
                </a:extLst>
              </a:tr>
              <a:tr h="370840">
                <a:tc>
                  <a:txBody>
                    <a:bodyPr/>
                    <a:lstStyle/>
                    <a:p>
                      <a:r>
                        <a:rPr lang="en-US" dirty="0"/>
                        <a:t>Door to CT read</a:t>
                      </a:r>
                    </a:p>
                  </a:txBody>
                  <a:tcPr/>
                </a:tc>
                <a:tc>
                  <a:txBody>
                    <a:bodyPr/>
                    <a:lstStyle/>
                    <a:p>
                      <a:r>
                        <a:rPr lang="en-US" dirty="0"/>
                        <a:t>&lt;45 min</a:t>
                      </a:r>
                    </a:p>
                  </a:txBody>
                  <a:tcPr/>
                </a:tc>
                <a:tc>
                  <a:txBody>
                    <a:bodyPr/>
                    <a:lstStyle/>
                    <a:p>
                      <a:r>
                        <a:rPr lang="en-US" dirty="0"/>
                        <a:t>Door to CT read</a:t>
                      </a:r>
                    </a:p>
                  </a:txBody>
                  <a:tcPr/>
                </a:tc>
                <a:tc>
                  <a:txBody>
                    <a:bodyPr/>
                    <a:lstStyle/>
                    <a:p>
                      <a:r>
                        <a:rPr lang="en-US" dirty="0"/>
                        <a:t>&lt;45 min</a:t>
                      </a:r>
                    </a:p>
                  </a:txBody>
                  <a:tcPr/>
                </a:tc>
                <a:extLst>
                  <a:ext uri="{0D108BD9-81ED-4DB2-BD59-A6C34878D82A}">
                    <a16:rowId xmlns:a16="http://schemas.microsoft.com/office/drawing/2014/main" val="4181853483"/>
                  </a:ext>
                </a:extLst>
              </a:tr>
              <a:tr h="370840">
                <a:tc>
                  <a:txBody>
                    <a:bodyPr/>
                    <a:lstStyle/>
                    <a:p>
                      <a:r>
                        <a:rPr lang="en-US" dirty="0"/>
                        <a:t>Door to Needle (IVT)</a:t>
                      </a:r>
                    </a:p>
                  </a:txBody>
                  <a:tcPr/>
                </a:tc>
                <a:tc>
                  <a:txBody>
                    <a:bodyPr/>
                    <a:lstStyle/>
                    <a:p>
                      <a:r>
                        <a:rPr lang="en-US" dirty="0"/>
                        <a:t>&lt;60 min</a:t>
                      </a:r>
                    </a:p>
                  </a:txBody>
                  <a:tcPr/>
                </a:tc>
                <a:tc>
                  <a:txBody>
                    <a:bodyPr/>
                    <a:lstStyle/>
                    <a:p>
                      <a:r>
                        <a:rPr lang="en-US" dirty="0"/>
                        <a:t>Door to Lab (</a:t>
                      </a:r>
                      <a:r>
                        <a:rPr lang="en-US" dirty="0" err="1"/>
                        <a:t>coag</a:t>
                      </a:r>
                      <a:r>
                        <a:rPr lang="en-US" dirty="0"/>
                        <a:t>)</a:t>
                      </a:r>
                    </a:p>
                  </a:txBody>
                  <a:tcPr/>
                </a:tc>
                <a:tc>
                  <a:txBody>
                    <a:bodyPr/>
                    <a:lstStyle/>
                    <a:p>
                      <a:r>
                        <a:rPr lang="en-US" dirty="0"/>
                        <a:t>&lt;45 min</a:t>
                      </a:r>
                    </a:p>
                  </a:txBody>
                  <a:tcPr/>
                </a:tc>
                <a:extLst>
                  <a:ext uri="{0D108BD9-81ED-4DB2-BD59-A6C34878D82A}">
                    <a16:rowId xmlns:a16="http://schemas.microsoft.com/office/drawing/2014/main" val="887724506"/>
                  </a:ext>
                </a:extLst>
              </a:tr>
              <a:tr h="370840">
                <a:tc>
                  <a:txBody>
                    <a:bodyPr/>
                    <a:lstStyle/>
                    <a:p>
                      <a:r>
                        <a:rPr lang="en-US" dirty="0"/>
                        <a:t>Door to groin (EVT)</a:t>
                      </a:r>
                    </a:p>
                  </a:txBody>
                  <a:tcPr/>
                </a:tc>
                <a:tc>
                  <a:txBody>
                    <a:bodyPr/>
                    <a:lstStyle/>
                    <a:p>
                      <a:r>
                        <a:rPr lang="en-US" dirty="0"/>
                        <a:t>&lt;90 min</a:t>
                      </a:r>
                    </a:p>
                  </a:txBody>
                  <a:tcPr/>
                </a:tc>
                <a:tc>
                  <a:txBody>
                    <a:bodyPr/>
                    <a:lstStyle/>
                    <a:p>
                      <a:r>
                        <a:rPr lang="en-US" dirty="0"/>
                        <a:t>Door to BP target</a:t>
                      </a:r>
                    </a:p>
                  </a:txBody>
                  <a:tcPr/>
                </a:tc>
                <a:tc>
                  <a:txBody>
                    <a:bodyPr/>
                    <a:lstStyle/>
                    <a:p>
                      <a:r>
                        <a:rPr lang="en-US" dirty="0"/>
                        <a:t>&lt;60 min</a:t>
                      </a:r>
                    </a:p>
                  </a:txBody>
                  <a:tcPr/>
                </a:tc>
                <a:extLst>
                  <a:ext uri="{0D108BD9-81ED-4DB2-BD59-A6C34878D82A}">
                    <a16:rowId xmlns:a16="http://schemas.microsoft.com/office/drawing/2014/main" val="783606450"/>
                  </a:ext>
                </a:extLst>
              </a:tr>
              <a:tr h="370840">
                <a:tc>
                  <a:txBody>
                    <a:bodyPr/>
                    <a:lstStyle/>
                    <a:p>
                      <a:endParaRPr lang="en-US" dirty="0"/>
                    </a:p>
                  </a:txBody>
                  <a:tcPr/>
                </a:tc>
                <a:tc>
                  <a:txBody>
                    <a:bodyPr/>
                    <a:lstStyle/>
                    <a:p>
                      <a:endParaRPr lang="en-US" dirty="0"/>
                    </a:p>
                  </a:txBody>
                  <a:tcPr/>
                </a:tc>
                <a:tc>
                  <a:txBody>
                    <a:bodyPr/>
                    <a:lstStyle/>
                    <a:p>
                      <a:r>
                        <a:rPr lang="en-US" dirty="0"/>
                        <a:t>Door to </a:t>
                      </a:r>
                      <a:r>
                        <a:rPr lang="en-US" dirty="0" err="1"/>
                        <a:t>Anticoag</a:t>
                      </a:r>
                      <a:r>
                        <a:rPr lang="en-US" dirty="0"/>
                        <a:t> Reversal</a:t>
                      </a:r>
                    </a:p>
                  </a:txBody>
                  <a:tcPr/>
                </a:tc>
                <a:tc>
                  <a:txBody>
                    <a:bodyPr/>
                    <a:lstStyle/>
                    <a:p>
                      <a:r>
                        <a:rPr lang="en-US" dirty="0"/>
                        <a:t>&lt;60 min</a:t>
                      </a:r>
                    </a:p>
                  </a:txBody>
                  <a:tcPr/>
                </a:tc>
                <a:extLst>
                  <a:ext uri="{0D108BD9-81ED-4DB2-BD59-A6C34878D82A}">
                    <a16:rowId xmlns:a16="http://schemas.microsoft.com/office/drawing/2014/main" val="3878341745"/>
                  </a:ext>
                </a:extLst>
              </a:tr>
              <a:tr h="370840">
                <a:tc>
                  <a:txBody>
                    <a:bodyPr/>
                    <a:lstStyle/>
                    <a:p>
                      <a:endParaRPr lang="en-US" dirty="0"/>
                    </a:p>
                  </a:txBody>
                  <a:tcPr/>
                </a:tc>
                <a:tc>
                  <a:txBody>
                    <a:bodyPr/>
                    <a:lstStyle/>
                    <a:p>
                      <a:endParaRPr lang="en-US" dirty="0"/>
                    </a:p>
                  </a:txBody>
                  <a:tcPr/>
                </a:tc>
                <a:tc>
                  <a:txBody>
                    <a:bodyPr/>
                    <a:lstStyle/>
                    <a:p>
                      <a:r>
                        <a:rPr lang="en-US" dirty="0"/>
                        <a:t>Door to Surgery/</a:t>
                      </a:r>
                    </a:p>
                  </a:txBody>
                  <a:tcPr/>
                </a:tc>
                <a:tc>
                  <a:txBody>
                    <a:bodyPr/>
                    <a:lstStyle/>
                    <a:p>
                      <a:r>
                        <a:rPr lang="en-US" dirty="0"/>
                        <a:t>&lt;180 min (&lt;24 hours)</a:t>
                      </a:r>
                    </a:p>
                  </a:txBody>
                  <a:tcPr/>
                </a:tc>
                <a:extLst>
                  <a:ext uri="{0D108BD9-81ED-4DB2-BD59-A6C34878D82A}">
                    <a16:rowId xmlns:a16="http://schemas.microsoft.com/office/drawing/2014/main" val="2305743433"/>
                  </a:ext>
                </a:extLst>
              </a:tr>
            </a:tbl>
          </a:graphicData>
        </a:graphic>
      </p:graphicFrame>
      <p:sp>
        <p:nvSpPr>
          <p:cNvPr id="5" name="TextBox 4">
            <a:extLst>
              <a:ext uri="{FF2B5EF4-FFF2-40B4-BE49-F238E27FC236}">
                <a16:creationId xmlns:a16="http://schemas.microsoft.com/office/drawing/2014/main" id="{33D5E5E5-F130-7F9D-DD0C-D9DE3823BC42}"/>
              </a:ext>
            </a:extLst>
          </p:cNvPr>
          <p:cNvSpPr txBox="1"/>
          <p:nvPr/>
        </p:nvSpPr>
        <p:spPr>
          <a:xfrm>
            <a:off x="978794" y="6143223"/>
            <a:ext cx="1348190" cy="369332"/>
          </a:xfrm>
          <a:prstGeom prst="rect">
            <a:avLst/>
          </a:prstGeom>
          <a:noFill/>
        </p:spPr>
        <p:txBody>
          <a:bodyPr wrap="none" rtlCol="0">
            <a:spAutoFit/>
          </a:bodyPr>
          <a:lstStyle/>
          <a:p>
            <a:r>
              <a:rPr lang="en-US" dirty="0">
                <a:hlinkClick r:id="rId2"/>
              </a:rPr>
              <a:t>code-ich.org</a:t>
            </a:r>
            <a:endParaRPr lang="en-US" dirty="0"/>
          </a:p>
        </p:txBody>
      </p:sp>
    </p:spTree>
    <p:extLst>
      <p:ext uri="{BB962C8B-B14F-4D97-AF65-F5344CB8AC3E}">
        <p14:creationId xmlns:p14="http://schemas.microsoft.com/office/powerpoint/2010/main" val="4177284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5178426"/>
            <a:ext cx="10363200" cy="1362075"/>
          </a:xfrm>
        </p:spPr>
        <p:txBody>
          <a:bodyPr/>
          <a:lstStyle/>
          <a:p>
            <a:pPr algn="ctr"/>
            <a:r>
              <a:rPr lang="en-US" sz="7200" dirty="0"/>
              <a:t>THANK YOU!</a:t>
            </a:r>
          </a:p>
        </p:txBody>
      </p:sp>
      <p:sp>
        <p:nvSpPr>
          <p:cNvPr id="5" name="Text Placeholder 4">
            <a:extLst>
              <a:ext uri="{FF2B5EF4-FFF2-40B4-BE49-F238E27FC236}">
                <a16:creationId xmlns:a16="http://schemas.microsoft.com/office/drawing/2014/main" id="{520F0803-5B1C-F7F3-A4D3-24F3EF8669DE}"/>
              </a:ext>
            </a:extLst>
          </p:cNvPr>
          <p:cNvSpPr>
            <a:spLocks noGrp="1"/>
          </p:cNvSpPr>
          <p:nvPr>
            <p:ph type="body" idx="1"/>
          </p:nvPr>
        </p:nvSpPr>
        <p:spPr/>
        <p:txBody>
          <a:bodyPr/>
          <a:lstStyle/>
          <a:p>
            <a:endParaRPr lang="en-US" dirty="0"/>
          </a:p>
        </p:txBody>
      </p:sp>
      <p:pic>
        <p:nvPicPr>
          <p:cNvPr id="1026" name="Picture 2" descr="animals dogs Sad stroke - 5572823296">
            <a:extLst>
              <a:ext uri="{FF2B5EF4-FFF2-40B4-BE49-F238E27FC236}">
                <a16:creationId xmlns:a16="http://schemas.microsoft.com/office/drawing/2014/main" id="{47D58D0E-F917-99E9-1B6B-4423914FD0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170"/>
          <a:stretch/>
        </p:blipFill>
        <p:spPr bwMode="auto">
          <a:xfrm>
            <a:off x="4519613" y="654460"/>
            <a:ext cx="3105424" cy="33481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eep Calm Or You Will Be Intubated T Shirt for Men Women..">
            <a:extLst>
              <a:ext uri="{FF2B5EF4-FFF2-40B4-BE49-F238E27FC236}">
                <a16:creationId xmlns:a16="http://schemas.microsoft.com/office/drawing/2014/main" id="{5F93A045-11D2-01BB-E82B-84FCD2F41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6784" y="622396"/>
            <a:ext cx="4495800" cy="45686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AIS: extended window IVT</a:t>
            </a:r>
          </a:p>
        </p:txBody>
      </p:sp>
      <p:sp>
        <p:nvSpPr>
          <p:cNvPr id="3" name="Content Placeholder 2"/>
          <p:cNvSpPr>
            <a:spLocks noGrp="1"/>
          </p:cNvSpPr>
          <p:nvPr>
            <p:ph idx="1"/>
          </p:nvPr>
        </p:nvSpPr>
        <p:spPr>
          <a:xfrm>
            <a:off x="838200" y="1825624"/>
            <a:ext cx="11113008" cy="5032375"/>
          </a:xfrm>
        </p:spPr>
        <p:txBody>
          <a:bodyPr>
            <a:normAutofit fontScale="85000" lnSpcReduction="10000"/>
          </a:bodyPr>
          <a:lstStyle/>
          <a:p>
            <a:r>
              <a:rPr lang="en-US" dirty="0"/>
              <a:t>WAKE-UP (&gt;4.5hr, symptom on awakening): MRI DWI/FLAIR mismatch</a:t>
            </a:r>
          </a:p>
          <a:p>
            <a:r>
              <a:rPr lang="en-US" dirty="0"/>
              <a:t>EXTEND (4.5-9hr) CTP with salvageable penumbra</a:t>
            </a:r>
          </a:p>
          <a:p>
            <a:r>
              <a:rPr lang="en-US" dirty="0"/>
              <a:t>TRACE 3 (4.5-24hr) LVO with salvageable penumbra not treated with EVT</a:t>
            </a:r>
          </a:p>
          <a:p>
            <a:endParaRPr lang="en-US" dirty="0"/>
          </a:p>
          <a:p>
            <a:endParaRPr lang="en-US" dirty="0"/>
          </a:p>
          <a:p>
            <a:endParaRPr lang="en-US" dirty="0"/>
          </a:p>
          <a:p>
            <a:endParaRPr lang="en-US" dirty="0"/>
          </a:p>
          <a:p>
            <a:endParaRPr lang="en-US" dirty="0"/>
          </a:p>
          <a:p>
            <a:endParaRPr lang="en-US" dirty="0"/>
          </a:p>
          <a:p>
            <a:r>
              <a:rPr lang="en-US" dirty="0"/>
              <a:t>No benefit in pooled analysis if NO MISMATCH</a:t>
            </a:r>
          </a:p>
          <a:p>
            <a:pPr marL="0" indent="0">
              <a:buNone/>
            </a:pPr>
            <a:endParaRPr lang="en-US" dirty="0"/>
          </a:p>
        </p:txBody>
      </p:sp>
      <p:graphicFrame>
        <p:nvGraphicFramePr>
          <p:cNvPr id="4" name="Table 3">
            <a:extLst>
              <a:ext uri="{FF2B5EF4-FFF2-40B4-BE49-F238E27FC236}">
                <a16:creationId xmlns:a16="http://schemas.microsoft.com/office/drawing/2014/main" id="{2D20C885-D955-DA49-7052-1B4E20A98B5E}"/>
              </a:ext>
            </a:extLst>
          </p:cNvPr>
          <p:cNvGraphicFramePr>
            <a:graphicFrameLocks noGrp="1"/>
          </p:cNvGraphicFramePr>
          <p:nvPr>
            <p:extLst>
              <p:ext uri="{D42A27DB-BD31-4B8C-83A1-F6EECF244321}">
                <p14:modId xmlns:p14="http://schemas.microsoft.com/office/powerpoint/2010/main" val="771480711"/>
              </p:ext>
            </p:extLst>
          </p:nvPr>
        </p:nvGraphicFramePr>
        <p:xfrm>
          <a:off x="1676400" y="3581400"/>
          <a:ext cx="8128001" cy="212344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3466798165"/>
                    </a:ext>
                  </a:extLst>
                </a:gridCol>
                <a:gridCol w="1161143">
                  <a:extLst>
                    <a:ext uri="{9D8B030D-6E8A-4147-A177-3AD203B41FA5}">
                      <a16:colId xmlns:a16="http://schemas.microsoft.com/office/drawing/2014/main" val="232843834"/>
                    </a:ext>
                  </a:extLst>
                </a:gridCol>
                <a:gridCol w="1164151">
                  <a:extLst>
                    <a:ext uri="{9D8B030D-6E8A-4147-A177-3AD203B41FA5}">
                      <a16:colId xmlns:a16="http://schemas.microsoft.com/office/drawing/2014/main" val="4264406310"/>
                    </a:ext>
                  </a:extLst>
                </a:gridCol>
                <a:gridCol w="1158135">
                  <a:extLst>
                    <a:ext uri="{9D8B030D-6E8A-4147-A177-3AD203B41FA5}">
                      <a16:colId xmlns:a16="http://schemas.microsoft.com/office/drawing/2014/main" val="1087076005"/>
                    </a:ext>
                  </a:extLst>
                </a:gridCol>
                <a:gridCol w="1161143">
                  <a:extLst>
                    <a:ext uri="{9D8B030D-6E8A-4147-A177-3AD203B41FA5}">
                      <a16:colId xmlns:a16="http://schemas.microsoft.com/office/drawing/2014/main" val="3546389986"/>
                    </a:ext>
                  </a:extLst>
                </a:gridCol>
                <a:gridCol w="1161143">
                  <a:extLst>
                    <a:ext uri="{9D8B030D-6E8A-4147-A177-3AD203B41FA5}">
                      <a16:colId xmlns:a16="http://schemas.microsoft.com/office/drawing/2014/main" val="1149290882"/>
                    </a:ext>
                  </a:extLst>
                </a:gridCol>
                <a:gridCol w="1161143">
                  <a:extLst>
                    <a:ext uri="{9D8B030D-6E8A-4147-A177-3AD203B41FA5}">
                      <a16:colId xmlns:a16="http://schemas.microsoft.com/office/drawing/2014/main" val="1509911932"/>
                    </a:ext>
                  </a:extLst>
                </a:gridCol>
              </a:tblGrid>
              <a:tr h="370840">
                <a:tc>
                  <a:txBody>
                    <a:bodyPr/>
                    <a:lstStyle/>
                    <a:p>
                      <a:r>
                        <a:rPr lang="en-US" dirty="0"/>
                        <a:t>Trial</a:t>
                      </a:r>
                    </a:p>
                  </a:txBody>
                  <a:tcPr/>
                </a:tc>
                <a:tc gridSpan="2">
                  <a:txBody>
                    <a:bodyPr/>
                    <a:lstStyle/>
                    <a:p>
                      <a:pPr algn="ctr"/>
                      <a:r>
                        <a:rPr lang="en-US" dirty="0"/>
                        <a:t>WAKE-UP (tPA) N=503</a:t>
                      </a:r>
                    </a:p>
                  </a:txBody>
                  <a:tcPr/>
                </a:tc>
                <a:tc hMerge="1">
                  <a:txBody>
                    <a:bodyPr/>
                    <a:lstStyle/>
                    <a:p>
                      <a:endParaRPr lang="en-US" dirty="0"/>
                    </a:p>
                  </a:txBody>
                  <a:tcPr/>
                </a:tc>
                <a:tc gridSpan="2">
                  <a:txBody>
                    <a:bodyPr/>
                    <a:lstStyle/>
                    <a:p>
                      <a:pPr algn="ctr"/>
                      <a:r>
                        <a:rPr lang="en-US" dirty="0"/>
                        <a:t>EXTEND (tPA) N=225</a:t>
                      </a:r>
                    </a:p>
                  </a:txBody>
                  <a:tcPr/>
                </a:tc>
                <a:tc hMerge="1">
                  <a:txBody>
                    <a:bodyPr/>
                    <a:lstStyle/>
                    <a:p>
                      <a:endParaRPr lang="en-US" dirty="0"/>
                    </a:p>
                  </a:txBody>
                  <a:tcPr/>
                </a:tc>
                <a:tc gridSpan="2">
                  <a:txBody>
                    <a:bodyPr/>
                    <a:lstStyle/>
                    <a:p>
                      <a:pPr algn="ctr"/>
                      <a:r>
                        <a:rPr lang="en-US" dirty="0"/>
                        <a:t>TRACE 3 (TNK) N=516</a:t>
                      </a:r>
                    </a:p>
                  </a:txBody>
                  <a:tcPr/>
                </a:tc>
                <a:tc hMerge="1">
                  <a:txBody>
                    <a:bodyPr/>
                    <a:lstStyle/>
                    <a:p>
                      <a:endParaRPr lang="en-US" dirty="0"/>
                    </a:p>
                  </a:txBody>
                  <a:tcPr/>
                </a:tc>
                <a:extLst>
                  <a:ext uri="{0D108BD9-81ED-4DB2-BD59-A6C34878D82A}">
                    <a16:rowId xmlns:a16="http://schemas.microsoft.com/office/drawing/2014/main" val="989766089"/>
                  </a:ext>
                </a:extLst>
              </a:tr>
              <a:tr h="370840">
                <a:tc>
                  <a:txBody>
                    <a:bodyPr/>
                    <a:lstStyle/>
                    <a:p>
                      <a:endParaRPr lang="en-US" sz="1400" dirty="0"/>
                    </a:p>
                  </a:txBody>
                  <a:tcPr/>
                </a:tc>
                <a:tc>
                  <a:txBody>
                    <a:bodyPr/>
                    <a:lstStyle/>
                    <a:p>
                      <a:r>
                        <a:rPr lang="en-US" dirty="0"/>
                        <a:t>IVT</a:t>
                      </a:r>
                    </a:p>
                  </a:txBody>
                  <a:tcPr/>
                </a:tc>
                <a:tc>
                  <a:txBody>
                    <a:bodyPr/>
                    <a:lstStyle/>
                    <a:p>
                      <a:r>
                        <a:rPr lang="en-US" dirty="0"/>
                        <a:t>BMT</a:t>
                      </a:r>
                    </a:p>
                  </a:txBody>
                  <a:tcPr/>
                </a:tc>
                <a:tc>
                  <a:txBody>
                    <a:bodyPr/>
                    <a:lstStyle/>
                    <a:p>
                      <a:r>
                        <a:rPr lang="en-US" dirty="0"/>
                        <a:t>IVT</a:t>
                      </a:r>
                    </a:p>
                  </a:txBody>
                  <a:tcPr/>
                </a:tc>
                <a:tc>
                  <a:txBody>
                    <a:bodyPr/>
                    <a:lstStyle/>
                    <a:p>
                      <a:r>
                        <a:rPr lang="en-US" dirty="0"/>
                        <a:t>BMT</a:t>
                      </a:r>
                    </a:p>
                  </a:txBody>
                  <a:tcPr/>
                </a:tc>
                <a:tc>
                  <a:txBody>
                    <a:bodyPr/>
                    <a:lstStyle/>
                    <a:p>
                      <a:r>
                        <a:rPr lang="en-US" dirty="0"/>
                        <a:t>IVT</a:t>
                      </a:r>
                    </a:p>
                  </a:txBody>
                  <a:tcPr/>
                </a:tc>
                <a:tc>
                  <a:txBody>
                    <a:bodyPr/>
                    <a:lstStyle/>
                    <a:p>
                      <a:r>
                        <a:rPr lang="en-US" dirty="0"/>
                        <a:t>BMT</a:t>
                      </a:r>
                    </a:p>
                  </a:txBody>
                  <a:tcPr/>
                </a:tc>
                <a:extLst>
                  <a:ext uri="{0D108BD9-81ED-4DB2-BD59-A6C34878D82A}">
                    <a16:rowId xmlns:a16="http://schemas.microsoft.com/office/drawing/2014/main" val="2822046567"/>
                  </a:ext>
                </a:extLst>
              </a:tr>
              <a:tr h="370840">
                <a:tc>
                  <a:txBody>
                    <a:bodyPr/>
                    <a:lstStyle/>
                    <a:p>
                      <a:r>
                        <a:rPr lang="en-US" sz="1400" dirty="0" err="1"/>
                        <a:t>mRS</a:t>
                      </a:r>
                      <a:r>
                        <a:rPr lang="en-US" sz="1400" dirty="0"/>
                        <a:t> 0-1/90d</a:t>
                      </a:r>
                    </a:p>
                  </a:txBody>
                  <a:tcPr/>
                </a:tc>
                <a:tc>
                  <a:txBody>
                    <a:bodyPr/>
                    <a:lstStyle/>
                    <a:p>
                      <a:r>
                        <a:rPr lang="en-US" dirty="0"/>
                        <a:t>53.3%</a:t>
                      </a:r>
                    </a:p>
                  </a:txBody>
                  <a:tcPr/>
                </a:tc>
                <a:tc>
                  <a:txBody>
                    <a:bodyPr/>
                    <a:lstStyle/>
                    <a:p>
                      <a:r>
                        <a:rPr lang="en-US" dirty="0"/>
                        <a:t>41.8%</a:t>
                      </a:r>
                    </a:p>
                  </a:txBody>
                  <a:tcPr/>
                </a:tc>
                <a:tc>
                  <a:txBody>
                    <a:bodyPr/>
                    <a:lstStyle/>
                    <a:p>
                      <a:r>
                        <a:rPr lang="en-US" dirty="0"/>
                        <a:t>35.4%</a:t>
                      </a:r>
                    </a:p>
                  </a:txBody>
                  <a:tcPr/>
                </a:tc>
                <a:tc>
                  <a:txBody>
                    <a:bodyPr/>
                    <a:lstStyle/>
                    <a:p>
                      <a:r>
                        <a:rPr lang="en-US" dirty="0"/>
                        <a:t>29.5%</a:t>
                      </a:r>
                    </a:p>
                  </a:txBody>
                  <a:tcPr/>
                </a:tc>
                <a:tc>
                  <a:txBody>
                    <a:bodyPr/>
                    <a:lstStyle/>
                    <a:p>
                      <a:r>
                        <a:rPr lang="en-US" dirty="0"/>
                        <a:t>33%</a:t>
                      </a:r>
                    </a:p>
                  </a:txBody>
                  <a:tcPr/>
                </a:tc>
                <a:tc>
                  <a:txBody>
                    <a:bodyPr/>
                    <a:lstStyle/>
                    <a:p>
                      <a:r>
                        <a:rPr lang="en-US" dirty="0"/>
                        <a:t>24.2%</a:t>
                      </a:r>
                    </a:p>
                  </a:txBody>
                  <a:tcPr/>
                </a:tc>
                <a:extLst>
                  <a:ext uri="{0D108BD9-81ED-4DB2-BD59-A6C34878D82A}">
                    <a16:rowId xmlns:a16="http://schemas.microsoft.com/office/drawing/2014/main" val="1233710199"/>
                  </a:ext>
                </a:extLst>
              </a:tr>
              <a:tr h="370840">
                <a:tc>
                  <a:txBody>
                    <a:bodyPr/>
                    <a:lstStyle/>
                    <a:p>
                      <a:r>
                        <a:rPr lang="en-US" dirty="0" err="1"/>
                        <a:t>sICH</a:t>
                      </a:r>
                      <a:endParaRPr lang="en-US" dirty="0"/>
                    </a:p>
                  </a:txBody>
                  <a:tcPr/>
                </a:tc>
                <a:tc>
                  <a:txBody>
                    <a:bodyPr/>
                    <a:lstStyle/>
                    <a:p>
                      <a:r>
                        <a:rPr lang="en-US" dirty="0"/>
                        <a:t>2.0%</a:t>
                      </a:r>
                    </a:p>
                  </a:txBody>
                  <a:tcPr/>
                </a:tc>
                <a:tc>
                  <a:txBody>
                    <a:bodyPr/>
                    <a:lstStyle/>
                    <a:p>
                      <a:r>
                        <a:rPr lang="en-US" dirty="0"/>
                        <a:t>0.4%</a:t>
                      </a:r>
                    </a:p>
                  </a:txBody>
                  <a:tcPr/>
                </a:tc>
                <a:tc>
                  <a:txBody>
                    <a:bodyPr/>
                    <a:lstStyle/>
                    <a:p>
                      <a:r>
                        <a:rPr lang="en-US" dirty="0"/>
                        <a:t>6.2%</a:t>
                      </a:r>
                    </a:p>
                  </a:txBody>
                  <a:tcPr/>
                </a:tc>
                <a:tc>
                  <a:txBody>
                    <a:bodyPr/>
                    <a:lstStyle/>
                    <a:p>
                      <a:r>
                        <a:rPr lang="en-US" dirty="0"/>
                        <a:t>0.9%*</a:t>
                      </a:r>
                    </a:p>
                  </a:txBody>
                  <a:tcPr/>
                </a:tc>
                <a:tc>
                  <a:txBody>
                    <a:bodyPr/>
                    <a:lstStyle/>
                    <a:p>
                      <a:r>
                        <a:rPr lang="en-US" dirty="0"/>
                        <a:t>3.0%</a:t>
                      </a:r>
                    </a:p>
                  </a:txBody>
                  <a:tcPr/>
                </a:tc>
                <a:tc>
                  <a:txBody>
                    <a:bodyPr/>
                    <a:lstStyle/>
                    <a:p>
                      <a:r>
                        <a:rPr lang="en-US" dirty="0"/>
                        <a:t>0.8%*</a:t>
                      </a:r>
                    </a:p>
                  </a:txBody>
                  <a:tcPr/>
                </a:tc>
                <a:extLst>
                  <a:ext uri="{0D108BD9-81ED-4DB2-BD59-A6C34878D82A}">
                    <a16:rowId xmlns:a16="http://schemas.microsoft.com/office/drawing/2014/main" val="1219724617"/>
                  </a:ext>
                </a:extLst>
              </a:tr>
              <a:tr h="370840">
                <a:tc>
                  <a:txBody>
                    <a:bodyPr/>
                    <a:lstStyle/>
                    <a:p>
                      <a:r>
                        <a:rPr lang="en-US" dirty="0"/>
                        <a:t>Death</a:t>
                      </a:r>
                    </a:p>
                  </a:txBody>
                  <a:tcPr/>
                </a:tc>
                <a:tc>
                  <a:txBody>
                    <a:bodyPr/>
                    <a:lstStyle/>
                    <a:p>
                      <a:r>
                        <a:rPr lang="en-US" dirty="0"/>
                        <a:t>4.1%</a:t>
                      </a:r>
                    </a:p>
                  </a:txBody>
                  <a:tcPr/>
                </a:tc>
                <a:tc>
                  <a:txBody>
                    <a:bodyPr/>
                    <a:lstStyle/>
                    <a:p>
                      <a:r>
                        <a:rPr lang="en-US" dirty="0"/>
                        <a:t>1.2%</a:t>
                      </a:r>
                    </a:p>
                  </a:txBody>
                  <a:tcPr/>
                </a:tc>
                <a:tc>
                  <a:txBody>
                    <a:bodyPr/>
                    <a:lstStyle/>
                    <a:p>
                      <a:r>
                        <a:rPr lang="en-US" dirty="0"/>
                        <a:t>11.5%</a:t>
                      </a:r>
                    </a:p>
                  </a:txBody>
                  <a:tcPr/>
                </a:tc>
                <a:tc>
                  <a:txBody>
                    <a:bodyPr/>
                    <a:lstStyle/>
                    <a:p>
                      <a:r>
                        <a:rPr lang="en-US" dirty="0"/>
                        <a:t>8.9%</a:t>
                      </a:r>
                    </a:p>
                  </a:txBody>
                  <a:tcPr/>
                </a:tc>
                <a:tc>
                  <a:txBody>
                    <a:bodyPr/>
                    <a:lstStyle/>
                    <a:p>
                      <a:r>
                        <a:rPr lang="en-US" dirty="0"/>
                        <a:t>13.3%</a:t>
                      </a:r>
                    </a:p>
                  </a:txBody>
                  <a:tcPr/>
                </a:tc>
                <a:tc>
                  <a:txBody>
                    <a:bodyPr/>
                    <a:lstStyle/>
                    <a:p>
                      <a:r>
                        <a:rPr lang="en-US" dirty="0"/>
                        <a:t>13.1%</a:t>
                      </a:r>
                    </a:p>
                  </a:txBody>
                  <a:tcPr/>
                </a:tc>
                <a:extLst>
                  <a:ext uri="{0D108BD9-81ED-4DB2-BD59-A6C34878D82A}">
                    <a16:rowId xmlns:a16="http://schemas.microsoft.com/office/drawing/2014/main" val="4277485833"/>
                  </a:ext>
                </a:extLst>
              </a:tr>
            </a:tbl>
          </a:graphicData>
        </a:graphic>
      </p:graphicFrame>
    </p:spTree>
    <p:extLst>
      <p:ext uri="{BB962C8B-B14F-4D97-AF65-F5344CB8AC3E}">
        <p14:creationId xmlns:p14="http://schemas.microsoft.com/office/powerpoint/2010/main" val="3164299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C8C2-06DA-73B0-A790-1A4C054FA471}"/>
              </a:ext>
            </a:extLst>
          </p:cNvPr>
          <p:cNvSpPr>
            <a:spLocks noGrp="1"/>
          </p:cNvSpPr>
          <p:nvPr>
            <p:ph type="title"/>
          </p:nvPr>
        </p:nvSpPr>
        <p:spPr>
          <a:xfrm>
            <a:off x="1905000" y="365125"/>
            <a:ext cx="9972674" cy="1325563"/>
          </a:xfrm>
        </p:spPr>
        <p:txBody>
          <a:bodyPr>
            <a:normAutofit fontScale="90000"/>
          </a:bodyPr>
          <a:lstStyle/>
          <a:p>
            <a:pPr algn="l"/>
            <a:r>
              <a:rPr lang="en-US" sz="3600" dirty="0"/>
              <a:t>Extended time window (4.5-24hr) for IV thrombolysis in patients with LVO going for MER   .</a:t>
            </a:r>
            <a:endParaRPr lang="en-US" dirty="0"/>
          </a:p>
        </p:txBody>
      </p:sp>
      <p:sp>
        <p:nvSpPr>
          <p:cNvPr id="3" name="Content Placeholder 2">
            <a:extLst>
              <a:ext uri="{FF2B5EF4-FFF2-40B4-BE49-F238E27FC236}">
                <a16:creationId xmlns:a16="http://schemas.microsoft.com/office/drawing/2014/main" id="{AC7754CE-C815-AF1E-DD16-F151A18D628C}"/>
              </a:ext>
            </a:extLst>
          </p:cNvPr>
          <p:cNvSpPr>
            <a:spLocks noGrp="1"/>
          </p:cNvSpPr>
          <p:nvPr>
            <p:ph idx="1"/>
          </p:nvPr>
        </p:nvSpPr>
        <p:spPr>
          <a:xfrm>
            <a:off x="609600" y="1752600"/>
            <a:ext cx="10972800" cy="5105400"/>
          </a:xfrm>
        </p:spPr>
        <p:txBody>
          <a:bodyPr>
            <a:normAutofit/>
          </a:bodyPr>
          <a:lstStyle/>
          <a:p>
            <a:r>
              <a:rPr lang="en-US" sz="2800" dirty="0"/>
              <a:t>TIMELESS</a:t>
            </a:r>
          </a:p>
          <a:p>
            <a:pPr lvl="1"/>
            <a:r>
              <a:rPr lang="en-US" sz="2400" dirty="0"/>
              <a:t>4.5-24 </a:t>
            </a:r>
            <a:r>
              <a:rPr lang="en-US" sz="2400" dirty="0" err="1"/>
              <a:t>hr</a:t>
            </a:r>
            <a:r>
              <a:rPr lang="en-US" sz="2400" dirty="0"/>
              <a:t>, </a:t>
            </a:r>
            <a:r>
              <a:rPr lang="en-US" sz="2400" dirty="0" err="1"/>
              <a:t>px</a:t>
            </a:r>
            <a:r>
              <a:rPr lang="en-US" sz="2400" dirty="0"/>
              <a:t> with LVO who went for MER</a:t>
            </a:r>
          </a:p>
          <a:p>
            <a:pPr lvl="1"/>
            <a:r>
              <a:rPr lang="en-US" sz="2400" b="1" dirty="0">
                <a:solidFill>
                  <a:srgbClr val="FF0000"/>
                </a:solidFill>
              </a:rPr>
              <a:t>Giving IV TNK 0.25mg/kg did not improve outcome</a:t>
            </a:r>
          </a:p>
          <a:p>
            <a:pPr lvl="1"/>
            <a:endParaRPr lang="en-US" sz="1400" dirty="0"/>
          </a:p>
          <a:p>
            <a:r>
              <a:rPr lang="en-US" sz="2800" dirty="0"/>
              <a:t>ETERNAL-LVO</a:t>
            </a:r>
          </a:p>
          <a:p>
            <a:pPr lvl="1"/>
            <a:r>
              <a:rPr lang="en-US" sz="2400" dirty="0"/>
              <a:t>0-24 </a:t>
            </a:r>
            <a:r>
              <a:rPr lang="en-US" sz="2400" dirty="0" err="1"/>
              <a:t>hr</a:t>
            </a:r>
            <a:r>
              <a:rPr lang="en-US" sz="2400" dirty="0"/>
              <a:t>, </a:t>
            </a:r>
            <a:r>
              <a:rPr lang="en-US" sz="2400" dirty="0" err="1"/>
              <a:t>px</a:t>
            </a:r>
            <a:r>
              <a:rPr lang="en-US" sz="2400" dirty="0"/>
              <a:t> with LVO going for MER</a:t>
            </a:r>
          </a:p>
          <a:p>
            <a:pPr lvl="1"/>
            <a:r>
              <a:rPr lang="en-US" sz="2400" b="1" dirty="0">
                <a:solidFill>
                  <a:srgbClr val="FF0000"/>
                </a:solidFill>
              </a:rPr>
              <a:t>Giving IV TNK 0.25mg/kg did not improve outcome</a:t>
            </a:r>
          </a:p>
          <a:p>
            <a:pPr lvl="1"/>
            <a:endParaRPr lang="en-US" sz="2400" dirty="0"/>
          </a:p>
          <a:p>
            <a:pPr marL="0" indent="0">
              <a:buNone/>
            </a:pPr>
            <a:endParaRPr lang="en-US" dirty="0"/>
          </a:p>
        </p:txBody>
      </p:sp>
      <p:graphicFrame>
        <p:nvGraphicFramePr>
          <p:cNvPr id="4" name="Table 3">
            <a:extLst>
              <a:ext uri="{FF2B5EF4-FFF2-40B4-BE49-F238E27FC236}">
                <a16:creationId xmlns:a16="http://schemas.microsoft.com/office/drawing/2014/main" id="{0E561E59-0139-E3F4-1F15-C40B9D792FDC}"/>
              </a:ext>
            </a:extLst>
          </p:cNvPr>
          <p:cNvGraphicFramePr>
            <a:graphicFrameLocks noGrp="1"/>
          </p:cNvGraphicFramePr>
          <p:nvPr>
            <p:extLst>
              <p:ext uri="{D42A27DB-BD31-4B8C-83A1-F6EECF244321}">
                <p14:modId xmlns:p14="http://schemas.microsoft.com/office/powerpoint/2010/main" val="3665635328"/>
              </p:ext>
            </p:extLst>
          </p:nvPr>
        </p:nvGraphicFramePr>
        <p:xfrm>
          <a:off x="3193142" y="4734560"/>
          <a:ext cx="5805715" cy="212344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3466798165"/>
                    </a:ext>
                  </a:extLst>
                </a:gridCol>
                <a:gridCol w="1161143">
                  <a:extLst>
                    <a:ext uri="{9D8B030D-6E8A-4147-A177-3AD203B41FA5}">
                      <a16:colId xmlns:a16="http://schemas.microsoft.com/office/drawing/2014/main" val="232843834"/>
                    </a:ext>
                  </a:extLst>
                </a:gridCol>
                <a:gridCol w="1164151">
                  <a:extLst>
                    <a:ext uri="{9D8B030D-6E8A-4147-A177-3AD203B41FA5}">
                      <a16:colId xmlns:a16="http://schemas.microsoft.com/office/drawing/2014/main" val="4264406310"/>
                    </a:ext>
                  </a:extLst>
                </a:gridCol>
                <a:gridCol w="1158135">
                  <a:extLst>
                    <a:ext uri="{9D8B030D-6E8A-4147-A177-3AD203B41FA5}">
                      <a16:colId xmlns:a16="http://schemas.microsoft.com/office/drawing/2014/main" val="1087076005"/>
                    </a:ext>
                  </a:extLst>
                </a:gridCol>
                <a:gridCol w="1161143">
                  <a:extLst>
                    <a:ext uri="{9D8B030D-6E8A-4147-A177-3AD203B41FA5}">
                      <a16:colId xmlns:a16="http://schemas.microsoft.com/office/drawing/2014/main" val="3546389986"/>
                    </a:ext>
                  </a:extLst>
                </a:gridCol>
              </a:tblGrid>
              <a:tr h="370840">
                <a:tc>
                  <a:txBody>
                    <a:bodyPr/>
                    <a:lstStyle/>
                    <a:p>
                      <a:r>
                        <a:rPr lang="en-US" dirty="0"/>
                        <a:t>Trial</a:t>
                      </a:r>
                    </a:p>
                  </a:txBody>
                  <a:tcPr/>
                </a:tc>
                <a:tc gridSpan="2">
                  <a:txBody>
                    <a:bodyPr/>
                    <a:lstStyle/>
                    <a:p>
                      <a:pPr algn="ctr"/>
                      <a:r>
                        <a:rPr lang="en-US" dirty="0"/>
                        <a:t>TIMELESS N=458</a:t>
                      </a:r>
                    </a:p>
                  </a:txBody>
                  <a:tcPr/>
                </a:tc>
                <a:tc hMerge="1">
                  <a:txBody>
                    <a:bodyPr/>
                    <a:lstStyle/>
                    <a:p>
                      <a:endParaRPr lang="en-US" dirty="0"/>
                    </a:p>
                  </a:txBody>
                  <a:tcPr/>
                </a:tc>
                <a:tc gridSpan="2">
                  <a:txBody>
                    <a:bodyPr/>
                    <a:lstStyle/>
                    <a:p>
                      <a:pPr algn="ctr"/>
                      <a:r>
                        <a:rPr lang="en-US" dirty="0"/>
                        <a:t>ETERNAL-LVO N=244</a:t>
                      </a:r>
                    </a:p>
                  </a:txBody>
                  <a:tcPr/>
                </a:tc>
                <a:tc hMerge="1">
                  <a:txBody>
                    <a:bodyPr/>
                    <a:lstStyle/>
                    <a:p>
                      <a:endParaRPr lang="en-US" dirty="0"/>
                    </a:p>
                  </a:txBody>
                  <a:tcPr/>
                </a:tc>
                <a:extLst>
                  <a:ext uri="{0D108BD9-81ED-4DB2-BD59-A6C34878D82A}">
                    <a16:rowId xmlns:a16="http://schemas.microsoft.com/office/drawing/2014/main" val="989766089"/>
                  </a:ext>
                </a:extLst>
              </a:tr>
              <a:tr h="370840">
                <a:tc>
                  <a:txBody>
                    <a:bodyPr/>
                    <a:lstStyle/>
                    <a:p>
                      <a:endParaRPr lang="en-US" sz="1400" dirty="0"/>
                    </a:p>
                  </a:txBody>
                  <a:tcPr/>
                </a:tc>
                <a:tc>
                  <a:txBody>
                    <a:bodyPr/>
                    <a:lstStyle/>
                    <a:p>
                      <a:r>
                        <a:rPr lang="en-US" dirty="0"/>
                        <a:t>IVT</a:t>
                      </a:r>
                    </a:p>
                  </a:txBody>
                  <a:tcPr/>
                </a:tc>
                <a:tc>
                  <a:txBody>
                    <a:bodyPr/>
                    <a:lstStyle/>
                    <a:p>
                      <a:r>
                        <a:rPr lang="en-US" dirty="0"/>
                        <a:t>BMT</a:t>
                      </a:r>
                    </a:p>
                  </a:txBody>
                  <a:tcPr/>
                </a:tc>
                <a:tc>
                  <a:txBody>
                    <a:bodyPr/>
                    <a:lstStyle/>
                    <a:p>
                      <a:r>
                        <a:rPr lang="en-US" dirty="0"/>
                        <a:t>IVT</a:t>
                      </a:r>
                    </a:p>
                  </a:txBody>
                  <a:tcPr/>
                </a:tc>
                <a:tc>
                  <a:txBody>
                    <a:bodyPr/>
                    <a:lstStyle/>
                    <a:p>
                      <a:r>
                        <a:rPr lang="en-US" dirty="0"/>
                        <a:t>BMT</a:t>
                      </a:r>
                    </a:p>
                  </a:txBody>
                  <a:tcPr/>
                </a:tc>
                <a:extLst>
                  <a:ext uri="{0D108BD9-81ED-4DB2-BD59-A6C34878D82A}">
                    <a16:rowId xmlns:a16="http://schemas.microsoft.com/office/drawing/2014/main" val="2822046567"/>
                  </a:ext>
                </a:extLst>
              </a:tr>
              <a:tr h="370840">
                <a:tc>
                  <a:txBody>
                    <a:bodyPr/>
                    <a:lstStyle/>
                    <a:p>
                      <a:r>
                        <a:rPr lang="en-US" sz="1400" dirty="0" err="1"/>
                        <a:t>mRS</a:t>
                      </a:r>
                      <a:r>
                        <a:rPr lang="en-US" sz="1400" dirty="0"/>
                        <a:t> 0-1/90d</a:t>
                      </a:r>
                    </a:p>
                  </a:txBody>
                  <a:tcPr/>
                </a:tc>
                <a:tc>
                  <a:txBody>
                    <a:bodyPr/>
                    <a:lstStyle/>
                    <a:p>
                      <a:r>
                        <a:rPr lang="en-US" dirty="0"/>
                        <a:t>32.3%</a:t>
                      </a:r>
                    </a:p>
                  </a:txBody>
                  <a:tcPr/>
                </a:tc>
                <a:tc>
                  <a:txBody>
                    <a:bodyPr/>
                    <a:lstStyle/>
                    <a:p>
                      <a:r>
                        <a:rPr lang="en-US" dirty="0"/>
                        <a:t>26.6%</a:t>
                      </a:r>
                    </a:p>
                  </a:txBody>
                  <a:tcPr/>
                </a:tc>
                <a:tc>
                  <a:txBody>
                    <a:bodyPr/>
                    <a:lstStyle/>
                    <a:p>
                      <a:r>
                        <a:rPr lang="en-US" dirty="0"/>
                        <a:t>35.4%</a:t>
                      </a:r>
                    </a:p>
                  </a:txBody>
                  <a:tcPr/>
                </a:tc>
                <a:tc>
                  <a:txBody>
                    <a:bodyPr/>
                    <a:lstStyle/>
                    <a:p>
                      <a:r>
                        <a:rPr lang="en-US" dirty="0"/>
                        <a:t>29.5%</a:t>
                      </a:r>
                    </a:p>
                  </a:txBody>
                  <a:tcPr/>
                </a:tc>
                <a:extLst>
                  <a:ext uri="{0D108BD9-81ED-4DB2-BD59-A6C34878D82A}">
                    <a16:rowId xmlns:a16="http://schemas.microsoft.com/office/drawing/2014/main" val="1233710199"/>
                  </a:ext>
                </a:extLst>
              </a:tr>
              <a:tr h="370840">
                <a:tc>
                  <a:txBody>
                    <a:bodyPr/>
                    <a:lstStyle/>
                    <a:p>
                      <a:r>
                        <a:rPr lang="en-US" dirty="0" err="1"/>
                        <a:t>sICH</a:t>
                      </a:r>
                      <a:endParaRPr lang="en-US" dirty="0"/>
                    </a:p>
                  </a:txBody>
                  <a:tcPr/>
                </a:tc>
                <a:tc>
                  <a:txBody>
                    <a:bodyPr/>
                    <a:lstStyle/>
                    <a:p>
                      <a:r>
                        <a:rPr lang="en-US" dirty="0"/>
                        <a:t>3.2%</a:t>
                      </a:r>
                    </a:p>
                  </a:txBody>
                  <a:tcPr/>
                </a:tc>
                <a:tc>
                  <a:txBody>
                    <a:bodyPr/>
                    <a:lstStyle/>
                    <a:p>
                      <a:r>
                        <a:rPr lang="en-US" dirty="0"/>
                        <a:t>2.3%</a:t>
                      </a:r>
                    </a:p>
                  </a:txBody>
                  <a:tcPr/>
                </a:tc>
                <a:tc>
                  <a:txBody>
                    <a:bodyPr/>
                    <a:lstStyle/>
                    <a:p>
                      <a:r>
                        <a:rPr lang="en-US" dirty="0"/>
                        <a:t>6.2%</a:t>
                      </a:r>
                    </a:p>
                  </a:txBody>
                  <a:tcPr/>
                </a:tc>
                <a:tc>
                  <a:txBody>
                    <a:bodyPr/>
                    <a:lstStyle/>
                    <a:p>
                      <a:r>
                        <a:rPr lang="en-US" dirty="0"/>
                        <a:t>0.9%*</a:t>
                      </a:r>
                    </a:p>
                  </a:txBody>
                  <a:tcPr/>
                </a:tc>
                <a:extLst>
                  <a:ext uri="{0D108BD9-81ED-4DB2-BD59-A6C34878D82A}">
                    <a16:rowId xmlns:a16="http://schemas.microsoft.com/office/drawing/2014/main" val="1219724617"/>
                  </a:ext>
                </a:extLst>
              </a:tr>
              <a:tr h="370840">
                <a:tc>
                  <a:txBody>
                    <a:bodyPr/>
                    <a:lstStyle/>
                    <a:p>
                      <a:r>
                        <a:rPr lang="en-US" dirty="0"/>
                        <a:t>Death</a:t>
                      </a:r>
                    </a:p>
                  </a:txBody>
                  <a:tcPr/>
                </a:tc>
                <a:tc>
                  <a:txBody>
                    <a:bodyPr/>
                    <a:lstStyle/>
                    <a:p>
                      <a:r>
                        <a:rPr lang="en-US" dirty="0"/>
                        <a:t>19.7%</a:t>
                      </a:r>
                    </a:p>
                  </a:txBody>
                  <a:tcPr/>
                </a:tc>
                <a:tc>
                  <a:txBody>
                    <a:bodyPr/>
                    <a:lstStyle/>
                    <a:p>
                      <a:r>
                        <a:rPr lang="en-US" dirty="0"/>
                        <a:t>18.2%</a:t>
                      </a:r>
                    </a:p>
                  </a:txBody>
                  <a:tcPr/>
                </a:tc>
                <a:tc>
                  <a:txBody>
                    <a:bodyPr/>
                    <a:lstStyle/>
                    <a:p>
                      <a:r>
                        <a:rPr lang="en-US" dirty="0"/>
                        <a:t>11.5%</a:t>
                      </a:r>
                    </a:p>
                  </a:txBody>
                  <a:tcPr/>
                </a:tc>
                <a:tc>
                  <a:txBody>
                    <a:bodyPr/>
                    <a:lstStyle/>
                    <a:p>
                      <a:r>
                        <a:rPr lang="en-US" dirty="0"/>
                        <a:t>8.9%</a:t>
                      </a:r>
                    </a:p>
                  </a:txBody>
                  <a:tcPr/>
                </a:tc>
                <a:extLst>
                  <a:ext uri="{0D108BD9-81ED-4DB2-BD59-A6C34878D82A}">
                    <a16:rowId xmlns:a16="http://schemas.microsoft.com/office/drawing/2014/main" val="4277485833"/>
                  </a:ext>
                </a:extLst>
              </a:tr>
            </a:tbl>
          </a:graphicData>
        </a:graphic>
      </p:graphicFrame>
    </p:spTree>
    <p:extLst>
      <p:ext uri="{BB962C8B-B14F-4D97-AF65-F5344CB8AC3E}">
        <p14:creationId xmlns:p14="http://schemas.microsoft.com/office/powerpoint/2010/main" val="73031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C8C2-06DA-73B0-A790-1A4C054FA471}"/>
              </a:ext>
            </a:extLst>
          </p:cNvPr>
          <p:cNvSpPr>
            <a:spLocks noGrp="1"/>
          </p:cNvSpPr>
          <p:nvPr>
            <p:ph type="title"/>
          </p:nvPr>
        </p:nvSpPr>
        <p:spPr>
          <a:xfrm>
            <a:off x="1905000" y="365125"/>
            <a:ext cx="9972674" cy="1325563"/>
          </a:xfrm>
        </p:spPr>
        <p:txBody>
          <a:bodyPr>
            <a:noAutofit/>
          </a:bodyPr>
          <a:lstStyle/>
          <a:p>
            <a:pPr algn="l"/>
            <a:r>
              <a:rPr lang="en-US" sz="3200" dirty="0"/>
              <a:t>Extended time window (4.5-24hr) for IV thrombolysis in patients with LVO NOT going for MER</a:t>
            </a:r>
          </a:p>
        </p:txBody>
      </p:sp>
      <p:sp>
        <p:nvSpPr>
          <p:cNvPr id="3" name="Content Placeholder 2">
            <a:extLst>
              <a:ext uri="{FF2B5EF4-FFF2-40B4-BE49-F238E27FC236}">
                <a16:creationId xmlns:a16="http://schemas.microsoft.com/office/drawing/2014/main" id="{AC7754CE-C815-AF1E-DD16-F151A18D628C}"/>
              </a:ext>
            </a:extLst>
          </p:cNvPr>
          <p:cNvSpPr>
            <a:spLocks noGrp="1"/>
          </p:cNvSpPr>
          <p:nvPr>
            <p:ph idx="1"/>
          </p:nvPr>
        </p:nvSpPr>
        <p:spPr/>
        <p:txBody>
          <a:bodyPr>
            <a:normAutofit/>
          </a:bodyPr>
          <a:lstStyle/>
          <a:p>
            <a:r>
              <a:rPr lang="en-US" sz="2800" dirty="0"/>
              <a:t>TRACE</a:t>
            </a:r>
          </a:p>
          <a:p>
            <a:pPr lvl="1"/>
            <a:r>
              <a:rPr lang="en-US" sz="2400" dirty="0"/>
              <a:t>4.5-24hr, </a:t>
            </a:r>
            <a:r>
              <a:rPr lang="en-US" sz="2400" dirty="0" err="1"/>
              <a:t>px</a:t>
            </a:r>
            <a:r>
              <a:rPr lang="en-US" sz="2400" dirty="0"/>
              <a:t> with LVO and CTP salvageable tissue who DID not go for MER</a:t>
            </a:r>
          </a:p>
          <a:p>
            <a:pPr lvl="1"/>
            <a:r>
              <a:rPr lang="en-US" sz="2400" b="1" dirty="0">
                <a:solidFill>
                  <a:srgbClr val="FF0000"/>
                </a:solidFill>
              </a:rPr>
              <a:t>IV TNK 0.25mg/kg max 25mg effective  </a:t>
            </a:r>
          </a:p>
          <a:p>
            <a:pPr lvl="1"/>
            <a:endParaRPr lang="en-US" sz="2400" dirty="0"/>
          </a:p>
          <a:p>
            <a:r>
              <a:rPr lang="en-US" sz="2800" dirty="0"/>
              <a:t>HOPE</a:t>
            </a:r>
          </a:p>
          <a:p>
            <a:pPr lvl="1"/>
            <a:r>
              <a:rPr lang="en-US" sz="2400" dirty="0"/>
              <a:t>4.5-24hr, </a:t>
            </a:r>
            <a:r>
              <a:rPr lang="en-US" sz="2400" dirty="0" err="1"/>
              <a:t>px</a:t>
            </a:r>
            <a:r>
              <a:rPr lang="en-US" sz="2400" dirty="0"/>
              <a:t> +/- LVO and CTP salvageable tissue who DID not go for MER</a:t>
            </a:r>
          </a:p>
          <a:p>
            <a:pPr lvl="1"/>
            <a:r>
              <a:rPr lang="en-US" sz="2400" b="1" dirty="0">
                <a:solidFill>
                  <a:srgbClr val="FF0000"/>
                </a:solidFill>
              </a:rPr>
              <a:t>IV TPA 0.9mg/kg effective  </a:t>
            </a:r>
          </a:p>
          <a:p>
            <a:pPr lvl="1"/>
            <a:endParaRPr lang="en-US" dirty="0"/>
          </a:p>
        </p:txBody>
      </p:sp>
      <p:graphicFrame>
        <p:nvGraphicFramePr>
          <p:cNvPr id="4" name="Table 3">
            <a:extLst>
              <a:ext uri="{FF2B5EF4-FFF2-40B4-BE49-F238E27FC236}">
                <a16:creationId xmlns:a16="http://schemas.microsoft.com/office/drawing/2014/main" id="{0C318332-4C78-1D12-F5D1-8E8BEA7664EA}"/>
              </a:ext>
            </a:extLst>
          </p:cNvPr>
          <p:cNvGraphicFramePr>
            <a:graphicFrameLocks noGrp="1"/>
          </p:cNvGraphicFramePr>
          <p:nvPr/>
        </p:nvGraphicFramePr>
        <p:xfrm>
          <a:off x="3193142" y="4899025"/>
          <a:ext cx="5805715" cy="185420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3466798165"/>
                    </a:ext>
                  </a:extLst>
                </a:gridCol>
                <a:gridCol w="1161143">
                  <a:extLst>
                    <a:ext uri="{9D8B030D-6E8A-4147-A177-3AD203B41FA5}">
                      <a16:colId xmlns:a16="http://schemas.microsoft.com/office/drawing/2014/main" val="232843834"/>
                    </a:ext>
                  </a:extLst>
                </a:gridCol>
                <a:gridCol w="1164151">
                  <a:extLst>
                    <a:ext uri="{9D8B030D-6E8A-4147-A177-3AD203B41FA5}">
                      <a16:colId xmlns:a16="http://schemas.microsoft.com/office/drawing/2014/main" val="4264406310"/>
                    </a:ext>
                  </a:extLst>
                </a:gridCol>
                <a:gridCol w="1158135">
                  <a:extLst>
                    <a:ext uri="{9D8B030D-6E8A-4147-A177-3AD203B41FA5}">
                      <a16:colId xmlns:a16="http://schemas.microsoft.com/office/drawing/2014/main" val="1087076005"/>
                    </a:ext>
                  </a:extLst>
                </a:gridCol>
                <a:gridCol w="1161143">
                  <a:extLst>
                    <a:ext uri="{9D8B030D-6E8A-4147-A177-3AD203B41FA5}">
                      <a16:colId xmlns:a16="http://schemas.microsoft.com/office/drawing/2014/main" val="3546389986"/>
                    </a:ext>
                  </a:extLst>
                </a:gridCol>
              </a:tblGrid>
              <a:tr h="370840">
                <a:tc>
                  <a:txBody>
                    <a:bodyPr/>
                    <a:lstStyle/>
                    <a:p>
                      <a:r>
                        <a:rPr lang="en-US" dirty="0"/>
                        <a:t>Trial</a:t>
                      </a:r>
                    </a:p>
                  </a:txBody>
                  <a:tcPr/>
                </a:tc>
                <a:tc gridSpan="2">
                  <a:txBody>
                    <a:bodyPr/>
                    <a:lstStyle/>
                    <a:p>
                      <a:pPr algn="ctr"/>
                      <a:r>
                        <a:rPr lang="en-US" dirty="0"/>
                        <a:t>TRACE 3 N=516</a:t>
                      </a:r>
                    </a:p>
                  </a:txBody>
                  <a:tcPr/>
                </a:tc>
                <a:tc hMerge="1">
                  <a:txBody>
                    <a:bodyPr/>
                    <a:lstStyle/>
                    <a:p>
                      <a:endParaRPr lang="en-US" dirty="0"/>
                    </a:p>
                  </a:txBody>
                  <a:tcPr/>
                </a:tc>
                <a:tc gridSpan="2">
                  <a:txBody>
                    <a:bodyPr/>
                    <a:lstStyle/>
                    <a:p>
                      <a:pPr algn="ctr"/>
                      <a:r>
                        <a:rPr lang="en-US" dirty="0"/>
                        <a:t>HOPE N=372</a:t>
                      </a:r>
                    </a:p>
                  </a:txBody>
                  <a:tcPr/>
                </a:tc>
                <a:tc hMerge="1">
                  <a:txBody>
                    <a:bodyPr/>
                    <a:lstStyle/>
                    <a:p>
                      <a:endParaRPr lang="en-US" dirty="0"/>
                    </a:p>
                  </a:txBody>
                  <a:tcPr/>
                </a:tc>
                <a:extLst>
                  <a:ext uri="{0D108BD9-81ED-4DB2-BD59-A6C34878D82A}">
                    <a16:rowId xmlns:a16="http://schemas.microsoft.com/office/drawing/2014/main" val="989766089"/>
                  </a:ext>
                </a:extLst>
              </a:tr>
              <a:tr h="370840">
                <a:tc>
                  <a:txBody>
                    <a:bodyPr/>
                    <a:lstStyle/>
                    <a:p>
                      <a:endParaRPr lang="en-US" sz="1400" dirty="0"/>
                    </a:p>
                  </a:txBody>
                  <a:tcPr/>
                </a:tc>
                <a:tc>
                  <a:txBody>
                    <a:bodyPr/>
                    <a:lstStyle/>
                    <a:p>
                      <a:r>
                        <a:rPr lang="en-US" dirty="0"/>
                        <a:t>IVT</a:t>
                      </a:r>
                    </a:p>
                  </a:txBody>
                  <a:tcPr/>
                </a:tc>
                <a:tc>
                  <a:txBody>
                    <a:bodyPr/>
                    <a:lstStyle/>
                    <a:p>
                      <a:r>
                        <a:rPr lang="en-US" dirty="0"/>
                        <a:t>BMT</a:t>
                      </a:r>
                    </a:p>
                  </a:txBody>
                  <a:tcPr/>
                </a:tc>
                <a:tc>
                  <a:txBody>
                    <a:bodyPr/>
                    <a:lstStyle/>
                    <a:p>
                      <a:r>
                        <a:rPr lang="en-US" dirty="0"/>
                        <a:t>IVT</a:t>
                      </a:r>
                    </a:p>
                  </a:txBody>
                  <a:tcPr/>
                </a:tc>
                <a:tc>
                  <a:txBody>
                    <a:bodyPr/>
                    <a:lstStyle/>
                    <a:p>
                      <a:r>
                        <a:rPr lang="en-US" dirty="0"/>
                        <a:t>BMT</a:t>
                      </a:r>
                    </a:p>
                  </a:txBody>
                  <a:tcPr/>
                </a:tc>
                <a:extLst>
                  <a:ext uri="{0D108BD9-81ED-4DB2-BD59-A6C34878D82A}">
                    <a16:rowId xmlns:a16="http://schemas.microsoft.com/office/drawing/2014/main" val="2822046567"/>
                  </a:ext>
                </a:extLst>
              </a:tr>
              <a:tr h="370840">
                <a:tc>
                  <a:txBody>
                    <a:bodyPr/>
                    <a:lstStyle/>
                    <a:p>
                      <a:r>
                        <a:rPr lang="en-US" sz="1400" dirty="0" err="1"/>
                        <a:t>mRS</a:t>
                      </a:r>
                      <a:r>
                        <a:rPr lang="en-US" sz="1400" dirty="0"/>
                        <a:t> 0-1/90d</a:t>
                      </a:r>
                    </a:p>
                  </a:txBody>
                  <a:tcPr/>
                </a:tc>
                <a:tc>
                  <a:txBody>
                    <a:bodyPr/>
                    <a:lstStyle/>
                    <a:p>
                      <a:r>
                        <a:rPr lang="en-US" dirty="0"/>
                        <a:t>33.0%</a:t>
                      </a:r>
                    </a:p>
                  </a:txBody>
                  <a:tcPr/>
                </a:tc>
                <a:tc>
                  <a:txBody>
                    <a:bodyPr/>
                    <a:lstStyle/>
                    <a:p>
                      <a:r>
                        <a:rPr lang="en-US" dirty="0"/>
                        <a:t>24.2%*</a:t>
                      </a:r>
                    </a:p>
                  </a:txBody>
                  <a:tcPr/>
                </a:tc>
                <a:tc>
                  <a:txBody>
                    <a:bodyPr/>
                    <a:lstStyle/>
                    <a:p>
                      <a:r>
                        <a:rPr lang="en-US" dirty="0"/>
                        <a:t>40.3%</a:t>
                      </a:r>
                    </a:p>
                  </a:txBody>
                  <a:tcPr/>
                </a:tc>
                <a:tc>
                  <a:txBody>
                    <a:bodyPr/>
                    <a:lstStyle/>
                    <a:p>
                      <a:r>
                        <a:rPr lang="en-US" dirty="0"/>
                        <a:t>26.3%*</a:t>
                      </a:r>
                    </a:p>
                  </a:txBody>
                  <a:tcPr/>
                </a:tc>
                <a:extLst>
                  <a:ext uri="{0D108BD9-81ED-4DB2-BD59-A6C34878D82A}">
                    <a16:rowId xmlns:a16="http://schemas.microsoft.com/office/drawing/2014/main" val="1233710199"/>
                  </a:ext>
                </a:extLst>
              </a:tr>
              <a:tr h="370840">
                <a:tc>
                  <a:txBody>
                    <a:bodyPr/>
                    <a:lstStyle/>
                    <a:p>
                      <a:r>
                        <a:rPr lang="en-US" dirty="0" err="1"/>
                        <a:t>sICH</a:t>
                      </a:r>
                      <a:endParaRPr lang="en-US" dirty="0"/>
                    </a:p>
                  </a:txBody>
                  <a:tcPr/>
                </a:tc>
                <a:tc>
                  <a:txBody>
                    <a:bodyPr/>
                    <a:lstStyle/>
                    <a:p>
                      <a:r>
                        <a:rPr lang="en-US" dirty="0"/>
                        <a:t>3.0%</a:t>
                      </a:r>
                    </a:p>
                  </a:txBody>
                  <a:tcPr/>
                </a:tc>
                <a:tc>
                  <a:txBody>
                    <a:bodyPr/>
                    <a:lstStyle/>
                    <a:p>
                      <a:r>
                        <a:rPr lang="en-US" dirty="0"/>
                        <a:t>0.8%*</a:t>
                      </a:r>
                    </a:p>
                  </a:txBody>
                  <a:tcPr/>
                </a:tc>
                <a:tc>
                  <a:txBody>
                    <a:bodyPr/>
                    <a:lstStyle/>
                    <a:p>
                      <a:r>
                        <a:rPr lang="en-US" dirty="0"/>
                        <a:t>3.8%</a:t>
                      </a:r>
                    </a:p>
                  </a:txBody>
                  <a:tcPr/>
                </a:tc>
                <a:tc>
                  <a:txBody>
                    <a:bodyPr/>
                    <a:lstStyle/>
                    <a:p>
                      <a:r>
                        <a:rPr lang="en-US" dirty="0"/>
                        <a:t>0.5%*</a:t>
                      </a:r>
                    </a:p>
                  </a:txBody>
                  <a:tcPr/>
                </a:tc>
                <a:extLst>
                  <a:ext uri="{0D108BD9-81ED-4DB2-BD59-A6C34878D82A}">
                    <a16:rowId xmlns:a16="http://schemas.microsoft.com/office/drawing/2014/main" val="1219724617"/>
                  </a:ext>
                </a:extLst>
              </a:tr>
              <a:tr h="370840">
                <a:tc>
                  <a:txBody>
                    <a:bodyPr/>
                    <a:lstStyle/>
                    <a:p>
                      <a:r>
                        <a:rPr lang="en-US" dirty="0"/>
                        <a:t>Death</a:t>
                      </a:r>
                    </a:p>
                  </a:txBody>
                  <a:tcPr/>
                </a:tc>
                <a:tc>
                  <a:txBody>
                    <a:bodyPr/>
                    <a:lstStyle/>
                    <a:p>
                      <a:r>
                        <a:rPr lang="en-US" dirty="0"/>
                        <a:t>13.3%</a:t>
                      </a:r>
                    </a:p>
                  </a:txBody>
                  <a:tcPr/>
                </a:tc>
                <a:tc>
                  <a:txBody>
                    <a:bodyPr/>
                    <a:lstStyle/>
                    <a:p>
                      <a:r>
                        <a:rPr lang="en-US" dirty="0"/>
                        <a:t>13.1%</a:t>
                      </a:r>
                    </a:p>
                  </a:txBody>
                  <a:tcPr/>
                </a:tc>
                <a:tc>
                  <a:txBody>
                    <a:bodyPr/>
                    <a:lstStyle/>
                    <a:p>
                      <a:r>
                        <a:rPr lang="en-US" dirty="0"/>
                        <a:t>10.8%</a:t>
                      </a:r>
                    </a:p>
                  </a:txBody>
                  <a:tcPr/>
                </a:tc>
                <a:tc>
                  <a:txBody>
                    <a:bodyPr/>
                    <a:lstStyle/>
                    <a:p>
                      <a:r>
                        <a:rPr lang="en-US" dirty="0"/>
                        <a:t>10.8%</a:t>
                      </a:r>
                    </a:p>
                  </a:txBody>
                  <a:tcPr/>
                </a:tc>
                <a:extLst>
                  <a:ext uri="{0D108BD9-81ED-4DB2-BD59-A6C34878D82A}">
                    <a16:rowId xmlns:a16="http://schemas.microsoft.com/office/drawing/2014/main" val="4277485833"/>
                  </a:ext>
                </a:extLst>
              </a:tr>
            </a:tbl>
          </a:graphicData>
        </a:graphic>
      </p:graphicFrame>
    </p:spTree>
    <p:extLst>
      <p:ext uri="{BB962C8B-B14F-4D97-AF65-F5344CB8AC3E}">
        <p14:creationId xmlns:p14="http://schemas.microsoft.com/office/powerpoint/2010/main" val="2460430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B901-94A1-BB6A-A794-A222F953271A}"/>
              </a:ext>
            </a:extLst>
          </p:cNvPr>
          <p:cNvSpPr>
            <a:spLocks noGrp="1"/>
          </p:cNvSpPr>
          <p:nvPr>
            <p:ph type="title"/>
          </p:nvPr>
        </p:nvSpPr>
        <p:spPr/>
        <p:txBody>
          <a:bodyPr/>
          <a:lstStyle/>
          <a:p>
            <a:r>
              <a:rPr lang="en-US" dirty="0"/>
              <a:t>TAKE HOME Point #1</a:t>
            </a:r>
          </a:p>
        </p:txBody>
      </p:sp>
      <p:sp>
        <p:nvSpPr>
          <p:cNvPr id="3" name="Content Placeholder 2">
            <a:extLst>
              <a:ext uri="{FF2B5EF4-FFF2-40B4-BE49-F238E27FC236}">
                <a16:creationId xmlns:a16="http://schemas.microsoft.com/office/drawing/2014/main" id="{27C4B08D-CDCA-CB33-FEC9-07386AB16E2E}"/>
              </a:ext>
            </a:extLst>
          </p:cNvPr>
          <p:cNvSpPr>
            <a:spLocks noGrp="1"/>
          </p:cNvSpPr>
          <p:nvPr>
            <p:ph idx="1"/>
          </p:nvPr>
        </p:nvSpPr>
        <p:spPr/>
        <p:txBody>
          <a:bodyPr/>
          <a:lstStyle/>
          <a:p>
            <a:r>
              <a:rPr lang="en-US" dirty="0"/>
              <a:t>Intravenous thrombolysis (tPA or TNK)</a:t>
            </a:r>
          </a:p>
          <a:p>
            <a:pPr lvl="1"/>
            <a:endParaRPr lang="en-US" dirty="0"/>
          </a:p>
          <a:p>
            <a:pPr lvl="1"/>
            <a:r>
              <a:rPr lang="en-US" b="1" dirty="0">
                <a:solidFill>
                  <a:srgbClr val="FF0000"/>
                </a:solidFill>
              </a:rPr>
              <a:t>May be considered </a:t>
            </a:r>
            <a:r>
              <a:rPr lang="en-US" dirty="0"/>
              <a:t>for patients presenting with LKW &gt;4.5hr IF CT perfusion shows salvageable tissue and no large core infarct</a:t>
            </a:r>
          </a:p>
          <a:p>
            <a:pPr lvl="1"/>
            <a:endParaRPr lang="en-US" dirty="0"/>
          </a:p>
          <a:p>
            <a:pPr lvl="1"/>
            <a:r>
              <a:rPr lang="en-US" b="1" dirty="0">
                <a:solidFill>
                  <a:srgbClr val="FF0000"/>
                </a:solidFill>
              </a:rPr>
              <a:t>No added benefit </a:t>
            </a:r>
            <a:r>
              <a:rPr lang="en-US" dirty="0"/>
              <a:t>if patient will go for thrombectomy</a:t>
            </a:r>
          </a:p>
        </p:txBody>
      </p:sp>
    </p:spTree>
    <p:extLst>
      <p:ext uri="{BB962C8B-B14F-4D97-AF65-F5344CB8AC3E}">
        <p14:creationId xmlns:p14="http://schemas.microsoft.com/office/powerpoint/2010/main" val="1101861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4E8C-AC60-3CC6-E142-6DE88D1E81B6}"/>
              </a:ext>
            </a:extLst>
          </p:cNvPr>
          <p:cNvSpPr>
            <a:spLocks noGrp="1"/>
          </p:cNvSpPr>
          <p:nvPr>
            <p:ph type="title"/>
          </p:nvPr>
        </p:nvSpPr>
        <p:spPr>
          <a:xfrm>
            <a:off x="963084" y="4800600"/>
            <a:ext cx="10363200" cy="1362075"/>
          </a:xfrm>
        </p:spPr>
        <p:txBody>
          <a:bodyPr/>
          <a:lstStyle/>
          <a:p>
            <a:pPr algn="ctr"/>
            <a:r>
              <a:rPr lang="en-US" dirty="0"/>
              <a:t>Mechanical thrombectomy for large core infarct</a:t>
            </a:r>
          </a:p>
        </p:txBody>
      </p:sp>
      <p:sp>
        <p:nvSpPr>
          <p:cNvPr id="3" name="Text Placeholder 2">
            <a:extLst>
              <a:ext uri="{FF2B5EF4-FFF2-40B4-BE49-F238E27FC236}">
                <a16:creationId xmlns:a16="http://schemas.microsoft.com/office/drawing/2014/main" id="{F7BC0711-1B4D-3A24-6077-58FA82D91030}"/>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788D7FA3-9DBF-744B-0052-64296EE3DDF7}"/>
              </a:ext>
            </a:extLst>
          </p:cNvPr>
          <p:cNvPicPr>
            <a:picLocks noChangeAspect="1"/>
          </p:cNvPicPr>
          <p:nvPr/>
        </p:nvPicPr>
        <p:blipFill>
          <a:blip r:embed="rId2"/>
          <a:stretch>
            <a:fillRect/>
          </a:stretch>
        </p:blipFill>
        <p:spPr>
          <a:xfrm>
            <a:off x="2709862" y="381000"/>
            <a:ext cx="6772275" cy="4314825"/>
          </a:xfrm>
          <a:prstGeom prst="rect">
            <a:avLst/>
          </a:prstGeom>
        </p:spPr>
      </p:pic>
    </p:spTree>
    <p:extLst>
      <p:ext uri="{BB962C8B-B14F-4D97-AF65-F5344CB8AC3E}">
        <p14:creationId xmlns:p14="http://schemas.microsoft.com/office/powerpoint/2010/main" val="3937090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957"/>
            <a:ext cx="10515600" cy="1325563"/>
          </a:xfrm>
        </p:spPr>
        <p:txBody>
          <a:bodyPr/>
          <a:lstStyle/>
          <a:p>
            <a:r>
              <a:rPr lang="en-US" dirty="0"/>
              <a:t>AIS: Large CORE EVT summary</a:t>
            </a:r>
          </a:p>
        </p:txBody>
      </p:sp>
      <p:graphicFrame>
        <p:nvGraphicFramePr>
          <p:cNvPr id="4" name="Table 3">
            <a:extLst>
              <a:ext uri="{FF2B5EF4-FFF2-40B4-BE49-F238E27FC236}">
                <a16:creationId xmlns:a16="http://schemas.microsoft.com/office/drawing/2014/main" id="{2D20C885-D955-DA49-7052-1B4E20A98B5E}"/>
              </a:ext>
            </a:extLst>
          </p:cNvPr>
          <p:cNvGraphicFramePr>
            <a:graphicFrameLocks noGrp="1"/>
          </p:cNvGraphicFramePr>
          <p:nvPr/>
        </p:nvGraphicFramePr>
        <p:xfrm>
          <a:off x="996696" y="2039112"/>
          <a:ext cx="9884665" cy="4233672"/>
        </p:xfrm>
        <a:graphic>
          <a:graphicData uri="http://schemas.openxmlformats.org/drawingml/2006/table">
            <a:tbl>
              <a:tblPr firstRow="1" bandRow="1">
                <a:tableStyleId>{5C22544A-7EE6-4342-B048-85BDC9FD1C3A}</a:tableStyleId>
              </a:tblPr>
              <a:tblGrid>
                <a:gridCol w="2670896">
                  <a:extLst>
                    <a:ext uri="{9D8B030D-6E8A-4147-A177-3AD203B41FA5}">
                      <a16:colId xmlns:a16="http://schemas.microsoft.com/office/drawing/2014/main" val="3466798165"/>
                    </a:ext>
                  </a:extLst>
                </a:gridCol>
                <a:gridCol w="1282970">
                  <a:extLst>
                    <a:ext uri="{9D8B030D-6E8A-4147-A177-3AD203B41FA5}">
                      <a16:colId xmlns:a16="http://schemas.microsoft.com/office/drawing/2014/main" val="232843834"/>
                    </a:ext>
                  </a:extLst>
                </a:gridCol>
                <a:gridCol w="1982055">
                  <a:extLst>
                    <a:ext uri="{9D8B030D-6E8A-4147-A177-3AD203B41FA5}">
                      <a16:colId xmlns:a16="http://schemas.microsoft.com/office/drawing/2014/main" val="4264406310"/>
                    </a:ext>
                  </a:extLst>
                </a:gridCol>
                <a:gridCol w="1971811">
                  <a:extLst>
                    <a:ext uri="{9D8B030D-6E8A-4147-A177-3AD203B41FA5}">
                      <a16:colId xmlns:a16="http://schemas.microsoft.com/office/drawing/2014/main" val="1087076005"/>
                    </a:ext>
                  </a:extLst>
                </a:gridCol>
                <a:gridCol w="1976933">
                  <a:extLst>
                    <a:ext uri="{9D8B030D-6E8A-4147-A177-3AD203B41FA5}">
                      <a16:colId xmlns:a16="http://schemas.microsoft.com/office/drawing/2014/main" val="3546389986"/>
                    </a:ext>
                  </a:extLst>
                </a:gridCol>
              </a:tblGrid>
              <a:tr h="529209">
                <a:tc>
                  <a:txBody>
                    <a:bodyPr/>
                    <a:lstStyle/>
                    <a:p>
                      <a:r>
                        <a:rPr lang="en-US" dirty="0"/>
                        <a:t>Trial</a:t>
                      </a:r>
                    </a:p>
                  </a:txBody>
                  <a:tcPr/>
                </a:tc>
                <a:tc gridSpan="2">
                  <a:txBody>
                    <a:bodyPr/>
                    <a:lstStyle/>
                    <a:p>
                      <a:pPr algn="ctr"/>
                      <a:r>
                        <a:rPr lang="en-US" dirty="0"/>
                        <a:t>Functional Independence</a:t>
                      </a:r>
                    </a:p>
                  </a:txBody>
                  <a:tcPr/>
                </a:tc>
                <a:tc hMerge="1">
                  <a:txBody>
                    <a:bodyPr/>
                    <a:lstStyle/>
                    <a:p>
                      <a:endParaRPr lang="en-US" dirty="0"/>
                    </a:p>
                  </a:txBody>
                  <a:tcPr/>
                </a:tc>
                <a:tc gridSpan="2">
                  <a:txBody>
                    <a:bodyPr/>
                    <a:lstStyle/>
                    <a:p>
                      <a:pPr algn="ctr"/>
                      <a:r>
                        <a:rPr lang="en-US" dirty="0"/>
                        <a:t>Independent Ambulation</a:t>
                      </a:r>
                    </a:p>
                  </a:txBody>
                  <a:tcPr/>
                </a:tc>
                <a:tc hMerge="1">
                  <a:txBody>
                    <a:bodyPr/>
                    <a:lstStyle/>
                    <a:p>
                      <a:endParaRPr lang="en-US" dirty="0"/>
                    </a:p>
                  </a:txBody>
                  <a:tcPr/>
                </a:tc>
                <a:extLst>
                  <a:ext uri="{0D108BD9-81ED-4DB2-BD59-A6C34878D82A}">
                    <a16:rowId xmlns:a16="http://schemas.microsoft.com/office/drawing/2014/main" val="989766089"/>
                  </a:ext>
                </a:extLst>
              </a:tr>
              <a:tr h="529209">
                <a:tc>
                  <a:txBody>
                    <a:bodyPr/>
                    <a:lstStyle/>
                    <a:p>
                      <a:pPr algn="ctr"/>
                      <a:endParaRPr lang="en-US" sz="1400" dirty="0"/>
                    </a:p>
                  </a:txBody>
                  <a:tcPr/>
                </a:tc>
                <a:tc>
                  <a:txBody>
                    <a:bodyPr/>
                    <a:lstStyle/>
                    <a:p>
                      <a:pPr algn="ctr"/>
                      <a:r>
                        <a:rPr lang="en-US" dirty="0"/>
                        <a:t>EVT</a:t>
                      </a:r>
                    </a:p>
                  </a:txBody>
                  <a:tcPr/>
                </a:tc>
                <a:tc>
                  <a:txBody>
                    <a:bodyPr/>
                    <a:lstStyle/>
                    <a:p>
                      <a:pPr algn="ctr"/>
                      <a:r>
                        <a:rPr lang="en-US" dirty="0"/>
                        <a:t>BMT</a:t>
                      </a:r>
                    </a:p>
                  </a:txBody>
                  <a:tcPr/>
                </a:tc>
                <a:tc>
                  <a:txBody>
                    <a:bodyPr/>
                    <a:lstStyle/>
                    <a:p>
                      <a:pPr algn="ctr"/>
                      <a:r>
                        <a:rPr lang="en-US" dirty="0"/>
                        <a:t>EVT</a:t>
                      </a:r>
                    </a:p>
                  </a:txBody>
                  <a:tcPr/>
                </a:tc>
                <a:tc>
                  <a:txBody>
                    <a:bodyPr/>
                    <a:lstStyle/>
                    <a:p>
                      <a:pPr algn="ctr"/>
                      <a:r>
                        <a:rPr lang="en-US" dirty="0"/>
                        <a:t>BMT</a:t>
                      </a:r>
                    </a:p>
                  </a:txBody>
                  <a:tcPr/>
                </a:tc>
                <a:extLst>
                  <a:ext uri="{0D108BD9-81ED-4DB2-BD59-A6C34878D82A}">
                    <a16:rowId xmlns:a16="http://schemas.microsoft.com/office/drawing/2014/main" val="2822046567"/>
                  </a:ext>
                </a:extLst>
              </a:tr>
              <a:tr h="529209">
                <a:tc>
                  <a:txBody>
                    <a:bodyPr/>
                    <a:lstStyle/>
                    <a:p>
                      <a:pPr algn="ctr"/>
                      <a:r>
                        <a:rPr lang="en-US" sz="1800" dirty="0"/>
                        <a:t>RESCUE-Japan</a:t>
                      </a:r>
                    </a:p>
                  </a:txBody>
                  <a:tcPr/>
                </a:tc>
                <a:tc>
                  <a:txBody>
                    <a:bodyPr/>
                    <a:lstStyle/>
                    <a:p>
                      <a:pPr algn="ctr"/>
                      <a:r>
                        <a:rPr lang="en-US" dirty="0"/>
                        <a:t>14%</a:t>
                      </a:r>
                    </a:p>
                  </a:txBody>
                  <a:tcPr/>
                </a:tc>
                <a:tc>
                  <a:txBody>
                    <a:bodyPr/>
                    <a:lstStyle/>
                    <a:p>
                      <a:pPr algn="ctr"/>
                      <a:r>
                        <a:rPr lang="en-US" dirty="0"/>
                        <a:t>7.8%</a:t>
                      </a:r>
                    </a:p>
                  </a:txBody>
                  <a:tcPr/>
                </a:tc>
                <a:tc>
                  <a:txBody>
                    <a:bodyPr/>
                    <a:lstStyle/>
                    <a:p>
                      <a:pPr algn="ctr"/>
                      <a:r>
                        <a:rPr lang="en-US" dirty="0"/>
                        <a:t>31%</a:t>
                      </a:r>
                    </a:p>
                  </a:txBody>
                  <a:tcPr/>
                </a:tc>
                <a:tc>
                  <a:txBody>
                    <a:bodyPr/>
                    <a:lstStyle/>
                    <a:p>
                      <a:pPr algn="ctr"/>
                      <a:r>
                        <a:rPr lang="en-US" dirty="0"/>
                        <a:t>13%</a:t>
                      </a:r>
                    </a:p>
                  </a:txBody>
                  <a:tcPr/>
                </a:tc>
                <a:extLst>
                  <a:ext uri="{0D108BD9-81ED-4DB2-BD59-A6C34878D82A}">
                    <a16:rowId xmlns:a16="http://schemas.microsoft.com/office/drawing/2014/main" val="1233710199"/>
                  </a:ext>
                </a:extLst>
              </a:tr>
              <a:tr h="529209">
                <a:tc>
                  <a:txBody>
                    <a:bodyPr/>
                    <a:lstStyle/>
                    <a:p>
                      <a:pPr algn="ctr"/>
                      <a:r>
                        <a:rPr lang="en-US" dirty="0"/>
                        <a:t>ANGEL-ASPECT</a:t>
                      </a:r>
                    </a:p>
                  </a:txBody>
                  <a:tcPr/>
                </a:tc>
                <a:tc>
                  <a:txBody>
                    <a:bodyPr/>
                    <a:lstStyle/>
                    <a:p>
                      <a:pPr algn="ctr"/>
                      <a:r>
                        <a:rPr lang="en-US" dirty="0"/>
                        <a:t>30%</a:t>
                      </a:r>
                    </a:p>
                  </a:txBody>
                  <a:tcPr/>
                </a:tc>
                <a:tc>
                  <a:txBody>
                    <a:bodyPr/>
                    <a:lstStyle/>
                    <a:p>
                      <a:pPr algn="ctr"/>
                      <a:r>
                        <a:rPr lang="en-US" dirty="0"/>
                        <a:t>12%</a:t>
                      </a:r>
                    </a:p>
                  </a:txBody>
                  <a:tcPr/>
                </a:tc>
                <a:tc>
                  <a:txBody>
                    <a:bodyPr/>
                    <a:lstStyle/>
                    <a:p>
                      <a:pPr algn="ctr"/>
                      <a:r>
                        <a:rPr lang="en-US" dirty="0"/>
                        <a:t>47%</a:t>
                      </a:r>
                    </a:p>
                  </a:txBody>
                  <a:tcPr/>
                </a:tc>
                <a:tc>
                  <a:txBody>
                    <a:bodyPr/>
                    <a:lstStyle/>
                    <a:p>
                      <a:pPr algn="ctr"/>
                      <a:r>
                        <a:rPr lang="en-US" dirty="0"/>
                        <a:t>33%</a:t>
                      </a:r>
                    </a:p>
                  </a:txBody>
                  <a:tcPr/>
                </a:tc>
                <a:extLst>
                  <a:ext uri="{0D108BD9-81ED-4DB2-BD59-A6C34878D82A}">
                    <a16:rowId xmlns:a16="http://schemas.microsoft.com/office/drawing/2014/main" val="1219724617"/>
                  </a:ext>
                </a:extLst>
              </a:tr>
              <a:tr h="529209">
                <a:tc>
                  <a:txBody>
                    <a:bodyPr/>
                    <a:lstStyle/>
                    <a:p>
                      <a:pPr algn="ctr"/>
                      <a:r>
                        <a:rPr lang="en-US" dirty="0"/>
                        <a:t>SELECT2</a:t>
                      </a:r>
                    </a:p>
                  </a:txBody>
                  <a:tcPr/>
                </a:tc>
                <a:tc>
                  <a:txBody>
                    <a:bodyPr/>
                    <a:lstStyle/>
                    <a:p>
                      <a:pPr algn="ctr"/>
                      <a:r>
                        <a:rPr lang="en-US" dirty="0"/>
                        <a:t>20%</a:t>
                      </a:r>
                    </a:p>
                  </a:txBody>
                  <a:tcPr/>
                </a:tc>
                <a:tc>
                  <a:txBody>
                    <a:bodyPr/>
                    <a:lstStyle/>
                    <a:p>
                      <a:pPr algn="ctr"/>
                      <a:r>
                        <a:rPr lang="en-US" dirty="0"/>
                        <a:t>7%</a:t>
                      </a:r>
                    </a:p>
                  </a:txBody>
                  <a:tcPr/>
                </a:tc>
                <a:tc>
                  <a:txBody>
                    <a:bodyPr/>
                    <a:lstStyle/>
                    <a:p>
                      <a:pPr algn="ctr"/>
                      <a:r>
                        <a:rPr lang="en-US" dirty="0"/>
                        <a:t>38%</a:t>
                      </a:r>
                    </a:p>
                  </a:txBody>
                  <a:tcPr/>
                </a:tc>
                <a:tc>
                  <a:txBody>
                    <a:bodyPr/>
                    <a:lstStyle/>
                    <a:p>
                      <a:pPr algn="ctr"/>
                      <a:r>
                        <a:rPr lang="en-US" dirty="0"/>
                        <a:t>19%</a:t>
                      </a:r>
                    </a:p>
                  </a:txBody>
                  <a:tcPr/>
                </a:tc>
                <a:extLst>
                  <a:ext uri="{0D108BD9-81ED-4DB2-BD59-A6C34878D82A}">
                    <a16:rowId xmlns:a16="http://schemas.microsoft.com/office/drawing/2014/main" val="4277485833"/>
                  </a:ext>
                </a:extLst>
              </a:tr>
              <a:tr h="529209">
                <a:tc>
                  <a:txBody>
                    <a:bodyPr/>
                    <a:lstStyle/>
                    <a:p>
                      <a:pPr algn="ctr"/>
                      <a:r>
                        <a:rPr lang="en-US" dirty="0"/>
                        <a:t>TENSION</a:t>
                      </a:r>
                    </a:p>
                  </a:txBody>
                  <a:tcPr/>
                </a:tc>
                <a:tc>
                  <a:txBody>
                    <a:bodyPr/>
                    <a:lstStyle/>
                    <a:p>
                      <a:pPr algn="ctr"/>
                      <a:r>
                        <a:rPr lang="en-US" dirty="0"/>
                        <a:t>17%</a:t>
                      </a:r>
                    </a:p>
                  </a:txBody>
                  <a:tcPr/>
                </a:tc>
                <a:tc>
                  <a:txBody>
                    <a:bodyPr/>
                    <a:lstStyle/>
                    <a:p>
                      <a:pPr algn="ctr"/>
                      <a:r>
                        <a:rPr lang="en-US" dirty="0"/>
                        <a:t>2.4%</a:t>
                      </a:r>
                    </a:p>
                  </a:txBody>
                  <a:tcPr/>
                </a:tc>
                <a:tc>
                  <a:txBody>
                    <a:bodyPr/>
                    <a:lstStyle/>
                    <a:p>
                      <a:pPr algn="ctr"/>
                      <a:r>
                        <a:rPr lang="en-US" dirty="0"/>
                        <a:t>31%</a:t>
                      </a:r>
                    </a:p>
                  </a:txBody>
                  <a:tcPr/>
                </a:tc>
                <a:tc>
                  <a:txBody>
                    <a:bodyPr/>
                    <a:lstStyle/>
                    <a:p>
                      <a:pPr algn="ctr"/>
                      <a:r>
                        <a:rPr lang="en-US" dirty="0"/>
                        <a:t>13%</a:t>
                      </a:r>
                    </a:p>
                  </a:txBody>
                  <a:tcPr/>
                </a:tc>
                <a:extLst>
                  <a:ext uri="{0D108BD9-81ED-4DB2-BD59-A6C34878D82A}">
                    <a16:rowId xmlns:a16="http://schemas.microsoft.com/office/drawing/2014/main" val="1595636666"/>
                  </a:ext>
                </a:extLst>
              </a:tr>
              <a:tr h="529209">
                <a:tc>
                  <a:txBody>
                    <a:bodyPr/>
                    <a:lstStyle/>
                    <a:p>
                      <a:pPr algn="ctr"/>
                      <a:r>
                        <a:rPr lang="en-US" dirty="0"/>
                        <a:t>TESLA</a:t>
                      </a:r>
                    </a:p>
                  </a:txBody>
                  <a:tcPr/>
                </a:tc>
                <a:tc>
                  <a:txBody>
                    <a:bodyPr/>
                    <a:lstStyle/>
                    <a:p>
                      <a:pPr algn="ctr"/>
                      <a:r>
                        <a:rPr lang="en-US" dirty="0"/>
                        <a:t>15%</a:t>
                      </a:r>
                    </a:p>
                  </a:txBody>
                  <a:tcPr/>
                </a:tc>
                <a:tc>
                  <a:txBody>
                    <a:bodyPr/>
                    <a:lstStyle/>
                    <a:p>
                      <a:pPr algn="ctr"/>
                      <a:r>
                        <a:rPr lang="en-US" dirty="0"/>
                        <a:t>8.9%</a:t>
                      </a:r>
                    </a:p>
                  </a:txBody>
                  <a:tcPr/>
                </a:tc>
                <a:tc>
                  <a:txBody>
                    <a:bodyPr/>
                    <a:lstStyle/>
                    <a:p>
                      <a:pPr algn="ctr"/>
                      <a:r>
                        <a:rPr lang="en-US" dirty="0"/>
                        <a:t>30%</a:t>
                      </a:r>
                    </a:p>
                  </a:txBody>
                  <a:tcPr/>
                </a:tc>
                <a:tc>
                  <a:txBody>
                    <a:bodyPr/>
                    <a:lstStyle/>
                    <a:p>
                      <a:pPr algn="ctr"/>
                      <a:r>
                        <a:rPr lang="en-US" dirty="0"/>
                        <a:t>20%</a:t>
                      </a:r>
                    </a:p>
                  </a:txBody>
                  <a:tcPr/>
                </a:tc>
                <a:extLst>
                  <a:ext uri="{0D108BD9-81ED-4DB2-BD59-A6C34878D82A}">
                    <a16:rowId xmlns:a16="http://schemas.microsoft.com/office/drawing/2014/main" val="4062569905"/>
                  </a:ext>
                </a:extLst>
              </a:tr>
              <a:tr h="529209">
                <a:tc>
                  <a:txBody>
                    <a:bodyPr/>
                    <a:lstStyle/>
                    <a:p>
                      <a:pPr algn="ctr"/>
                      <a:r>
                        <a:rPr lang="en-US" dirty="0"/>
                        <a:t>LASTE</a:t>
                      </a:r>
                    </a:p>
                  </a:txBody>
                  <a:tcPr/>
                </a:tc>
                <a:tc>
                  <a:txBody>
                    <a:bodyPr/>
                    <a:lstStyle/>
                    <a:p>
                      <a:pPr algn="ctr"/>
                      <a:r>
                        <a:rPr lang="en-US" dirty="0"/>
                        <a:t>13%</a:t>
                      </a:r>
                    </a:p>
                  </a:txBody>
                  <a:tcPr/>
                </a:tc>
                <a:tc>
                  <a:txBody>
                    <a:bodyPr/>
                    <a:lstStyle/>
                    <a:p>
                      <a:pPr algn="ctr"/>
                      <a:r>
                        <a:rPr lang="en-US" dirty="0"/>
                        <a:t>4.9%</a:t>
                      </a:r>
                    </a:p>
                  </a:txBody>
                  <a:tcPr/>
                </a:tc>
                <a:tc>
                  <a:txBody>
                    <a:bodyPr/>
                    <a:lstStyle/>
                    <a:p>
                      <a:pPr algn="ctr"/>
                      <a:r>
                        <a:rPr lang="en-US" dirty="0"/>
                        <a:t>34%</a:t>
                      </a:r>
                    </a:p>
                  </a:txBody>
                  <a:tcPr/>
                </a:tc>
                <a:tc>
                  <a:txBody>
                    <a:bodyPr/>
                    <a:lstStyle/>
                    <a:p>
                      <a:pPr algn="ctr"/>
                      <a:r>
                        <a:rPr lang="en-US" dirty="0"/>
                        <a:t>12%</a:t>
                      </a:r>
                    </a:p>
                  </a:txBody>
                  <a:tcPr/>
                </a:tc>
                <a:extLst>
                  <a:ext uri="{0D108BD9-81ED-4DB2-BD59-A6C34878D82A}">
                    <a16:rowId xmlns:a16="http://schemas.microsoft.com/office/drawing/2014/main" val="252778288"/>
                  </a:ext>
                </a:extLst>
              </a:tr>
            </a:tbl>
          </a:graphicData>
        </a:graphic>
      </p:graphicFrame>
      <p:sp>
        <p:nvSpPr>
          <p:cNvPr id="7" name="TextBox 6">
            <a:extLst>
              <a:ext uri="{FF2B5EF4-FFF2-40B4-BE49-F238E27FC236}">
                <a16:creationId xmlns:a16="http://schemas.microsoft.com/office/drawing/2014/main" id="{12ED2452-1C68-1313-A1A6-DB70E20A787F}"/>
              </a:ext>
            </a:extLst>
          </p:cNvPr>
          <p:cNvSpPr txBox="1"/>
          <p:nvPr/>
        </p:nvSpPr>
        <p:spPr>
          <a:xfrm>
            <a:off x="4178808" y="1579650"/>
            <a:ext cx="2980944" cy="369332"/>
          </a:xfrm>
          <a:prstGeom prst="rect">
            <a:avLst/>
          </a:prstGeom>
          <a:noFill/>
        </p:spPr>
        <p:txBody>
          <a:bodyPr wrap="square" rtlCol="0">
            <a:spAutoFit/>
          </a:bodyPr>
          <a:lstStyle/>
          <a:p>
            <a:r>
              <a:rPr lang="en-US" dirty="0"/>
              <a:t>Primary Endpoints/Efficacy</a:t>
            </a:r>
          </a:p>
        </p:txBody>
      </p:sp>
    </p:spTree>
    <p:extLst>
      <p:ext uri="{BB962C8B-B14F-4D97-AF65-F5344CB8AC3E}">
        <p14:creationId xmlns:p14="http://schemas.microsoft.com/office/powerpoint/2010/main" val="30501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957"/>
            <a:ext cx="10515600" cy="1325563"/>
          </a:xfrm>
        </p:spPr>
        <p:txBody>
          <a:bodyPr/>
          <a:lstStyle/>
          <a:p>
            <a:r>
              <a:rPr lang="en-US" dirty="0"/>
              <a:t>AIS: Large CORE EVT summary</a:t>
            </a:r>
          </a:p>
        </p:txBody>
      </p:sp>
      <p:graphicFrame>
        <p:nvGraphicFramePr>
          <p:cNvPr id="4" name="Table 3">
            <a:extLst>
              <a:ext uri="{FF2B5EF4-FFF2-40B4-BE49-F238E27FC236}">
                <a16:creationId xmlns:a16="http://schemas.microsoft.com/office/drawing/2014/main" id="{2D20C885-D955-DA49-7052-1B4E20A98B5E}"/>
              </a:ext>
            </a:extLst>
          </p:cNvPr>
          <p:cNvGraphicFramePr>
            <a:graphicFrameLocks noGrp="1"/>
          </p:cNvGraphicFramePr>
          <p:nvPr/>
        </p:nvGraphicFramePr>
        <p:xfrm>
          <a:off x="996696" y="2039112"/>
          <a:ext cx="9570190" cy="3235960"/>
        </p:xfrm>
        <a:graphic>
          <a:graphicData uri="http://schemas.openxmlformats.org/drawingml/2006/table">
            <a:tbl>
              <a:tblPr firstRow="1" bandRow="1">
                <a:tableStyleId>{5C22544A-7EE6-4342-B048-85BDC9FD1C3A}</a:tableStyleId>
              </a:tblPr>
              <a:tblGrid>
                <a:gridCol w="1847088">
                  <a:extLst>
                    <a:ext uri="{9D8B030D-6E8A-4147-A177-3AD203B41FA5}">
                      <a16:colId xmlns:a16="http://schemas.microsoft.com/office/drawing/2014/main" val="3466798165"/>
                    </a:ext>
                  </a:extLst>
                </a:gridCol>
                <a:gridCol w="887252">
                  <a:extLst>
                    <a:ext uri="{9D8B030D-6E8A-4147-A177-3AD203B41FA5}">
                      <a16:colId xmlns:a16="http://schemas.microsoft.com/office/drawing/2014/main" val="232843834"/>
                    </a:ext>
                  </a:extLst>
                </a:gridCol>
                <a:gridCol w="1370712">
                  <a:extLst>
                    <a:ext uri="{9D8B030D-6E8A-4147-A177-3AD203B41FA5}">
                      <a16:colId xmlns:a16="http://schemas.microsoft.com/office/drawing/2014/main" val="4264406310"/>
                    </a:ext>
                  </a:extLst>
                </a:gridCol>
                <a:gridCol w="1363628">
                  <a:extLst>
                    <a:ext uri="{9D8B030D-6E8A-4147-A177-3AD203B41FA5}">
                      <a16:colId xmlns:a16="http://schemas.microsoft.com/office/drawing/2014/main" val="1087076005"/>
                    </a:ext>
                  </a:extLst>
                </a:gridCol>
                <a:gridCol w="1367170">
                  <a:extLst>
                    <a:ext uri="{9D8B030D-6E8A-4147-A177-3AD203B41FA5}">
                      <a16:colId xmlns:a16="http://schemas.microsoft.com/office/drawing/2014/main" val="3546389986"/>
                    </a:ext>
                  </a:extLst>
                </a:gridCol>
                <a:gridCol w="1367170">
                  <a:extLst>
                    <a:ext uri="{9D8B030D-6E8A-4147-A177-3AD203B41FA5}">
                      <a16:colId xmlns:a16="http://schemas.microsoft.com/office/drawing/2014/main" val="1149290882"/>
                    </a:ext>
                  </a:extLst>
                </a:gridCol>
                <a:gridCol w="1367170">
                  <a:extLst>
                    <a:ext uri="{9D8B030D-6E8A-4147-A177-3AD203B41FA5}">
                      <a16:colId xmlns:a16="http://schemas.microsoft.com/office/drawing/2014/main" val="1509911932"/>
                    </a:ext>
                  </a:extLst>
                </a:gridCol>
              </a:tblGrid>
              <a:tr h="370840">
                <a:tc>
                  <a:txBody>
                    <a:bodyPr/>
                    <a:lstStyle/>
                    <a:p>
                      <a:r>
                        <a:rPr lang="en-US" dirty="0"/>
                        <a:t>Trial</a:t>
                      </a:r>
                    </a:p>
                  </a:txBody>
                  <a:tcPr/>
                </a:tc>
                <a:tc gridSpan="2">
                  <a:txBody>
                    <a:bodyPr/>
                    <a:lstStyle/>
                    <a:p>
                      <a:pPr algn="ctr"/>
                      <a:r>
                        <a:rPr lang="en-US" dirty="0" err="1"/>
                        <a:t>sICH</a:t>
                      </a:r>
                      <a:endParaRPr lang="en-US" dirty="0"/>
                    </a:p>
                  </a:txBody>
                  <a:tcPr/>
                </a:tc>
                <a:tc hMerge="1">
                  <a:txBody>
                    <a:bodyPr/>
                    <a:lstStyle/>
                    <a:p>
                      <a:endParaRPr lang="en-US" dirty="0"/>
                    </a:p>
                  </a:txBody>
                  <a:tcPr/>
                </a:tc>
                <a:tc gridSpan="2">
                  <a:txBody>
                    <a:bodyPr/>
                    <a:lstStyle/>
                    <a:p>
                      <a:pPr algn="ctr"/>
                      <a:r>
                        <a:rPr lang="en-US" dirty="0"/>
                        <a:t>Decompressive </a:t>
                      </a:r>
                      <a:r>
                        <a:rPr lang="en-US" dirty="0" err="1"/>
                        <a:t>Crani</a:t>
                      </a:r>
                      <a:endParaRPr lang="en-US" dirty="0"/>
                    </a:p>
                  </a:txBody>
                  <a:tcPr/>
                </a:tc>
                <a:tc hMerge="1">
                  <a:txBody>
                    <a:bodyPr/>
                    <a:lstStyle/>
                    <a:p>
                      <a:endParaRPr lang="en-US" dirty="0"/>
                    </a:p>
                  </a:txBody>
                  <a:tcPr/>
                </a:tc>
                <a:tc gridSpan="2">
                  <a:txBody>
                    <a:bodyPr/>
                    <a:lstStyle/>
                    <a:p>
                      <a:pPr algn="ctr"/>
                      <a:r>
                        <a:rPr lang="en-US" dirty="0"/>
                        <a:t>Mortality</a:t>
                      </a:r>
                    </a:p>
                  </a:txBody>
                  <a:tcPr/>
                </a:tc>
                <a:tc hMerge="1">
                  <a:txBody>
                    <a:bodyPr/>
                    <a:lstStyle/>
                    <a:p>
                      <a:endParaRPr lang="en-US" dirty="0"/>
                    </a:p>
                  </a:txBody>
                  <a:tcPr/>
                </a:tc>
                <a:extLst>
                  <a:ext uri="{0D108BD9-81ED-4DB2-BD59-A6C34878D82A}">
                    <a16:rowId xmlns:a16="http://schemas.microsoft.com/office/drawing/2014/main" val="989766089"/>
                  </a:ext>
                </a:extLst>
              </a:tr>
              <a:tr h="370840">
                <a:tc>
                  <a:txBody>
                    <a:bodyPr/>
                    <a:lstStyle/>
                    <a:p>
                      <a:endParaRPr lang="en-US" sz="1400" dirty="0"/>
                    </a:p>
                  </a:txBody>
                  <a:tcPr/>
                </a:tc>
                <a:tc>
                  <a:txBody>
                    <a:bodyPr/>
                    <a:lstStyle/>
                    <a:p>
                      <a:r>
                        <a:rPr lang="en-US" dirty="0"/>
                        <a:t>EVT</a:t>
                      </a:r>
                    </a:p>
                  </a:txBody>
                  <a:tcPr/>
                </a:tc>
                <a:tc>
                  <a:txBody>
                    <a:bodyPr/>
                    <a:lstStyle/>
                    <a:p>
                      <a:r>
                        <a:rPr lang="en-US" dirty="0"/>
                        <a:t>BMT</a:t>
                      </a:r>
                    </a:p>
                  </a:txBody>
                  <a:tcPr/>
                </a:tc>
                <a:tc>
                  <a:txBody>
                    <a:bodyPr/>
                    <a:lstStyle/>
                    <a:p>
                      <a:r>
                        <a:rPr lang="en-US" dirty="0"/>
                        <a:t>EVT</a:t>
                      </a:r>
                    </a:p>
                  </a:txBody>
                  <a:tcPr/>
                </a:tc>
                <a:tc>
                  <a:txBody>
                    <a:bodyPr/>
                    <a:lstStyle/>
                    <a:p>
                      <a:r>
                        <a:rPr lang="en-US" dirty="0"/>
                        <a:t>BMT</a:t>
                      </a:r>
                    </a:p>
                  </a:txBody>
                  <a:tcPr/>
                </a:tc>
                <a:tc>
                  <a:txBody>
                    <a:bodyPr/>
                    <a:lstStyle/>
                    <a:p>
                      <a:r>
                        <a:rPr lang="en-US" dirty="0"/>
                        <a:t>EVT</a:t>
                      </a:r>
                    </a:p>
                  </a:txBody>
                  <a:tcPr/>
                </a:tc>
                <a:tc>
                  <a:txBody>
                    <a:bodyPr/>
                    <a:lstStyle/>
                    <a:p>
                      <a:r>
                        <a:rPr lang="en-US" dirty="0"/>
                        <a:t>BMT</a:t>
                      </a:r>
                    </a:p>
                  </a:txBody>
                  <a:tcPr/>
                </a:tc>
                <a:extLst>
                  <a:ext uri="{0D108BD9-81ED-4DB2-BD59-A6C34878D82A}">
                    <a16:rowId xmlns:a16="http://schemas.microsoft.com/office/drawing/2014/main" val="2822046567"/>
                  </a:ext>
                </a:extLst>
              </a:tr>
              <a:tr h="370840">
                <a:tc>
                  <a:txBody>
                    <a:bodyPr/>
                    <a:lstStyle/>
                    <a:p>
                      <a:r>
                        <a:rPr lang="en-US" sz="1800" dirty="0"/>
                        <a:t>RESCUE-Japan</a:t>
                      </a:r>
                    </a:p>
                  </a:txBody>
                  <a:tcPr/>
                </a:tc>
                <a:tc>
                  <a:txBody>
                    <a:bodyPr/>
                    <a:lstStyle/>
                    <a:p>
                      <a:r>
                        <a:rPr lang="en-US" dirty="0"/>
                        <a:t>9%</a:t>
                      </a:r>
                    </a:p>
                  </a:txBody>
                  <a:tcPr/>
                </a:tc>
                <a:tc>
                  <a:txBody>
                    <a:bodyPr/>
                    <a:lstStyle/>
                    <a:p>
                      <a:r>
                        <a:rPr lang="en-US" dirty="0"/>
                        <a:t>4.9%</a:t>
                      </a:r>
                    </a:p>
                  </a:txBody>
                  <a:tcPr/>
                </a:tc>
                <a:tc>
                  <a:txBody>
                    <a:bodyPr/>
                    <a:lstStyle/>
                    <a:p>
                      <a:r>
                        <a:rPr lang="en-US" dirty="0"/>
                        <a:t>10%</a:t>
                      </a:r>
                    </a:p>
                  </a:txBody>
                  <a:tcPr/>
                </a:tc>
                <a:tc>
                  <a:txBody>
                    <a:bodyPr/>
                    <a:lstStyle/>
                    <a:p>
                      <a:r>
                        <a:rPr lang="en-US" dirty="0"/>
                        <a:t>14%</a:t>
                      </a:r>
                    </a:p>
                  </a:txBody>
                  <a:tcPr/>
                </a:tc>
                <a:tc>
                  <a:txBody>
                    <a:bodyPr/>
                    <a:lstStyle/>
                    <a:p>
                      <a:r>
                        <a:rPr lang="en-US" dirty="0"/>
                        <a:t>18%</a:t>
                      </a:r>
                    </a:p>
                  </a:txBody>
                  <a:tcPr/>
                </a:tc>
                <a:tc>
                  <a:txBody>
                    <a:bodyPr/>
                    <a:lstStyle/>
                    <a:p>
                      <a:r>
                        <a:rPr lang="en-US" dirty="0"/>
                        <a:t>24%</a:t>
                      </a:r>
                    </a:p>
                  </a:txBody>
                  <a:tcPr/>
                </a:tc>
                <a:extLst>
                  <a:ext uri="{0D108BD9-81ED-4DB2-BD59-A6C34878D82A}">
                    <a16:rowId xmlns:a16="http://schemas.microsoft.com/office/drawing/2014/main" val="1233710199"/>
                  </a:ext>
                </a:extLst>
              </a:tr>
              <a:tr h="370840">
                <a:tc>
                  <a:txBody>
                    <a:bodyPr/>
                    <a:lstStyle/>
                    <a:p>
                      <a:r>
                        <a:rPr lang="en-US" dirty="0"/>
                        <a:t>ANGEL-ASPECT</a:t>
                      </a:r>
                    </a:p>
                  </a:txBody>
                  <a:tcPr/>
                </a:tc>
                <a:tc>
                  <a:txBody>
                    <a:bodyPr/>
                    <a:lstStyle/>
                    <a:p>
                      <a:r>
                        <a:rPr lang="en-US" dirty="0"/>
                        <a:t>6.1%</a:t>
                      </a:r>
                    </a:p>
                  </a:txBody>
                  <a:tcPr/>
                </a:tc>
                <a:tc>
                  <a:txBody>
                    <a:bodyPr/>
                    <a:lstStyle/>
                    <a:p>
                      <a:r>
                        <a:rPr lang="en-US" dirty="0"/>
                        <a:t>2.7%</a:t>
                      </a:r>
                    </a:p>
                  </a:txBody>
                  <a:tcPr/>
                </a:tc>
                <a:tc>
                  <a:txBody>
                    <a:bodyPr/>
                    <a:lstStyle/>
                    <a:p>
                      <a:r>
                        <a:rPr lang="en-US" dirty="0"/>
                        <a:t>7.4%</a:t>
                      </a:r>
                    </a:p>
                  </a:txBody>
                  <a:tcPr/>
                </a:tc>
                <a:tc>
                  <a:txBody>
                    <a:bodyPr/>
                    <a:lstStyle/>
                    <a:p>
                      <a:r>
                        <a:rPr lang="en-US" dirty="0"/>
                        <a:t>3.6%</a:t>
                      </a:r>
                    </a:p>
                  </a:txBody>
                  <a:tcPr/>
                </a:tc>
                <a:tc>
                  <a:txBody>
                    <a:bodyPr/>
                    <a:lstStyle/>
                    <a:p>
                      <a:r>
                        <a:rPr lang="en-US" dirty="0"/>
                        <a:t>22%</a:t>
                      </a:r>
                    </a:p>
                  </a:txBody>
                  <a:tcPr/>
                </a:tc>
                <a:tc>
                  <a:txBody>
                    <a:bodyPr/>
                    <a:lstStyle/>
                    <a:p>
                      <a:r>
                        <a:rPr lang="en-US" dirty="0"/>
                        <a:t>20%</a:t>
                      </a:r>
                    </a:p>
                  </a:txBody>
                  <a:tcPr/>
                </a:tc>
                <a:extLst>
                  <a:ext uri="{0D108BD9-81ED-4DB2-BD59-A6C34878D82A}">
                    <a16:rowId xmlns:a16="http://schemas.microsoft.com/office/drawing/2014/main" val="1219724617"/>
                  </a:ext>
                </a:extLst>
              </a:tr>
              <a:tr h="370840">
                <a:tc>
                  <a:txBody>
                    <a:bodyPr/>
                    <a:lstStyle/>
                    <a:p>
                      <a:r>
                        <a:rPr lang="en-US" dirty="0"/>
                        <a:t>SELECT2</a:t>
                      </a:r>
                    </a:p>
                  </a:txBody>
                  <a:tcPr/>
                </a:tc>
                <a:tc>
                  <a:txBody>
                    <a:bodyPr/>
                    <a:lstStyle/>
                    <a:p>
                      <a:r>
                        <a:rPr lang="en-US" dirty="0"/>
                        <a:t>0.6%</a:t>
                      </a:r>
                    </a:p>
                  </a:txBody>
                  <a:tcPr/>
                </a:tc>
                <a:tc>
                  <a:txBody>
                    <a:bodyPr/>
                    <a:lstStyle/>
                    <a:p>
                      <a:r>
                        <a:rPr lang="en-US" dirty="0"/>
                        <a:t>1.2%</a:t>
                      </a:r>
                    </a:p>
                  </a:txBody>
                  <a:tcPr/>
                </a:tc>
                <a:tc>
                  <a:txBody>
                    <a:bodyPr/>
                    <a:lstStyle/>
                    <a:p>
                      <a:r>
                        <a:rPr lang="en-US" dirty="0"/>
                        <a:t>NA</a:t>
                      </a:r>
                    </a:p>
                  </a:txBody>
                  <a:tcPr/>
                </a:tc>
                <a:tc>
                  <a:txBody>
                    <a:bodyPr/>
                    <a:lstStyle/>
                    <a:p>
                      <a:r>
                        <a:rPr lang="en-US" dirty="0"/>
                        <a:t>NA</a:t>
                      </a:r>
                    </a:p>
                  </a:txBody>
                  <a:tcPr/>
                </a:tc>
                <a:tc>
                  <a:txBody>
                    <a:bodyPr/>
                    <a:lstStyle/>
                    <a:p>
                      <a:r>
                        <a:rPr lang="en-US" dirty="0"/>
                        <a:t>38%</a:t>
                      </a:r>
                    </a:p>
                  </a:txBody>
                  <a:tcPr/>
                </a:tc>
                <a:tc>
                  <a:txBody>
                    <a:bodyPr/>
                    <a:lstStyle/>
                    <a:p>
                      <a:r>
                        <a:rPr lang="en-US" dirty="0"/>
                        <a:t>42%</a:t>
                      </a:r>
                    </a:p>
                  </a:txBody>
                  <a:tcPr/>
                </a:tc>
                <a:extLst>
                  <a:ext uri="{0D108BD9-81ED-4DB2-BD59-A6C34878D82A}">
                    <a16:rowId xmlns:a16="http://schemas.microsoft.com/office/drawing/2014/main" val="4277485833"/>
                  </a:ext>
                </a:extLst>
              </a:tr>
              <a:tr h="370840">
                <a:tc>
                  <a:txBody>
                    <a:bodyPr/>
                    <a:lstStyle/>
                    <a:p>
                      <a:r>
                        <a:rPr lang="en-US" dirty="0"/>
                        <a:t>TENSION</a:t>
                      </a:r>
                    </a:p>
                  </a:txBody>
                  <a:tcPr/>
                </a:tc>
                <a:tc>
                  <a:txBody>
                    <a:bodyPr/>
                    <a:lstStyle/>
                    <a:p>
                      <a:r>
                        <a:rPr lang="en-US" dirty="0"/>
                        <a:t>5.6%</a:t>
                      </a:r>
                    </a:p>
                  </a:txBody>
                  <a:tcPr/>
                </a:tc>
                <a:tc>
                  <a:txBody>
                    <a:bodyPr/>
                    <a:lstStyle/>
                    <a:p>
                      <a:r>
                        <a:rPr lang="en-US" dirty="0"/>
                        <a:t>5.1%</a:t>
                      </a:r>
                    </a:p>
                  </a:txBody>
                  <a:tcPr/>
                </a:tc>
                <a:tc>
                  <a:txBody>
                    <a:bodyPr/>
                    <a:lstStyle/>
                    <a:p>
                      <a:r>
                        <a:rPr lang="en-US" dirty="0"/>
                        <a:t>8.8%</a:t>
                      </a:r>
                    </a:p>
                  </a:txBody>
                  <a:tcPr/>
                </a:tc>
                <a:tc>
                  <a:txBody>
                    <a:bodyPr/>
                    <a:lstStyle/>
                    <a:p>
                      <a:r>
                        <a:rPr lang="en-US" dirty="0"/>
                        <a:t>7%</a:t>
                      </a:r>
                    </a:p>
                  </a:txBody>
                  <a:tcPr/>
                </a:tc>
                <a:tc>
                  <a:txBody>
                    <a:bodyPr/>
                    <a:lstStyle/>
                    <a:p>
                      <a:r>
                        <a:rPr lang="en-US" dirty="0"/>
                        <a:t>39%</a:t>
                      </a:r>
                    </a:p>
                  </a:txBody>
                  <a:tcPr/>
                </a:tc>
                <a:tc>
                  <a:txBody>
                    <a:bodyPr/>
                    <a:lstStyle/>
                    <a:p>
                      <a:r>
                        <a:rPr lang="en-US" dirty="0"/>
                        <a:t>51%</a:t>
                      </a:r>
                    </a:p>
                  </a:txBody>
                  <a:tcPr/>
                </a:tc>
                <a:extLst>
                  <a:ext uri="{0D108BD9-81ED-4DB2-BD59-A6C34878D82A}">
                    <a16:rowId xmlns:a16="http://schemas.microsoft.com/office/drawing/2014/main" val="1595636666"/>
                  </a:ext>
                </a:extLst>
              </a:tr>
              <a:tr h="370840">
                <a:tc>
                  <a:txBody>
                    <a:bodyPr/>
                    <a:lstStyle/>
                    <a:p>
                      <a:r>
                        <a:rPr lang="en-US" dirty="0"/>
                        <a:t>TESLA</a:t>
                      </a:r>
                    </a:p>
                  </a:txBody>
                  <a:tcPr/>
                </a:tc>
                <a:tc>
                  <a:txBody>
                    <a:bodyPr/>
                    <a:lstStyle/>
                    <a:p>
                      <a:r>
                        <a:rPr lang="en-US" dirty="0"/>
                        <a:t>4%</a:t>
                      </a:r>
                    </a:p>
                  </a:txBody>
                  <a:tcPr/>
                </a:tc>
                <a:tc>
                  <a:txBody>
                    <a:bodyPr/>
                    <a:lstStyle/>
                    <a:p>
                      <a:r>
                        <a:rPr lang="en-US" dirty="0"/>
                        <a:t>1.3%</a:t>
                      </a:r>
                    </a:p>
                  </a:txBody>
                  <a:tcPr/>
                </a:tc>
                <a:tc>
                  <a:txBody>
                    <a:bodyPr/>
                    <a:lstStyle/>
                    <a:p>
                      <a:r>
                        <a:rPr lang="en-US" dirty="0"/>
                        <a:t>22%</a:t>
                      </a:r>
                    </a:p>
                  </a:txBody>
                  <a:tcPr/>
                </a:tc>
                <a:tc>
                  <a:txBody>
                    <a:bodyPr/>
                    <a:lstStyle/>
                    <a:p>
                      <a:r>
                        <a:rPr lang="en-US" dirty="0"/>
                        <a:t>15%</a:t>
                      </a:r>
                    </a:p>
                  </a:txBody>
                  <a:tcPr/>
                </a:tc>
                <a:tc>
                  <a:txBody>
                    <a:bodyPr/>
                    <a:lstStyle/>
                    <a:p>
                      <a:r>
                        <a:rPr lang="en-US" dirty="0"/>
                        <a:t>35%</a:t>
                      </a:r>
                    </a:p>
                  </a:txBody>
                  <a:tcPr/>
                </a:tc>
                <a:tc>
                  <a:txBody>
                    <a:bodyPr/>
                    <a:lstStyle/>
                    <a:p>
                      <a:r>
                        <a:rPr lang="en-US" dirty="0"/>
                        <a:t>33%</a:t>
                      </a:r>
                    </a:p>
                  </a:txBody>
                  <a:tcPr/>
                </a:tc>
                <a:extLst>
                  <a:ext uri="{0D108BD9-81ED-4DB2-BD59-A6C34878D82A}">
                    <a16:rowId xmlns:a16="http://schemas.microsoft.com/office/drawing/2014/main" val="4062569905"/>
                  </a:ext>
                </a:extLst>
              </a:tr>
              <a:tr h="370840">
                <a:tc>
                  <a:txBody>
                    <a:bodyPr/>
                    <a:lstStyle/>
                    <a:p>
                      <a:r>
                        <a:rPr lang="en-US" dirty="0"/>
                        <a:t>LASTE</a:t>
                      </a:r>
                    </a:p>
                  </a:txBody>
                  <a:tcPr/>
                </a:tc>
                <a:tc>
                  <a:txBody>
                    <a:bodyPr/>
                    <a:lstStyle/>
                    <a:p>
                      <a:r>
                        <a:rPr lang="en-US" dirty="0"/>
                        <a:t>9.6%</a:t>
                      </a:r>
                    </a:p>
                  </a:txBody>
                  <a:tcPr/>
                </a:tc>
                <a:tc>
                  <a:txBody>
                    <a:bodyPr/>
                    <a:lstStyle/>
                    <a:p>
                      <a:r>
                        <a:rPr lang="en-US" dirty="0"/>
                        <a:t>5.7%</a:t>
                      </a:r>
                    </a:p>
                  </a:txBody>
                  <a:tcPr/>
                </a:tc>
                <a:tc>
                  <a:txBody>
                    <a:bodyPr/>
                    <a:lstStyle/>
                    <a:p>
                      <a:r>
                        <a:rPr lang="en-US" dirty="0"/>
                        <a:t>8.8%</a:t>
                      </a:r>
                    </a:p>
                  </a:txBody>
                  <a:tcPr/>
                </a:tc>
                <a:tc>
                  <a:txBody>
                    <a:bodyPr/>
                    <a:lstStyle/>
                    <a:p>
                      <a:r>
                        <a:rPr lang="en-US" dirty="0"/>
                        <a:t>12%</a:t>
                      </a:r>
                    </a:p>
                  </a:txBody>
                  <a:tcPr/>
                </a:tc>
                <a:tc>
                  <a:txBody>
                    <a:bodyPr/>
                    <a:lstStyle/>
                    <a:p>
                      <a:r>
                        <a:rPr lang="en-US" dirty="0"/>
                        <a:t>36%</a:t>
                      </a:r>
                    </a:p>
                  </a:txBody>
                  <a:tcPr/>
                </a:tc>
                <a:tc>
                  <a:txBody>
                    <a:bodyPr/>
                    <a:lstStyle/>
                    <a:p>
                      <a:r>
                        <a:rPr lang="en-US" dirty="0"/>
                        <a:t>56%</a:t>
                      </a:r>
                    </a:p>
                  </a:txBody>
                  <a:tcPr/>
                </a:tc>
                <a:extLst>
                  <a:ext uri="{0D108BD9-81ED-4DB2-BD59-A6C34878D82A}">
                    <a16:rowId xmlns:a16="http://schemas.microsoft.com/office/drawing/2014/main" val="252778288"/>
                  </a:ext>
                </a:extLst>
              </a:tr>
            </a:tbl>
          </a:graphicData>
        </a:graphic>
      </p:graphicFrame>
      <p:sp>
        <p:nvSpPr>
          <p:cNvPr id="7" name="TextBox 6">
            <a:extLst>
              <a:ext uri="{FF2B5EF4-FFF2-40B4-BE49-F238E27FC236}">
                <a16:creationId xmlns:a16="http://schemas.microsoft.com/office/drawing/2014/main" id="{12ED2452-1C68-1313-A1A6-DB70E20A787F}"/>
              </a:ext>
            </a:extLst>
          </p:cNvPr>
          <p:cNvSpPr txBox="1"/>
          <p:nvPr/>
        </p:nvSpPr>
        <p:spPr>
          <a:xfrm>
            <a:off x="4178808" y="1579650"/>
            <a:ext cx="2980944" cy="369332"/>
          </a:xfrm>
          <a:prstGeom prst="rect">
            <a:avLst/>
          </a:prstGeom>
          <a:noFill/>
        </p:spPr>
        <p:txBody>
          <a:bodyPr wrap="square" rtlCol="0">
            <a:spAutoFit/>
          </a:bodyPr>
          <a:lstStyle/>
          <a:p>
            <a:r>
              <a:rPr lang="en-US" dirty="0"/>
              <a:t>Secondary Endpoints/Safety</a:t>
            </a:r>
          </a:p>
        </p:txBody>
      </p:sp>
    </p:spTree>
    <p:extLst>
      <p:ext uri="{BB962C8B-B14F-4D97-AF65-F5344CB8AC3E}">
        <p14:creationId xmlns:p14="http://schemas.microsoft.com/office/powerpoint/2010/main" val="2448163381"/>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cf50a66-5e26-41dd-89f8-83cf73ffee98}" enabled="0" method="" siteId="{5cf50a66-5e26-41dd-89f8-83cf73ffee98}" removed="1"/>
</clbl:labelList>
</file>

<file path=docProps/app.xml><?xml version="1.0" encoding="utf-8"?>
<Properties xmlns="http://schemas.openxmlformats.org/officeDocument/2006/extended-properties" xmlns:vt="http://schemas.openxmlformats.org/officeDocument/2006/docPropsVTypes">
  <Template>Metro</Template>
  <TotalTime>13736</TotalTime>
  <Words>1483</Words>
  <Application>Microsoft Office PowerPoint</Application>
  <PresentationFormat>Widescreen</PresentationFormat>
  <Paragraphs>440</Paragraphs>
  <Slides>28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Arial</vt:lpstr>
      <vt:lpstr>Calibri</vt:lpstr>
      <vt:lpstr>Garamond</vt:lpstr>
      <vt:lpstr>Wingdings</vt:lpstr>
      <vt:lpstr>Stream</vt:lpstr>
      <vt:lpstr>International Stroke Conference  2025  Highlights</vt:lpstr>
      <vt:lpstr>Extended window for intravenous thrombolysis</vt:lpstr>
      <vt:lpstr>AIS: extended window IVT</vt:lpstr>
      <vt:lpstr>Extended time window (4.5-24hr) for IV thrombolysis in patients with LVO going for MER   .</vt:lpstr>
      <vt:lpstr>Extended time window (4.5-24hr) for IV thrombolysis in patients with LVO NOT going for MER</vt:lpstr>
      <vt:lpstr>TAKE HOME Point #1</vt:lpstr>
      <vt:lpstr>Mechanical thrombectomy for large core infarct</vt:lpstr>
      <vt:lpstr>AIS: Large CORE EVT summary</vt:lpstr>
      <vt:lpstr>AIS: Large CORE EVT summary</vt:lpstr>
      <vt:lpstr>TAKE HOME Point #2</vt:lpstr>
      <vt:lpstr>Intra-arterial thrombolysis after successful recanalization</vt:lpstr>
      <vt:lpstr>Why Intra-arterial thrombolysis after successful thrombectomy makes sense?</vt:lpstr>
      <vt:lpstr>Why Intra-arterial thrombolysis after successful thrombectomy makes sense?</vt:lpstr>
      <vt:lpstr>AIS: Intraarterial thrombolysis post EVT recanalization</vt:lpstr>
      <vt:lpstr>TAKE HOME Point #3</vt:lpstr>
      <vt:lpstr>Mechanical thrombectomy for medium/distal vessel occlusion</vt:lpstr>
      <vt:lpstr>AIS: What about medium/distal vessel occlusion?</vt:lpstr>
      <vt:lpstr>AIS-EVT: MEVO/DIVO bust</vt:lpstr>
      <vt:lpstr>Minimally invasive surgery for intracranial hemorrhage</vt:lpstr>
      <vt:lpstr>ICH – Minimally Invasive Surgery</vt:lpstr>
      <vt:lpstr>ICH – MIND trial </vt:lpstr>
      <vt:lpstr>ICH – MIND trial </vt:lpstr>
      <vt:lpstr>ICH-minimally invasive surgery</vt:lpstr>
      <vt:lpstr>TAKE HOME Point #4</vt:lpstr>
      <vt:lpstr>Code ICH ICH Care bundle</vt:lpstr>
      <vt:lpstr>ICH Care bundle (Code ICH)</vt:lpstr>
      <vt:lpstr>ICH:  Code-ICH</vt:lpstr>
      <vt:lpstr>THANK YOU!</vt:lpstr>
    </vt:vector>
  </TitlesOfParts>
  <Company>Partners HealthCare System,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Systems</dc:creator>
  <cp:lastModifiedBy>Joshua Onyan</cp:lastModifiedBy>
  <cp:revision>817</cp:revision>
  <dcterms:created xsi:type="dcterms:W3CDTF">2016-01-04T21:21:53Z</dcterms:created>
  <dcterms:modified xsi:type="dcterms:W3CDTF">2025-03-21T14:24:45Z</dcterms:modified>
</cp:coreProperties>
</file>