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7" r:id="rId3"/>
    <p:sldId id="1016" r:id="rId4"/>
    <p:sldId id="1017" r:id="rId5"/>
    <p:sldId id="273" r:id="rId6"/>
    <p:sldId id="257" r:id="rId7"/>
    <p:sldId id="1018" r:id="rId8"/>
    <p:sldId id="1019" r:id="rId9"/>
    <p:sldId id="1024" r:id="rId10"/>
    <p:sldId id="1025" r:id="rId11"/>
    <p:sldId id="1026" r:id="rId12"/>
    <p:sldId id="1027" r:id="rId13"/>
    <p:sldId id="1028" r:id="rId14"/>
    <p:sldId id="1029" r:id="rId15"/>
    <p:sldId id="1020" r:id="rId16"/>
    <p:sldId id="1021" r:id="rId17"/>
    <p:sldId id="268" r:id="rId18"/>
    <p:sldId id="276" r:id="rId19"/>
    <p:sldId id="275" r:id="rId20"/>
    <p:sldId id="1022" r:id="rId21"/>
    <p:sldId id="304" r:id="rId22"/>
    <p:sldId id="314" r:id="rId23"/>
    <p:sldId id="1023" r:id="rId24"/>
    <p:sldId id="368" r:id="rId25"/>
    <p:sldId id="333" r:id="rId26"/>
    <p:sldId id="352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3B19C4-5481-47A8-83A5-517B55B06E7F}" v="1" dt="2026-03-18T22:04:22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us Gene Latorre" userId="c8f60df2-7fcc-4151-ad8b-20b2723ff1d8" providerId="ADAL" clId="{3B9A0AAB-9B34-4180-9285-341C4CF4C69C}"/>
    <pc:docChg chg="addSld delSld modSld sldOrd">
      <pc:chgData name="Julius Gene Latorre" userId="c8f60df2-7fcc-4151-ad8b-20b2723ff1d8" providerId="ADAL" clId="{3B9A0AAB-9B34-4180-9285-341C4CF4C69C}" dt="2026-03-18T22:09:49.061" v="15" actId="14100"/>
      <pc:docMkLst>
        <pc:docMk/>
      </pc:docMkLst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654996944" sldId="259"/>
        </pc:sldMkLst>
      </pc:sldChg>
      <pc:sldChg chg="del">
        <pc:chgData name="Julius Gene Latorre" userId="c8f60df2-7fcc-4151-ad8b-20b2723ff1d8" providerId="ADAL" clId="{3B9A0AAB-9B34-4180-9285-341C4CF4C69C}" dt="2026-03-18T22:05:24.099" v="5" actId="47"/>
        <pc:sldMkLst>
          <pc:docMk/>
          <pc:sldMk cId="866468762" sldId="265"/>
        </pc:sldMkLst>
      </pc:sldChg>
      <pc:sldChg chg="del">
        <pc:chgData name="Julius Gene Latorre" userId="c8f60df2-7fcc-4151-ad8b-20b2723ff1d8" providerId="ADAL" clId="{3B9A0AAB-9B34-4180-9285-341C4CF4C69C}" dt="2026-03-18T22:05:24.099" v="5" actId="47"/>
        <pc:sldMkLst>
          <pc:docMk/>
          <pc:sldMk cId="2403054255" sldId="269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1971671862" sldId="277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3563997694" sldId="278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1223736263" sldId="279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3657791549" sldId="280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1972530345" sldId="281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2546114030" sldId="282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4031278501" sldId="283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2566983900" sldId="284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529123119" sldId="285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2323260849" sldId="286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2763350416" sldId="287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2592591724" sldId="288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2475014289" sldId="289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746555570" sldId="290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1938774638" sldId="291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640524426" sldId="292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1346940012" sldId="293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2987483412" sldId="294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78192798" sldId="295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1600523542" sldId="296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1732080220" sldId="297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1506223365" sldId="298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2462980112" sldId="299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144594102" sldId="300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1529402637" sldId="301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3448462504" sldId="302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889900266" sldId="303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832268518" sldId="305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1813973280" sldId="306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4177300179" sldId="307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3725325609" sldId="308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1033333426" sldId="309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3533009451" sldId="310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3178308782" sldId="311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4007410365" sldId="312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532248598" sldId="313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2036228827" sldId="315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1183789648" sldId="316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2918685709" sldId="317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2696162098" sldId="318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2654672782" sldId="319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3524639942" sldId="320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2674253103" sldId="321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1275934581" sldId="322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1810488911" sldId="323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1012590590" sldId="324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4278054067" sldId="325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1516574397" sldId="326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3943483966" sldId="327"/>
        </pc:sldMkLst>
      </pc:sldChg>
      <pc:sldChg chg="del">
        <pc:chgData name="Julius Gene Latorre" userId="c8f60df2-7fcc-4151-ad8b-20b2723ff1d8" providerId="ADAL" clId="{3B9A0AAB-9B34-4180-9285-341C4CF4C69C}" dt="2026-03-18T22:05:24.099" v="5" actId="47"/>
        <pc:sldMkLst>
          <pc:docMk/>
          <pc:sldMk cId="4080981998" sldId="328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3244819631" sldId="329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320519278" sldId="330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1132592082" sldId="331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3815350048" sldId="332"/>
        </pc:sldMkLst>
      </pc:sldChg>
      <pc:sldChg chg="ord">
        <pc:chgData name="Julius Gene Latorre" userId="c8f60df2-7fcc-4151-ad8b-20b2723ff1d8" providerId="ADAL" clId="{3B9A0AAB-9B34-4180-9285-341C4CF4C69C}" dt="2026-03-18T22:08:05.736" v="8"/>
        <pc:sldMkLst>
          <pc:docMk/>
          <pc:sldMk cId="1794482505" sldId="333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3540035524" sldId="334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2581575476" sldId="335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2184160171" sldId="336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1464347621" sldId="337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3403993536" sldId="338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679286986" sldId="339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4233411538" sldId="340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1422410514" sldId="341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3224142896" sldId="342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3482357185" sldId="343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3516908651" sldId="344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1837976880" sldId="345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3749439076" sldId="346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2856539954" sldId="347"/>
        </pc:sldMkLst>
      </pc:sldChg>
      <pc:sldChg chg="del ord">
        <pc:chgData name="Julius Gene Latorre" userId="c8f60df2-7fcc-4151-ad8b-20b2723ff1d8" providerId="ADAL" clId="{3B9A0AAB-9B34-4180-9285-341C4CF4C69C}" dt="2026-03-18T22:06:35.573" v="6" actId="47"/>
        <pc:sldMkLst>
          <pc:docMk/>
          <pc:sldMk cId="3632111647" sldId="348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1748268913" sldId="349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2473761354" sldId="350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1795525805" sldId="351"/>
        </pc:sldMkLst>
      </pc:sldChg>
      <pc:sldChg chg="ord">
        <pc:chgData name="Julius Gene Latorre" userId="c8f60df2-7fcc-4151-ad8b-20b2723ff1d8" providerId="ADAL" clId="{3B9A0AAB-9B34-4180-9285-341C4CF4C69C}" dt="2026-03-18T22:08:46.657" v="12"/>
        <pc:sldMkLst>
          <pc:docMk/>
          <pc:sldMk cId="383053785" sldId="352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3995236681" sldId="353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253128299" sldId="354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1141289657" sldId="355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4080634057" sldId="356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3373075351" sldId="357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2803065446" sldId="358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1539894187" sldId="359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3321734953" sldId="360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1479162661" sldId="361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3348012845" sldId="362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1701667937" sldId="363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3613124462" sldId="364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3177137661" sldId="365"/>
        </pc:sldMkLst>
      </pc:sldChg>
      <pc:sldChg chg="del">
        <pc:chgData name="Julius Gene Latorre" userId="c8f60df2-7fcc-4151-ad8b-20b2723ff1d8" providerId="ADAL" clId="{3B9A0AAB-9B34-4180-9285-341C4CF4C69C}" dt="2026-03-18T22:09:16.469" v="13" actId="47"/>
        <pc:sldMkLst>
          <pc:docMk/>
          <pc:sldMk cId="2999091576" sldId="366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4159525490" sldId="369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1115396991" sldId="370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3035859865" sldId="371"/>
        </pc:sldMkLst>
      </pc:sldChg>
      <pc:sldChg chg="del">
        <pc:chgData name="Julius Gene Latorre" userId="c8f60df2-7fcc-4151-ad8b-20b2723ff1d8" providerId="ADAL" clId="{3B9A0AAB-9B34-4180-9285-341C4CF4C69C}" dt="2026-03-18T22:06:35.573" v="6" actId="47"/>
        <pc:sldMkLst>
          <pc:docMk/>
          <pc:sldMk cId="464074915" sldId="372"/>
        </pc:sldMkLst>
      </pc:sldChg>
      <pc:sldChg chg="ord">
        <pc:chgData name="Julius Gene Latorre" userId="c8f60df2-7fcc-4151-ad8b-20b2723ff1d8" providerId="ADAL" clId="{3B9A0AAB-9B34-4180-9285-341C4CF4C69C}" dt="2026-03-18T22:05:17.870" v="4"/>
        <pc:sldMkLst>
          <pc:docMk/>
          <pc:sldMk cId="3077152022" sldId="1020"/>
        </pc:sldMkLst>
      </pc:sldChg>
      <pc:sldChg chg="add">
        <pc:chgData name="Julius Gene Latorre" userId="c8f60df2-7fcc-4151-ad8b-20b2723ff1d8" providerId="ADAL" clId="{3B9A0AAB-9B34-4180-9285-341C4CF4C69C}" dt="2026-03-18T22:04:22.665" v="2"/>
        <pc:sldMkLst>
          <pc:docMk/>
          <pc:sldMk cId="2356471794" sldId="1024"/>
        </pc:sldMkLst>
      </pc:sldChg>
      <pc:sldChg chg="add">
        <pc:chgData name="Julius Gene Latorre" userId="c8f60df2-7fcc-4151-ad8b-20b2723ff1d8" providerId="ADAL" clId="{3B9A0AAB-9B34-4180-9285-341C4CF4C69C}" dt="2026-03-18T22:04:22.665" v="2"/>
        <pc:sldMkLst>
          <pc:docMk/>
          <pc:sldMk cId="1221885354" sldId="1025"/>
        </pc:sldMkLst>
      </pc:sldChg>
      <pc:sldChg chg="modSp add mod">
        <pc:chgData name="Julius Gene Latorre" userId="c8f60df2-7fcc-4151-ad8b-20b2723ff1d8" providerId="ADAL" clId="{3B9A0AAB-9B34-4180-9285-341C4CF4C69C}" dt="2026-03-18T22:09:49.061" v="15" actId="14100"/>
        <pc:sldMkLst>
          <pc:docMk/>
          <pc:sldMk cId="1662535533" sldId="1026"/>
        </pc:sldMkLst>
        <pc:picChg chg="mod">
          <ac:chgData name="Julius Gene Latorre" userId="c8f60df2-7fcc-4151-ad8b-20b2723ff1d8" providerId="ADAL" clId="{3B9A0AAB-9B34-4180-9285-341C4CF4C69C}" dt="2026-03-18T22:09:49.061" v="15" actId="14100"/>
          <ac:picMkLst>
            <pc:docMk/>
            <pc:sldMk cId="1662535533" sldId="1026"/>
            <ac:picMk id="2" creationId="{61747160-301E-3D63-E12E-A7D59A75DF1D}"/>
          </ac:picMkLst>
        </pc:picChg>
      </pc:sldChg>
      <pc:sldChg chg="add">
        <pc:chgData name="Julius Gene Latorre" userId="c8f60df2-7fcc-4151-ad8b-20b2723ff1d8" providerId="ADAL" clId="{3B9A0AAB-9B34-4180-9285-341C4CF4C69C}" dt="2026-03-18T22:04:22.665" v="2"/>
        <pc:sldMkLst>
          <pc:docMk/>
          <pc:sldMk cId="3080990726" sldId="1027"/>
        </pc:sldMkLst>
      </pc:sldChg>
      <pc:sldChg chg="add">
        <pc:chgData name="Julius Gene Latorre" userId="c8f60df2-7fcc-4151-ad8b-20b2723ff1d8" providerId="ADAL" clId="{3B9A0AAB-9B34-4180-9285-341C4CF4C69C}" dt="2026-03-18T22:04:22.665" v="2"/>
        <pc:sldMkLst>
          <pc:docMk/>
          <pc:sldMk cId="3427753963" sldId="1028"/>
        </pc:sldMkLst>
      </pc:sldChg>
      <pc:sldChg chg="add">
        <pc:chgData name="Julius Gene Latorre" userId="c8f60df2-7fcc-4151-ad8b-20b2723ff1d8" providerId="ADAL" clId="{3B9A0AAB-9B34-4180-9285-341C4CF4C69C}" dt="2026-03-18T22:04:22.665" v="2"/>
        <pc:sldMkLst>
          <pc:docMk/>
          <pc:sldMk cId="780906023" sldId="102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558-7275-4F07-92D2-1352D85366D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3C68-4F5A-4A6A-A288-7E273AE9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4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558-7275-4F07-92D2-1352D85366D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3C68-4F5A-4A6A-A288-7E273AE9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7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558-7275-4F07-92D2-1352D85366D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3C68-4F5A-4A6A-A288-7E273AE9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558-7275-4F07-92D2-1352D85366D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3C68-4F5A-4A6A-A288-7E273AE9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6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558-7275-4F07-92D2-1352D85366D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3C68-4F5A-4A6A-A288-7E273AE9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3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558-7275-4F07-92D2-1352D85366D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3C68-4F5A-4A6A-A288-7E273AE9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2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558-7275-4F07-92D2-1352D85366D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3C68-4F5A-4A6A-A288-7E273AE9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7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558-7275-4F07-92D2-1352D85366D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3C68-4F5A-4A6A-A288-7E273AE9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6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558-7275-4F07-92D2-1352D85366D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3C68-4F5A-4A6A-A288-7E273AE9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7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558-7275-4F07-92D2-1352D85366D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3C68-4F5A-4A6A-A288-7E273AE9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3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558-7275-4F07-92D2-1352D85366D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3C68-4F5A-4A6A-A288-7E273AE9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2558-7275-4F07-92D2-1352D85366D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F3C68-4F5A-4A6A-A288-7E273AE9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ISC 2026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 </a:t>
            </a:r>
            <a:r>
              <a:rPr lang="en-US" dirty="0" err="1"/>
              <a:t>Latorre</a:t>
            </a:r>
            <a:r>
              <a:rPr lang="en-US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88249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73518-F348-7267-F2B7-96762FD6A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F3B3-253C-9BA1-5E2A-9D135059A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EVT for </a:t>
            </a:r>
            <a:r>
              <a:rPr lang="en-US" dirty="0" err="1">
                <a:ea typeface="Calibri Light"/>
                <a:cs typeface="Calibri Light"/>
              </a:rPr>
              <a:t>MeVO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CD5CF-EA50-6FED-B478-FB48CD6EF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Why did the RCT's fail to show benefit?</a:t>
            </a:r>
          </a:p>
          <a:p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Patient selection:  </a:t>
            </a:r>
            <a:endParaRPr lang="en-US" dirty="0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ea typeface="Calibri"/>
                <a:cs typeface="Calibri"/>
              </a:rPr>
              <a:t>Majority of patients receive thrombolysis: 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ea typeface="Calibri"/>
                <a:cs typeface="Calibri"/>
              </a:rPr>
              <a:t>Majority of patients have mild stroke (low NIHSS)</a:t>
            </a:r>
            <a:endParaRPr lang="en-US" dirty="0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ea typeface="Calibri"/>
                <a:cs typeface="Calibri"/>
              </a:rPr>
              <a:t>Lots of old people enrolled (&gt;40% over 80yrs)</a:t>
            </a:r>
            <a:endParaRPr lang="en-US" dirty="0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endParaRPr lang="en-US" dirty="0"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000">
                <a:ea typeface="Calibri"/>
                <a:cs typeface="Calibri"/>
              </a:rPr>
              <a:t>Device/Technique:</a:t>
            </a: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en-US" dirty="0">
                <a:ea typeface="Calibri"/>
                <a:cs typeface="Calibri"/>
              </a:rPr>
              <a:t>High proportion of use of </a:t>
            </a:r>
            <a:r>
              <a:rPr lang="en-US" dirty="0" err="1">
                <a:ea typeface="Calibri"/>
                <a:cs typeface="Calibri"/>
              </a:rPr>
              <a:t>stentriever</a:t>
            </a:r>
            <a:r>
              <a:rPr lang="en-US" dirty="0">
                <a:ea typeface="Calibri"/>
                <a:cs typeface="Calibri"/>
              </a:rPr>
              <a:t> (increased hemorrhage when used for </a:t>
            </a:r>
            <a:r>
              <a:rPr lang="en-US" dirty="0" err="1">
                <a:ea typeface="Calibri"/>
                <a:cs typeface="Calibri"/>
              </a:rPr>
              <a:t>Mevo</a:t>
            </a:r>
            <a:r>
              <a:rPr lang="en-US" dirty="0">
                <a:ea typeface="Calibri"/>
                <a:cs typeface="Calibri"/>
              </a:rPr>
              <a:t> vs LVO)</a:t>
            </a: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en-US" dirty="0">
                <a:ea typeface="Calibri"/>
                <a:cs typeface="Calibri"/>
              </a:rPr>
              <a:t>No specialized device designed for </a:t>
            </a:r>
            <a:r>
              <a:rPr lang="en-US" dirty="0" err="1">
                <a:ea typeface="Calibri"/>
                <a:cs typeface="Calibri"/>
              </a:rPr>
              <a:t>MeVO</a:t>
            </a:r>
            <a:endParaRPr lang="en-US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885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B26D8-95E5-D93B-43B8-54E5AC966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edical information&#10;&#10;AI-generated content may be incorrect.">
            <a:extLst>
              <a:ext uri="{FF2B5EF4-FFF2-40B4-BE49-F238E27FC236}">
                <a16:creationId xmlns:a16="http://schemas.microsoft.com/office/drawing/2014/main" id="{61747160-301E-3D63-E12E-A7D59A75D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04" y="1104181"/>
            <a:ext cx="11351752" cy="453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3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8DC78-2399-0585-5A4E-0DC36FF16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AEBD8-D5C9-0C95-A624-45E9CCD34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ISC 2026: EVT for </a:t>
            </a:r>
            <a:r>
              <a:rPr lang="en-US" dirty="0" err="1">
                <a:ea typeface="Calibri Light"/>
                <a:cs typeface="Calibri Light"/>
              </a:rPr>
              <a:t>MeVO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80795-BE47-582D-D926-3BF4B93AD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265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Oriental MEVO</a:t>
            </a:r>
          </a:p>
          <a:p>
            <a:pPr lvl="1"/>
            <a:r>
              <a:rPr lang="en-US">
                <a:ea typeface="Calibri"/>
                <a:cs typeface="Calibri"/>
              </a:rPr>
              <a:t>Done primarily in China (48 center)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>
                <a:ea typeface="Calibri"/>
                <a:cs typeface="Calibri"/>
              </a:rPr>
              <a:t>Median NIHSS 10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>
                <a:ea typeface="Calibri"/>
                <a:cs typeface="Calibri"/>
              </a:rPr>
              <a:t>Minimized use of IVT</a:t>
            </a:r>
          </a:p>
          <a:p>
            <a:pPr lvl="1"/>
            <a:r>
              <a:rPr lang="en-US" dirty="0">
                <a:ea typeface="Calibri"/>
                <a:cs typeface="Calibri"/>
              </a:rPr>
              <a:t>Defined </a:t>
            </a:r>
            <a:r>
              <a:rPr lang="en-US" dirty="0" err="1">
                <a:ea typeface="Calibri"/>
                <a:cs typeface="Calibri"/>
              </a:rPr>
              <a:t>MeVO</a:t>
            </a:r>
            <a:r>
              <a:rPr lang="en-US" dirty="0">
                <a:ea typeface="Calibri"/>
                <a:cs typeface="Calibri"/>
              </a:rPr>
              <a:t> (distal/nondominant M2, M3, A1,A2,A3,P1,P2,P3)</a:t>
            </a:r>
          </a:p>
          <a:p>
            <a:pPr lvl="1"/>
            <a:r>
              <a:rPr lang="en-US">
                <a:ea typeface="Calibri"/>
                <a:cs typeface="Calibri"/>
              </a:rPr>
              <a:t>Open label RCT: N=280 EVT, N=283 Medical Mgt</a:t>
            </a:r>
          </a:p>
          <a:p>
            <a:pPr marL="457200" lvl="1" indent="0">
              <a:buNone/>
            </a:pPr>
            <a:r>
              <a:rPr lang="en-US" b="1">
                <a:ea typeface="Calibri"/>
                <a:cs typeface="Calibri"/>
              </a:rPr>
              <a:t>Primary outcome: mRS90 0-2 (functional independence)</a:t>
            </a:r>
            <a:endParaRPr lang="en-US" b="1"/>
          </a:p>
          <a:p>
            <a:pPr lvl="1"/>
            <a:r>
              <a:rPr lang="en-US" dirty="0">
                <a:ea typeface="Calibri"/>
                <a:cs typeface="Calibri"/>
              </a:rPr>
              <a:t>EVT </a:t>
            </a:r>
            <a:r>
              <a:rPr lang="en-US">
                <a:ea typeface="Calibri"/>
                <a:cs typeface="Calibri"/>
              </a:rPr>
              <a:t>mRS90 (0-2): 58.6% vs 46.6% (ARR 1.24, p=0.004)  NNT 8</a:t>
            </a:r>
          </a:p>
          <a:p>
            <a:pPr lvl="1"/>
            <a:r>
              <a:rPr lang="en-US" dirty="0">
                <a:ea typeface="Calibri"/>
                <a:cs typeface="Calibri"/>
              </a:rPr>
              <a:t>EVT </a:t>
            </a:r>
            <a:r>
              <a:rPr lang="en-US">
                <a:ea typeface="Calibri"/>
                <a:cs typeface="Calibri"/>
              </a:rPr>
              <a:t>mRS90 (0-1): 48.9% vs 33.2% (ARR 1.47, p=&lt;0.001) </a:t>
            </a:r>
          </a:p>
          <a:p>
            <a:pPr marL="457200" lvl="1" indent="0">
              <a:buNone/>
            </a:pPr>
            <a:r>
              <a:rPr lang="en-US">
                <a:ea typeface="Calibri"/>
                <a:cs typeface="Calibri"/>
              </a:rPr>
              <a:t>Safety outcome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>
                <a:ea typeface="Calibri"/>
                <a:cs typeface="Calibri"/>
              </a:rPr>
              <a:t>Symptomatic ICH EVT:  4.7% vs 2.2% p=ns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>
                <a:ea typeface="Calibri"/>
                <a:cs typeface="Calibri"/>
              </a:rPr>
              <a:t>Mortality EVT: 11.1% vs 10.2% p=ns</a:t>
            </a:r>
            <a:endParaRPr lang="en-US" dirty="0">
              <a:ea typeface="Calibri"/>
              <a:cs typeface="Calibri"/>
            </a:endParaRPr>
          </a:p>
          <a:p>
            <a:pPr lvl="1"/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0990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53838-34D2-00BC-5606-3A3A28B58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A0813-704F-C1E4-9A8F-2FFFE024B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ISC 2026: EVT for </a:t>
            </a:r>
            <a:r>
              <a:rPr lang="en-US" dirty="0" err="1">
                <a:ea typeface="Calibri Light"/>
                <a:cs typeface="Calibri Light"/>
              </a:rPr>
              <a:t>MeVO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E8F2A-B8A0-15C2-909F-7736EA16E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DISTALS: Distal-specific thrombectomy system (</a:t>
            </a:r>
            <a:r>
              <a:rPr lang="en-US" dirty="0" err="1">
                <a:ea typeface="Calibri"/>
                <a:cs typeface="Calibri"/>
              </a:rPr>
              <a:t>Tigertriever</a:t>
            </a:r>
            <a:r>
              <a:rPr lang="en-US" dirty="0">
                <a:ea typeface="Calibri"/>
                <a:cs typeface="Calibri"/>
              </a:rPr>
              <a:t> 13)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Multicenter RCT (USA, Belgium, Germany, Sweden)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NIHSS 4-24, TLKW outside of IVT window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N=118 randomized, EVT=51, Medical=47 included in analysis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Primary outcome: successful reperfusion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Calibri"/>
                <a:cs typeface="Calibri"/>
              </a:rPr>
              <a:t>86.3% vs 27.7&amp; p&lt;0.001  vs medical </a:t>
            </a:r>
            <a:r>
              <a:rPr lang="en-US">
                <a:ea typeface="Calibri"/>
                <a:cs typeface="Calibri"/>
              </a:rPr>
              <a:t>management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Safety outcome: symptomatic ICH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ea typeface="Calibri"/>
                <a:cs typeface="Calibri"/>
              </a:rPr>
              <a:t>None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7753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8DC21-E9C0-378A-164C-A8F3C0C60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edical article&#10;&#10;AI-generated content may be incorrect.">
            <a:extLst>
              <a:ext uri="{FF2B5EF4-FFF2-40B4-BE49-F238E27FC236}">
                <a16:creationId xmlns:a16="http://schemas.microsoft.com/office/drawing/2014/main" id="{AD3A891A-54A7-2CCA-AF08-11D801884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8" y="976313"/>
            <a:ext cx="88106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06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A25B-4189-4BFE-4BE2-8E2DFB4D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EVT for MEVO  take 2 TAKE 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F7C18-9168-3949-2A46-212D75C32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previous trial results</a:t>
            </a:r>
          </a:p>
          <a:p>
            <a:endParaRPr lang="en-US" dirty="0"/>
          </a:p>
          <a:p>
            <a:r>
              <a:rPr lang="en-US" dirty="0"/>
              <a:t>If you have patients with distal medium vessel occlusion (smaller vessel)</a:t>
            </a:r>
          </a:p>
          <a:p>
            <a:pPr lvl="1"/>
            <a:r>
              <a:rPr lang="en-US" dirty="0"/>
              <a:t>And presents within 24 hours</a:t>
            </a:r>
          </a:p>
          <a:p>
            <a:pPr lvl="1"/>
            <a:r>
              <a:rPr lang="en-US" dirty="0"/>
              <a:t>And with moderate to severe stroke (NIHSS at least 10)</a:t>
            </a:r>
          </a:p>
          <a:p>
            <a:pPr lvl="1"/>
            <a:r>
              <a:rPr lang="en-US" dirty="0"/>
              <a:t>And CT Perfusion showing salvageable penumbra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Thrombectomy may be offered</a:t>
            </a:r>
          </a:p>
        </p:txBody>
      </p:sp>
    </p:spTree>
    <p:extLst>
      <p:ext uri="{BB962C8B-B14F-4D97-AF65-F5344CB8AC3E}">
        <p14:creationId xmlns:p14="http://schemas.microsoft.com/office/powerpoint/2010/main" val="3077152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FEFD7-18C9-4A12-D88A-4B7FE4AB3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840CF-5129-268F-827E-DF9C7DC4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73945-EB4D-8959-E577-8A0DAF783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ischemic stroke intervention – new ways to cure stroke!</a:t>
            </a:r>
          </a:p>
          <a:p>
            <a:pPr lvl="1"/>
            <a:r>
              <a:rPr lang="en-US" dirty="0"/>
              <a:t>Intravenous thrombolysis</a:t>
            </a:r>
          </a:p>
          <a:p>
            <a:pPr lvl="1"/>
            <a:r>
              <a:rPr lang="en-US" dirty="0"/>
              <a:t>Mechanical thrombectomy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Secondary stroke prevention – new ways to prevent another stroke!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Hemorrhagic stroke intervention</a:t>
            </a:r>
          </a:p>
          <a:p>
            <a:endParaRPr lang="en-US" dirty="0"/>
          </a:p>
          <a:p>
            <a:r>
              <a:rPr lang="en-US" dirty="0"/>
              <a:t>Neuroprotection</a:t>
            </a:r>
          </a:p>
        </p:txBody>
      </p:sp>
    </p:spTree>
    <p:extLst>
      <p:ext uri="{BB962C8B-B14F-4D97-AF65-F5344CB8AC3E}">
        <p14:creationId xmlns:p14="http://schemas.microsoft.com/office/powerpoint/2010/main" val="3793485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EACA-5507-333D-D91A-36CF869EF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Era in Secondary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05B7-5B48-0B2D-E78A-4F509AFE8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OCEANIC-STROKE trial: RCT multicenter placebo-controlled</a:t>
            </a:r>
          </a:p>
          <a:p>
            <a:pPr lvl="1"/>
            <a:r>
              <a:rPr lang="en-US" dirty="0"/>
              <a:t>702 sites, 37 countries  N=12,237</a:t>
            </a:r>
          </a:p>
          <a:p>
            <a:pPr lvl="1"/>
            <a:r>
              <a:rPr lang="en-US" dirty="0" err="1"/>
              <a:t>Asundexian</a:t>
            </a:r>
            <a:r>
              <a:rPr lang="en-US" dirty="0"/>
              <a:t>: new class of antithrombotic</a:t>
            </a:r>
          </a:p>
          <a:p>
            <a:pPr lvl="2"/>
            <a:r>
              <a:rPr lang="en-US" dirty="0"/>
              <a:t>Factor </a:t>
            </a:r>
            <a:r>
              <a:rPr lang="en-US" dirty="0" err="1"/>
              <a:t>XIa</a:t>
            </a:r>
            <a:r>
              <a:rPr lang="en-US" dirty="0"/>
              <a:t> inhibitor</a:t>
            </a:r>
          </a:p>
          <a:p>
            <a:pPr lvl="2"/>
            <a:r>
              <a:rPr lang="en-US" dirty="0"/>
              <a:t>Only affects intrinsic pathway (thrombogenic pathway)</a:t>
            </a:r>
          </a:p>
          <a:p>
            <a:pPr lvl="2"/>
            <a:r>
              <a:rPr lang="en-US" dirty="0"/>
              <a:t>No or minimal effect on endogenous hemostatic pathway (no significant bleeding risk)</a:t>
            </a:r>
          </a:p>
          <a:p>
            <a:pPr lvl="1"/>
            <a:r>
              <a:rPr lang="en-US" dirty="0" err="1"/>
              <a:t>Px</a:t>
            </a:r>
            <a:r>
              <a:rPr lang="en-US" dirty="0"/>
              <a:t> with AIS within 72 hours of onset</a:t>
            </a:r>
          </a:p>
          <a:p>
            <a:pPr lvl="1"/>
            <a:r>
              <a:rPr lang="en-US" dirty="0"/>
              <a:t>Non-cardioembolic strokes</a:t>
            </a:r>
          </a:p>
          <a:p>
            <a:pPr lvl="1"/>
            <a:r>
              <a:rPr lang="en-US" dirty="0"/>
              <a:t>Treated with BMT (SAPT or DAPT)</a:t>
            </a:r>
          </a:p>
          <a:p>
            <a:pPr lvl="1"/>
            <a:r>
              <a:rPr lang="en-US" dirty="0"/>
              <a:t>2 year follow-up</a:t>
            </a:r>
          </a:p>
          <a:p>
            <a:pPr lvl="1"/>
            <a:r>
              <a:rPr lang="en-US" dirty="0"/>
              <a:t>Recurrent stroke among </a:t>
            </a:r>
            <a:r>
              <a:rPr lang="en-US" dirty="0" err="1"/>
              <a:t>Asundexian</a:t>
            </a:r>
            <a:r>
              <a:rPr lang="en-US" dirty="0"/>
              <a:t> group (6.2%) vs Placebo (8.4%) </a:t>
            </a:r>
          </a:p>
          <a:p>
            <a:pPr lvl="1"/>
            <a:r>
              <a:rPr lang="en-US" dirty="0"/>
              <a:t>RRR=26%  ARR 1.9% at 1 year  NNT=53</a:t>
            </a:r>
          </a:p>
          <a:p>
            <a:pPr lvl="1"/>
            <a:r>
              <a:rPr lang="en-US" dirty="0"/>
              <a:t>Bleeding rate similar to placebo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04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orld&#10;&#10;AI-generated content may be incorrect.">
            <a:extLst>
              <a:ext uri="{FF2B5EF4-FFF2-40B4-BE49-F238E27FC236}">
                <a16:creationId xmlns:a16="http://schemas.microsoft.com/office/drawing/2014/main" id="{98D95426-D917-CE9C-91EF-AF8A8BCEC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8" y="1362075"/>
            <a:ext cx="797242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17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pathologist&#10;&#10;AI-generated content may be incorrect.">
            <a:extLst>
              <a:ext uri="{FF2B5EF4-FFF2-40B4-BE49-F238E27FC236}">
                <a16:creationId xmlns:a16="http://schemas.microsoft.com/office/drawing/2014/main" id="{3A2E19B8-EF6D-62C0-7362-C3C66D084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11" y="-4589"/>
            <a:ext cx="10772888" cy="6857997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8B6B84FB-5179-F778-C2D0-42ABFFDEE619}"/>
              </a:ext>
            </a:extLst>
          </p:cNvPr>
          <p:cNvSpPr/>
          <p:nvPr/>
        </p:nvSpPr>
        <p:spPr>
          <a:xfrm>
            <a:off x="3709010" y="646636"/>
            <a:ext cx="475452" cy="89578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E1F41-3C1B-7AAB-F252-277B9B269CDE}"/>
              </a:ext>
            </a:extLst>
          </p:cNvPr>
          <p:cNvSpPr txBox="1"/>
          <p:nvPr/>
        </p:nvSpPr>
        <p:spPr>
          <a:xfrm>
            <a:off x="2788282" y="269865"/>
            <a:ext cx="2569394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Calibri"/>
                <a:cs typeface="Calibri"/>
              </a:rPr>
              <a:t>Asundexian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en-US" dirty="0" err="1">
                <a:ea typeface="Calibri"/>
                <a:cs typeface="Calibri"/>
              </a:rPr>
              <a:t>XIa</a:t>
            </a:r>
            <a:r>
              <a:rPr lang="en-US" dirty="0">
                <a:ea typeface="Calibri"/>
                <a:cs typeface="Calibri"/>
              </a:rPr>
              <a:t> inhibitor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22BBBD-39C6-E0B4-4C95-9D0C6D98C08D}"/>
              </a:ext>
            </a:extLst>
          </p:cNvPr>
          <p:cNvSpPr txBox="1"/>
          <p:nvPr/>
        </p:nvSpPr>
        <p:spPr>
          <a:xfrm>
            <a:off x="1433763" y="5333999"/>
            <a:ext cx="2155657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Vit K antagonist</a:t>
            </a:r>
          </a:p>
          <a:p>
            <a:r>
              <a:rPr lang="en-US">
                <a:ea typeface="Calibri"/>
                <a:cs typeface="Calibri"/>
              </a:rPr>
              <a:t>Factors II, VII, IX, II (prothrombin)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973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1D77-557E-E087-009D-1C580C17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FFA36-7CD4-4E59-A6BE-C223FE512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ischemic stroke intervention – new ways to cure stroke!</a:t>
            </a:r>
          </a:p>
          <a:p>
            <a:pPr lvl="1"/>
            <a:r>
              <a:rPr lang="en-US" dirty="0"/>
              <a:t>Intravenous thrombolysis</a:t>
            </a:r>
          </a:p>
          <a:p>
            <a:pPr lvl="1"/>
            <a:r>
              <a:rPr lang="en-US" dirty="0"/>
              <a:t>Mechanical thrombectomy</a:t>
            </a:r>
          </a:p>
          <a:p>
            <a:pPr lvl="1"/>
            <a:endParaRPr lang="en-US" dirty="0"/>
          </a:p>
          <a:p>
            <a:r>
              <a:rPr lang="en-US" dirty="0"/>
              <a:t>Secondary stroke prevention – new ways to prevent another stroke!</a:t>
            </a:r>
          </a:p>
          <a:p>
            <a:endParaRPr lang="en-US" dirty="0"/>
          </a:p>
          <a:p>
            <a:r>
              <a:rPr lang="en-US" dirty="0"/>
              <a:t>Hemorrhagic stroke intervention</a:t>
            </a:r>
          </a:p>
          <a:p>
            <a:endParaRPr lang="en-US" dirty="0"/>
          </a:p>
          <a:p>
            <a:r>
              <a:rPr lang="en-US" dirty="0"/>
              <a:t>Neuroprotection</a:t>
            </a:r>
          </a:p>
        </p:txBody>
      </p:sp>
    </p:spTree>
    <p:extLst>
      <p:ext uri="{BB962C8B-B14F-4D97-AF65-F5344CB8AC3E}">
        <p14:creationId xmlns:p14="http://schemas.microsoft.com/office/powerpoint/2010/main" val="2248983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6FADE-3ABB-EAA3-006A-A5562B0C8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4B69A-C707-2C4D-256F-8C31D044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2C270-D4B8-4508-1290-823C36E1A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ischemic stroke intervention – new ways to cure stroke!</a:t>
            </a:r>
          </a:p>
          <a:p>
            <a:pPr lvl="1"/>
            <a:r>
              <a:rPr lang="en-US" dirty="0"/>
              <a:t>Intravenous thrombolysis</a:t>
            </a:r>
          </a:p>
          <a:p>
            <a:pPr lvl="1"/>
            <a:r>
              <a:rPr lang="en-US" dirty="0"/>
              <a:t>Mechanical thrombectomy</a:t>
            </a:r>
          </a:p>
          <a:p>
            <a:pPr lvl="1"/>
            <a:endParaRPr lang="en-US" dirty="0"/>
          </a:p>
          <a:p>
            <a:r>
              <a:rPr lang="en-US" dirty="0"/>
              <a:t>Secondary stroke prevention – new ways to prevent another stroke!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Hemorrhagic stroke intervention</a:t>
            </a:r>
          </a:p>
          <a:p>
            <a:endParaRPr lang="en-US" dirty="0"/>
          </a:p>
          <a:p>
            <a:r>
              <a:rPr lang="en-US" dirty="0"/>
              <a:t>Neuroprotection</a:t>
            </a:r>
          </a:p>
        </p:txBody>
      </p:sp>
    </p:spTree>
    <p:extLst>
      <p:ext uri="{BB962C8B-B14F-4D97-AF65-F5344CB8AC3E}">
        <p14:creationId xmlns:p14="http://schemas.microsoft.com/office/powerpoint/2010/main" val="3715732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edical website&#10;&#10;AI-generated content may be incorrect.">
            <a:extLst>
              <a:ext uri="{FF2B5EF4-FFF2-40B4-BE49-F238E27FC236}">
                <a16:creationId xmlns:a16="http://schemas.microsoft.com/office/drawing/2014/main" id="{28D25624-2B0F-309B-9C44-AC84217A6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8" y="1195388"/>
            <a:ext cx="79343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8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medical report&#10;&#10;AI-generated content may be incorrect.">
            <a:extLst>
              <a:ext uri="{FF2B5EF4-FFF2-40B4-BE49-F238E27FC236}">
                <a16:creationId xmlns:a16="http://schemas.microsoft.com/office/drawing/2014/main" id="{9C7D28F1-DD17-1167-A934-1A7853509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7" y="1181100"/>
            <a:ext cx="79724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87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56C19-988B-5203-C4ED-BB346039F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B4FB-8F6C-E22C-92F4-5517AA0D7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126E5-9598-F8CC-6BED-1E74972A2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ischemic stroke intervention – new ways to cure stroke!</a:t>
            </a:r>
          </a:p>
          <a:p>
            <a:pPr lvl="1"/>
            <a:r>
              <a:rPr lang="en-US" dirty="0"/>
              <a:t>Intravenous thrombolysis</a:t>
            </a:r>
          </a:p>
          <a:p>
            <a:pPr lvl="1"/>
            <a:r>
              <a:rPr lang="en-US" dirty="0"/>
              <a:t>Mechanical thrombectomy</a:t>
            </a:r>
          </a:p>
          <a:p>
            <a:pPr lvl="1"/>
            <a:endParaRPr lang="en-US" dirty="0"/>
          </a:p>
          <a:p>
            <a:r>
              <a:rPr lang="en-US" dirty="0"/>
              <a:t>Secondary stroke prevention – new ways to prevent another stroke!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Hemorrhagic stroke intervention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Neuroprotection</a:t>
            </a:r>
          </a:p>
        </p:txBody>
      </p:sp>
    </p:spTree>
    <p:extLst>
      <p:ext uri="{BB962C8B-B14F-4D97-AF65-F5344CB8AC3E}">
        <p14:creationId xmlns:p14="http://schemas.microsoft.com/office/powerpoint/2010/main" val="489007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5EB4AF3E-54F0-3111-364D-375CA3457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3" y="942975"/>
            <a:ext cx="88296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22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2B2E40-9A79-9520-D7FB-CE1BD9D38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8" y="1195388"/>
            <a:ext cx="79343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82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medical certificate&#10;&#10;AI-generated content may be incorrect.">
            <a:extLst>
              <a:ext uri="{FF2B5EF4-FFF2-40B4-BE49-F238E27FC236}">
                <a16:creationId xmlns:a16="http://schemas.microsoft.com/office/drawing/2014/main" id="{E10F5457-9C12-B35C-402E-137851F3B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00150"/>
            <a:ext cx="7924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3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09BF-5258-6C8D-7A1A-6E1AC91A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Neuroprotection making a comeback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9244-D2D4-BAEB-DC99-564FB8099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LAIS trial (neuroprotective)</a:t>
            </a:r>
          </a:p>
          <a:p>
            <a:pPr lvl="1"/>
            <a:r>
              <a:rPr lang="en-US" dirty="0" err="1"/>
              <a:t>Loberamisal</a:t>
            </a:r>
            <a:r>
              <a:rPr lang="en-US" dirty="0"/>
              <a:t> give within 48 hours of stroke improves excellent outcome vs placebo</a:t>
            </a:r>
          </a:p>
          <a:p>
            <a:pPr lvl="1"/>
            <a:endParaRPr lang="en-US" dirty="0"/>
          </a:p>
          <a:p>
            <a:r>
              <a:rPr lang="en-US" dirty="0"/>
              <a:t>LT3001 trial (thrombolytic and neuroprotective)</a:t>
            </a:r>
          </a:p>
          <a:p>
            <a:pPr lvl="1"/>
            <a:r>
              <a:rPr lang="en-US" dirty="0" err="1"/>
              <a:t>Odaltroltide</a:t>
            </a:r>
            <a:r>
              <a:rPr lang="en-US" dirty="0"/>
              <a:t> given within 24 hours of stroke onset</a:t>
            </a:r>
          </a:p>
          <a:p>
            <a:pPr lvl="1"/>
            <a:r>
              <a:rPr lang="en-US" dirty="0"/>
              <a:t>Safe, improves outcome, no increase bleeding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3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702C9-8465-6CEA-00DC-A7F614EB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TNK extended time window 4.5-9hr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F36FF-D714-4DE1-1537-8A0AF0D73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2026 AHA guideline: Class 2a recommendation</a:t>
            </a:r>
          </a:p>
          <a:p>
            <a:pPr lvl="1"/>
            <a:r>
              <a:rPr lang="en-US" dirty="0"/>
              <a:t>IV TNK for LKW 4.5-9hr, patient selection using either one</a:t>
            </a:r>
          </a:p>
          <a:p>
            <a:pPr lvl="2"/>
            <a:r>
              <a:rPr lang="en-US" dirty="0"/>
              <a:t>MRI: DWI/FLAIR mismatch, with DWI volume less than 1/3 MCA </a:t>
            </a:r>
            <a:r>
              <a:rPr lang="en-US" dirty="0" err="1"/>
              <a:t>territorry</a:t>
            </a:r>
            <a:endParaRPr lang="en-US" dirty="0"/>
          </a:p>
          <a:p>
            <a:pPr lvl="2"/>
            <a:r>
              <a:rPr lang="en-US" dirty="0"/>
              <a:t>CTP: small core with salvageable penumbra</a:t>
            </a:r>
          </a:p>
          <a:p>
            <a:pPr lvl="2"/>
            <a:r>
              <a:rPr lang="en-US" dirty="0"/>
              <a:t>NIHSS – must be disabling symptom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Evidence from two RCT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WAKE-UP: uses MRI to select patients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EXTEND: uses CT perfusion to select patients</a:t>
            </a:r>
          </a:p>
        </p:txBody>
      </p:sp>
    </p:spTree>
    <p:extLst>
      <p:ext uri="{BB962C8B-B14F-4D97-AF65-F5344CB8AC3E}">
        <p14:creationId xmlns:p14="http://schemas.microsoft.com/office/powerpoint/2010/main" val="409226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6E2ED-5C07-860A-D1F7-83EAFAA82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0D26-A505-1EC1-1486-D050F80E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TNK extended time window: 9hr to 24h?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59F9-3877-6E84-728F-85FC85F7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 know so far: IV TNK in </a:t>
            </a:r>
            <a:r>
              <a:rPr lang="en-US" dirty="0" err="1"/>
              <a:t>px</a:t>
            </a:r>
            <a:r>
              <a:rPr lang="en-US" dirty="0"/>
              <a:t> with LVO 4.5-24 hours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If with LVO and patient will go for thrombectomy</a:t>
            </a:r>
            <a:r>
              <a:rPr lang="en-US" dirty="0"/>
              <a:t>: additional IV TNK not beneficial </a:t>
            </a:r>
          </a:p>
          <a:p>
            <a:pPr lvl="3"/>
            <a:r>
              <a:rPr lang="en-US" dirty="0"/>
              <a:t>TIMELESS trial (NEJM 2024)</a:t>
            </a:r>
          </a:p>
          <a:p>
            <a:pPr lvl="3"/>
            <a:r>
              <a:rPr lang="en-US" dirty="0"/>
              <a:t>ETERNAL LVO (Stroke 2025)</a:t>
            </a:r>
          </a:p>
          <a:p>
            <a:pPr lvl="3"/>
            <a:r>
              <a:rPr lang="en-US" dirty="0"/>
              <a:t>CHABLIS T-2 (Stroke 2025)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If with LVO and </a:t>
            </a:r>
            <a:r>
              <a:rPr lang="en-US" b="1" dirty="0">
                <a:solidFill>
                  <a:srgbClr val="FF0000"/>
                </a:solidFill>
              </a:rPr>
              <a:t>unable to get thrombectomy</a:t>
            </a:r>
            <a:r>
              <a:rPr lang="en-US" dirty="0"/>
              <a:t>: IV TNK beneficial</a:t>
            </a:r>
          </a:p>
          <a:p>
            <a:pPr lvl="3"/>
            <a:r>
              <a:rPr lang="en-US" dirty="0"/>
              <a:t>TRACE III trial (NEJM 2024)</a:t>
            </a:r>
          </a:p>
          <a:p>
            <a:pPr lvl="3"/>
            <a:r>
              <a:rPr lang="en-US" dirty="0"/>
              <a:t>ROSE-TNK (J Stroke 2023)</a:t>
            </a:r>
          </a:p>
        </p:txBody>
      </p:sp>
    </p:spTree>
    <p:extLst>
      <p:ext uri="{BB962C8B-B14F-4D97-AF65-F5344CB8AC3E}">
        <p14:creationId xmlns:p14="http://schemas.microsoft.com/office/powerpoint/2010/main" val="319178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599D-18ED-608C-EA02-721EAE71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0" y="40574"/>
            <a:ext cx="11256034" cy="1040765"/>
          </a:xfrm>
        </p:spPr>
        <p:txBody>
          <a:bodyPr/>
          <a:lstStyle/>
          <a:p>
            <a:r>
              <a:rPr lang="en-US" dirty="0"/>
              <a:t>OPTION trial (ISC 2026)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90E04-9077-1B52-D55F-E516FEE63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1508" cy="4351338"/>
          </a:xfrm>
        </p:spPr>
        <p:txBody>
          <a:bodyPr/>
          <a:lstStyle/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43A9A-1A27-EE63-0AC3-14EA55685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307" y="2703427"/>
            <a:ext cx="5601401" cy="2595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72FCB6-400F-361B-AC2F-9844A095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8519"/>
            <a:ext cx="6047130" cy="5239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84BC24-6003-F7C2-920A-6DA5F8263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8376"/>
            <a:ext cx="12192000" cy="59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9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tion trial">
            <a:extLst>
              <a:ext uri="{FF2B5EF4-FFF2-40B4-BE49-F238E27FC236}">
                <a16:creationId xmlns:a16="http://schemas.microsoft.com/office/drawing/2014/main" id="{5AA1D091-817A-2F94-9DDE-8443E55B6C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79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EB5E5-834E-1EE4-2527-BF51FE8A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Trial: Take home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0C706-62B1-44C8-2849-4FBA1A781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you have a patient with stroke presenting 4.5-24 hours</a:t>
            </a:r>
          </a:p>
          <a:p>
            <a:endParaRPr lang="en-US" dirty="0"/>
          </a:p>
          <a:p>
            <a:pPr lvl="1"/>
            <a:r>
              <a:rPr lang="en-US" dirty="0"/>
              <a:t>And NO large vessel occlusion on CTA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And disabling symptom (NIHSS 6 to 25)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And you can either do CT perfusion (or MRI: for </a:t>
            </a:r>
            <a:r>
              <a:rPr lang="en-US" dirty="0" err="1"/>
              <a:t>px</a:t>
            </a:r>
            <a:r>
              <a:rPr lang="en-US" dirty="0"/>
              <a:t> 4.5-9hr)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And CTP shows penumbra (or MRI showing DWI/FLAIR mismatch: up to 9hr)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IV TNK 0.25mg/kg (max 25mg) may be beneficial to improve outcome</a:t>
            </a:r>
          </a:p>
        </p:txBody>
      </p:sp>
    </p:spTree>
    <p:extLst>
      <p:ext uri="{BB962C8B-B14F-4D97-AF65-F5344CB8AC3E}">
        <p14:creationId xmlns:p14="http://schemas.microsoft.com/office/powerpoint/2010/main" val="260366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DB012-32CE-D856-A5C5-64F187F85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BDC9-ED57-5414-3607-DBEAD6DC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F39AF-F8A3-E105-65DB-ED15EBDF4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ischemic stroke intervention – new ways to cure stroke!</a:t>
            </a:r>
          </a:p>
          <a:p>
            <a:pPr lvl="1"/>
            <a:r>
              <a:rPr lang="en-US" dirty="0"/>
              <a:t>Intravenous thrombolysis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Mechanical thrombectomy</a:t>
            </a:r>
          </a:p>
          <a:p>
            <a:pPr lvl="1"/>
            <a:endParaRPr lang="en-US" dirty="0"/>
          </a:p>
          <a:p>
            <a:r>
              <a:rPr lang="en-US" dirty="0"/>
              <a:t>Secondary stroke prevention – new ways to prevent another stroke!</a:t>
            </a:r>
          </a:p>
          <a:p>
            <a:endParaRPr lang="en-US" dirty="0"/>
          </a:p>
          <a:p>
            <a:r>
              <a:rPr lang="en-US" dirty="0"/>
              <a:t>Hemorrhagic stroke intervention</a:t>
            </a:r>
          </a:p>
          <a:p>
            <a:endParaRPr lang="en-US" dirty="0"/>
          </a:p>
          <a:p>
            <a:r>
              <a:rPr lang="en-US" dirty="0"/>
              <a:t>Neuroprotection</a:t>
            </a:r>
          </a:p>
        </p:txBody>
      </p:sp>
    </p:spTree>
    <p:extLst>
      <p:ext uri="{BB962C8B-B14F-4D97-AF65-F5344CB8AC3E}">
        <p14:creationId xmlns:p14="http://schemas.microsoft.com/office/powerpoint/2010/main" val="418881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C5C24-2574-D12F-97F4-F1FA27E69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490B-37E4-B7B0-7BE9-361AF2D2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Acute Treatment: EVT for </a:t>
            </a:r>
            <a:r>
              <a:rPr lang="en-US" dirty="0" err="1">
                <a:ea typeface="Calibri Light"/>
                <a:cs typeface="Calibri Light"/>
              </a:rPr>
              <a:t>MeVO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A61B5-0A19-7C8B-C298-B5BE52AB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70" y="1466191"/>
            <a:ext cx="11651411" cy="47107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ISC 2025: Three RCT (DISTAL, DISCOUNT, ESCAPE-MEVO) </a:t>
            </a:r>
          </a:p>
        </p:txBody>
      </p:sp>
      <p:pic>
        <p:nvPicPr>
          <p:cNvPr id="4" name="Picture 3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21F005FD-3B3B-5113-FD1D-FC17FABBF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759" y="2129646"/>
            <a:ext cx="4087125" cy="3921425"/>
          </a:xfrm>
          <a:prstGeom prst="rect">
            <a:avLst/>
          </a:prstGeom>
        </p:spPr>
      </p:pic>
      <p:pic>
        <p:nvPicPr>
          <p:cNvPr id="5" name="Picture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07CBB15F-528B-0C1F-3E6A-F8A77A511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96" y="2001688"/>
            <a:ext cx="6514382" cy="14168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8D7907-D918-E626-F5CD-6EECBF4CB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20" y="3698934"/>
            <a:ext cx="7494017" cy="266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71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cf50a66-5e26-41dd-89f8-83cf73ffee98}" enabled="0" method="" siteId="{5cf50a66-5e26-41dd-89f8-83cf73ffee9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909</Words>
  <Application>Microsoft Office PowerPoint</Application>
  <PresentationFormat>Widescreen</PresentationFormat>
  <Paragraphs>158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Courier New,monospace</vt:lpstr>
      <vt:lpstr>Wingdings</vt:lpstr>
      <vt:lpstr>Wingdings,Sans-Serif</vt:lpstr>
      <vt:lpstr>Office Theme</vt:lpstr>
      <vt:lpstr>ISC 2026 Updates</vt:lpstr>
      <vt:lpstr>Emerging evidence</vt:lpstr>
      <vt:lpstr>IV TNK extended time window 4.5-9hr</vt:lpstr>
      <vt:lpstr>IV TNK extended time window: 9hr to 24h?</vt:lpstr>
      <vt:lpstr>OPTION trial (ISC 2026)</vt:lpstr>
      <vt:lpstr>PowerPoint Presentation</vt:lpstr>
      <vt:lpstr>OPTION Trial: Take home point</vt:lpstr>
      <vt:lpstr>Emerging evidence</vt:lpstr>
      <vt:lpstr>Acute Treatment: EVT for MeVO</vt:lpstr>
      <vt:lpstr>EVT for MeVO</vt:lpstr>
      <vt:lpstr>PowerPoint Presentation</vt:lpstr>
      <vt:lpstr>ISC 2026: EVT for MeVO</vt:lpstr>
      <vt:lpstr>ISC 2026: EVT for MeVO</vt:lpstr>
      <vt:lpstr>PowerPoint Presentation</vt:lpstr>
      <vt:lpstr>EVT for MEVO  take 2 TAKE HOME Points</vt:lpstr>
      <vt:lpstr>Emerging evidence</vt:lpstr>
      <vt:lpstr>New Era in Secondary Prevention</vt:lpstr>
      <vt:lpstr>PowerPoint Presentation</vt:lpstr>
      <vt:lpstr>PowerPoint Presentation</vt:lpstr>
      <vt:lpstr>Emerging evidence</vt:lpstr>
      <vt:lpstr>PowerPoint Presentation</vt:lpstr>
      <vt:lpstr>PowerPoint Presentation</vt:lpstr>
      <vt:lpstr>Emerging evidence</vt:lpstr>
      <vt:lpstr>PowerPoint Presentation</vt:lpstr>
      <vt:lpstr>PowerPoint Presentation</vt:lpstr>
      <vt:lpstr>PowerPoint Presentation</vt:lpstr>
      <vt:lpstr>Neuroprotection making a comeback</vt:lpstr>
    </vt:vector>
  </TitlesOfParts>
  <Company>Catholic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ISC 2025 Updates</dc:title>
  <dc:creator>Library, BMH Medical Library</dc:creator>
  <cp:lastModifiedBy>Julius Gene Latorre</cp:lastModifiedBy>
  <cp:revision>407</cp:revision>
  <dcterms:created xsi:type="dcterms:W3CDTF">2025-02-11T20:59:47Z</dcterms:created>
  <dcterms:modified xsi:type="dcterms:W3CDTF">2026-03-18T22:09:55Z</dcterms:modified>
</cp:coreProperties>
</file>