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0824"/>
    <p:restoredTop sz="94691"/>
  </p:normalViewPr>
  <p:slideViewPr>
    <p:cSldViewPr snapToGrid="0" snapToObjects="1">
      <p:cViewPr varScale="1">
        <p:scale>
          <a:sx n="65" d="100"/>
          <a:sy n="65" d="100"/>
        </p:scale>
        <p:origin x="224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8E50A-9E39-8629-D031-7FEECCA66B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D57AC-36A4-89C5-4D2B-BA222A3EB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A97EB-31D0-349C-34F6-EEAFC9167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75AFA-4368-B580-6CEF-04E03EBA1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A7A8D-3081-2C69-60C3-094E09ED8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78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3165-9568-C23B-61FE-0A991BA53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4D525-2E26-8113-E3A8-5583FBF8E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E2D0B-DAE8-C36C-B984-F5FC2D98D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9A260-516C-B49C-3DD1-59EF5B6D3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4FC24-5984-6CA9-E3C4-65C9DBF9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08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76ED2-E3FF-5495-DFC0-B2FC5D5BBD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53F34C-F20A-8768-C125-F744D884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13D371-7AD7-155A-124D-02E4D6C9A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B1A87-2ACF-4849-ACDA-2134843DB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F7685-BD6F-1280-2281-153C479F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F428F-79B7-C0F7-486E-493A213BE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C3C11-2752-65BC-CF91-01155391BA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A487D-649B-4AC4-C8A2-F7DFF9CD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FAE8-540E-6176-2C2D-9D7B554F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7D821C-E3FA-C346-DDF1-0777DE381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0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5EA46-8AD8-F10C-CAAE-16DD23014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B5AA13-AE67-220A-7EF2-21C974441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D0BF9-AC00-0A4B-1ED7-994C8F57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04E5E0-97D2-70F9-F09D-73645ECB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85EF1-1846-088B-CBA1-7F8ACA7E8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6D7A0-A7B3-668B-9FA5-AD5401A7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DB606-F30C-F703-75B5-05097E03D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92E7D-46DA-7128-D155-F9713BFF61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86F026-CF78-19FD-3CF0-BA1AE25C9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505B5-C5F3-A0E6-268C-9236E010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6C2DE3-E453-1009-9419-DF19AAF2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72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E06A-F4E0-49DC-6355-3CF82C07C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486C2-4EA2-A989-95EA-7872554BB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77200E-804C-E506-6A4A-CDEC2BEC0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8C888-40CC-7204-EE45-DCCE9B7AB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66158-07C8-6912-201B-CC3E8675B0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0F7851-637A-7090-9604-B612BB625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19DB54-AC76-C57E-76F1-80A40B37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4EC436-E122-8382-22FC-8498C55C5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2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43078-E5A3-3A8B-10DF-9F20CF2B1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99EC6-2443-A1B7-AB0C-A7900CC6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C34EFC-8F75-5712-06E9-E0B9CC117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43BE8-2D78-431C-A109-DE7BB2D3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3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834F6-8014-6672-3EA6-9045C687C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01F70E-2F5B-4E81-7623-DA2A59FE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3C99F-B8DE-506B-E027-D4AAF79A6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9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8323-2291-4332-3B4B-8E4BDB653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E5FD-644C-5ACA-FC38-8C6D3F6A40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A621-5682-DAF9-318A-5E4CAC94D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1881F9-4850-280D-6E95-E7413688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2DB0C-7EEA-D38A-F5A3-C5DEC52CC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FFBD5-7255-9C3E-CDE9-3346806A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02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824E3-AF0B-FA51-5F8D-4D9593780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3632E4-DC3D-DF59-6A35-4560C3ED9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D1CA1-4287-4263-0F8E-5CCD7AEA06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EE05E-D2D5-8800-89F6-1278ACC5D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F7CA2-D55A-EF83-F819-5F52EE02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E0792-3D58-ECED-6A6C-890D72B0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38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11FB53-0621-6166-DEBA-7868AF74E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B2269-4C57-46B2-5689-EB2ADE420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858CD-2975-6F12-F923-A867B9EC0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CF8E4-DF74-4D4C-89DB-6FDFF425CB16}" type="datetimeFigureOut">
              <a:rPr lang="en-US" smtClean="0"/>
              <a:t>11/7/22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462C4-9E8C-4FC6-B8CE-E84128729C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51E8B-0E25-011A-7D80-9BDE6CC88D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27B07-B9DC-4342-97B6-29DE05B62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72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0F9CF-8B15-2E0E-DB3F-E3EF9804BC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Stimuli 11/10/22</a:t>
            </a:r>
          </a:p>
        </p:txBody>
      </p:sp>
    </p:spTree>
    <p:extLst>
      <p:ext uri="{BB962C8B-B14F-4D97-AF65-F5344CB8AC3E}">
        <p14:creationId xmlns:p14="http://schemas.microsoft.com/office/powerpoint/2010/main" val="350514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E0201-EB29-8C22-A153-E57768F7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dirty="0"/>
              <a:t> 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C6011E5-ECAA-8037-8A0B-77561800A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1" dirty="0"/>
              <a:t>What is this person smoking?</a:t>
            </a:r>
          </a:p>
          <a:p>
            <a:r>
              <a:rPr lang="en-US" sz="2200" b="1" dirty="0"/>
              <a:t>How do they produce it?</a:t>
            </a:r>
          </a:p>
          <a:p>
            <a:r>
              <a:rPr lang="en-US" sz="2200" b="1" dirty="0"/>
              <a:t>For the original substance, summarize its legal history</a:t>
            </a:r>
          </a:p>
          <a:p>
            <a:r>
              <a:rPr lang="en-US" sz="2200" b="1" dirty="0"/>
              <a:t>Tell us about a recent legal change in 2018 </a:t>
            </a:r>
          </a:p>
          <a:p>
            <a:r>
              <a:rPr lang="en-US" sz="2200" b="1" dirty="0"/>
              <a:t>How does this drug work?</a:t>
            </a:r>
          </a:p>
        </p:txBody>
      </p:sp>
      <p:pic>
        <p:nvPicPr>
          <p:cNvPr id="4" name="Picture 3" descr="A hand pouring a liquid into a glass&#10;&#10;Description automatically generated with low confidence">
            <a:extLst>
              <a:ext uri="{FF2B5EF4-FFF2-40B4-BE49-F238E27FC236}">
                <a16:creationId xmlns:a16="http://schemas.microsoft.com/office/drawing/2014/main" id="{6D5462A1-4EF7-C5B7-0928-982EE3E48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2" r="2487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97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82ABE5-CB3C-CD92-FCAE-901084630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b="1" dirty="0"/>
              <a:t>What plant is this?</a:t>
            </a:r>
          </a:p>
          <a:p>
            <a:r>
              <a:rPr lang="en-US" sz="2200" b="1" dirty="0"/>
              <a:t>Tell us a little about its legal history</a:t>
            </a:r>
          </a:p>
          <a:p>
            <a:r>
              <a:rPr lang="en-US" sz="2200" b="1" dirty="0"/>
              <a:t>In one form of this drug, ”free-based”, a unique metabolite is produced. What is it? </a:t>
            </a:r>
          </a:p>
          <a:p>
            <a:r>
              <a:rPr lang="en-US" sz="2200" b="1" dirty="0"/>
              <a:t>How does the drug this plant produces work?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C4D58B-4E4C-2C1D-7E58-857B84F10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0" r="1274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09175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4FC64C-817A-4C92-82D6-730F43BC1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lnSpcReduction="10000"/>
          </a:bodyPr>
          <a:lstStyle/>
          <a:p>
            <a:r>
              <a:rPr lang="en-US" sz="2200" b="1" dirty="0"/>
              <a:t>What plant is this?</a:t>
            </a:r>
          </a:p>
          <a:p>
            <a:r>
              <a:rPr lang="en-US" sz="2200" b="1" dirty="0"/>
              <a:t>What drug does it contain?</a:t>
            </a:r>
          </a:p>
          <a:p>
            <a:r>
              <a:rPr lang="en-US" sz="2200" b="1" dirty="0"/>
              <a:t>How do these drugs as a general class work?</a:t>
            </a:r>
          </a:p>
          <a:p>
            <a:r>
              <a:rPr lang="en-US" sz="2200" b="1" dirty="0"/>
              <a:t>A synthetic version of the active substance in this plant produced basal ganglia toxicity due to one of the ingredients in production. What was the drug and what was the contaminant?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BBCAA-D97B-D1CF-E668-96FF9CEF12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9" r="1256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2CED713-FE16-A0DF-257C-5823CF94E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0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42827D-EE08-CC17-3BD9-5E30B3FA2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87979A7-2871-996A-1B9C-07529F581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Clr>
                <a:srgbClr val="A7452C"/>
              </a:buClr>
            </a:pPr>
            <a:r>
              <a:rPr lang="en-US" sz="2200" b="1" dirty="0"/>
              <a:t>What plant is this?</a:t>
            </a:r>
          </a:p>
          <a:p>
            <a:pPr>
              <a:buClr>
                <a:srgbClr val="A7452C"/>
              </a:buClr>
            </a:pPr>
            <a:r>
              <a:rPr lang="en-US" sz="2200" b="1" dirty="0"/>
              <a:t>What drug is produced from it?</a:t>
            </a:r>
          </a:p>
          <a:p>
            <a:pPr>
              <a:buClr>
                <a:srgbClr val="A7452C"/>
              </a:buClr>
            </a:pPr>
            <a:r>
              <a:rPr lang="en-US" sz="2200" b="1" dirty="0"/>
              <a:t>What synthetic forms of this drug cause seizures?</a:t>
            </a:r>
          </a:p>
          <a:p>
            <a:pPr>
              <a:buClr>
                <a:srgbClr val="A7452C"/>
              </a:buClr>
            </a:pPr>
            <a:r>
              <a:rPr lang="en-US" sz="2200" b="1" dirty="0"/>
              <a:t>There are many synthetic versions of this drug. What was the contaminant implicated in outbreaks of drug-induced parkinsonism? </a:t>
            </a:r>
          </a:p>
        </p:txBody>
      </p:sp>
      <p:pic>
        <p:nvPicPr>
          <p:cNvPr id="6" name="Picture 5" descr="A group of pink flowers&#10;&#10;Description automatically generated with medium confidence">
            <a:extLst>
              <a:ext uri="{FF2B5EF4-FFF2-40B4-BE49-F238E27FC236}">
                <a16:creationId xmlns:a16="http://schemas.microsoft.com/office/drawing/2014/main" id="{69C8AEAD-E88E-69F9-DBC7-33BB78BFB0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562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B7B8DF-DE9C-4D81-858F-C8D0FB1C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endParaRPr lang="en-US" sz="5400"/>
          </a:p>
        </p:txBody>
      </p:sp>
      <p:sp>
        <p:nvSpPr>
          <p:cNvPr id="4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38C283-8F76-4BCB-E52A-F35323BEE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/>
              <a:t>You have noticed a theme so far. What is the association between this material and another substance similar to the others in this </a:t>
            </a:r>
            <a:r>
              <a:rPr lang="en-US" sz="2200" dirty="0" err="1"/>
              <a:t>powerpoint</a:t>
            </a:r>
            <a:r>
              <a:rPr lang="en-US" sz="2200" dirty="0"/>
              <a:t>? </a:t>
            </a:r>
          </a:p>
          <a:p>
            <a:r>
              <a:rPr lang="en-US" sz="2200" dirty="0"/>
              <a:t>What is the metabolite of the compound in question</a:t>
            </a:r>
          </a:p>
          <a:p>
            <a:r>
              <a:rPr lang="en-US" sz="2200" dirty="0"/>
              <a:t>Name a mushroom with a similar effect</a:t>
            </a:r>
          </a:p>
          <a:p>
            <a:r>
              <a:rPr lang="en-US" sz="2200" dirty="0"/>
              <a:t>Name the specific cephalosporin side chain with a similar effect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B66D0E-1F35-5CE0-2859-38E4EBB8FB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87394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" name="Rectangle 53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een pear with a stem&#10;&#10;Description automatically generated with medium confidence">
            <a:extLst>
              <a:ext uri="{FF2B5EF4-FFF2-40B4-BE49-F238E27FC236}">
                <a16:creationId xmlns:a16="http://schemas.microsoft.com/office/drawing/2014/main" id="{7F76537A-66F3-383B-14EB-4E96BBC6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1" r="3444" b="-4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DD803A-D776-530E-93EF-DD6625518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277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6" name="Picture 5" descr="A black and white panda&#10;&#10;Description automatically generated with low confidence">
            <a:extLst>
              <a:ext uri="{FF2B5EF4-FFF2-40B4-BE49-F238E27FC236}">
                <a16:creationId xmlns:a16="http://schemas.microsoft.com/office/drawing/2014/main" id="{5D776B18-6043-110E-A728-9FCFCA86AD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09" r="4675" b="-4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p:sp>
        <p:nvSpPr>
          <p:cNvPr id="63" name="sketch line">
            <a:extLst>
              <a:ext uri="{FF2B5EF4-FFF2-40B4-BE49-F238E27FC236}">
                <a16:creationId xmlns:a16="http://schemas.microsoft.com/office/drawing/2014/main" id="{D2758DA7-6A89-49A1-B9F5-546D99324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422904" y="5413767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7C4042-5F7E-1787-5287-C78FAB2D1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973" y="4730381"/>
            <a:ext cx="7147481" cy="1703830"/>
          </a:xfrm>
        </p:spPr>
        <p:txBody>
          <a:bodyPr anchor="ctr">
            <a:normAutofit lnSpcReduction="10000"/>
          </a:bodyPr>
          <a:lstStyle/>
          <a:p>
            <a:pPr>
              <a:buClr>
                <a:srgbClr val="C2C471"/>
              </a:buClr>
            </a:pPr>
            <a:r>
              <a:rPr lang="en-US" sz="2200" b="1" dirty="0"/>
              <a:t>Another hard one. When consumed with a popular drug of abuse, this drug works synergistically </a:t>
            </a:r>
          </a:p>
          <a:p>
            <a:pPr>
              <a:buClr>
                <a:srgbClr val="C2C471"/>
              </a:buClr>
            </a:pPr>
            <a:r>
              <a:rPr lang="en-US" sz="2200" b="1" dirty="0"/>
              <a:t>What is the metabolism of the drug of abuse and the drug referenced by these pictures?</a:t>
            </a:r>
          </a:p>
          <a:p>
            <a:pPr>
              <a:buClr>
                <a:srgbClr val="C2C471"/>
              </a:buClr>
            </a:pPr>
            <a:r>
              <a:rPr lang="en-US" sz="2200" b="1" dirty="0"/>
              <a:t>What is unique about it radiographically?</a:t>
            </a:r>
          </a:p>
          <a:p>
            <a:pPr>
              <a:buClr>
                <a:srgbClr val="C2C471"/>
              </a:buClr>
            </a:pP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721630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270</Words>
  <Application>Microsoft Macintosh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Visual Stimuli 11/10/22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Stimuli 5/26/22</dc:title>
  <dc:creator>Microsoft Office User</dc:creator>
  <cp:lastModifiedBy>Microsoft Office User</cp:lastModifiedBy>
  <cp:revision>27</cp:revision>
  <dcterms:created xsi:type="dcterms:W3CDTF">2022-05-19T16:13:06Z</dcterms:created>
  <dcterms:modified xsi:type="dcterms:W3CDTF">2022-11-08T02:27:15Z</dcterms:modified>
</cp:coreProperties>
</file>