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79431" autoAdjust="0"/>
  </p:normalViewPr>
  <p:slideViewPr>
    <p:cSldViewPr snapToGrid="0">
      <p:cViewPr varScale="1">
        <p:scale>
          <a:sx n="90" d="100"/>
          <a:sy n="90" d="100"/>
        </p:scale>
        <p:origin x="11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69FD63-1C17-434B-ACA2-D15BE0E7D892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EDA98C89-EDD1-426C-BACF-A23450C773FB}">
      <dgm:prSet/>
      <dgm:spPr/>
      <dgm:t>
        <a:bodyPr/>
        <a:lstStyle/>
        <a:p>
          <a:pPr>
            <a:defRPr cap="all"/>
          </a:pPr>
          <a:r>
            <a:rPr lang="en-US"/>
            <a:t>What was the toxin? </a:t>
          </a:r>
        </a:p>
      </dgm:t>
    </dgm:pt>
    <dgm:pt modelId="{3F8F9DF7-2896-466B-B46D-1AD5C99EF617}" type="parTrans" cxnId="{AD5DC0D4-E3D3-4F16-B8E7-A48EC8ABC1AF}">
      <dgm:prSet/>
      <dgm:spPr/>
      <dgm:t>
        <a:bodyPr/>
        <a:lstStyle/>
        <a:p>
          <a:endParaRPr lang="en-US"/>
        </a:p>
      </dgm:t>
    </dgm:pt>
    <dgm:pt modelId="{5EB82B78-4E52-4525-96F9-FA257DC30C89}" type="sibTrans" cxnId="{AD5DC0D4-E3D3-4F16-B8E7-A48EC8ABC1AF}">
      <dgm:prSet/>
      <dgm:spPr/>
      <dgm:t>
        <a:bodyPr/>
        <a:lstStyle/>
        <a:p>
          <a:endParaRPr lang="en-US"/>
        </a:p>
      </dgm:t>
    </dgm:pt>
    <dgm:pt modelId="{A9233310-B1AB-4A62-9747-28A9BE545D60}">
      <dgm:prSet/>
      <dgm:spPr/>
      <dgm:t>
        <a:bodyPr/>
        <a:lstStyle/>
        <a:p>
          <a:pPr>
            <a:defRPr cap="all"/>
          </a:pPr>
          <a:r>
            <a:rPr lang="en-US"/>
            <a:t>What is the mechanism of toxicity?</a:t>
          </a:r>
        </a:p>
      </dgm:t>
    </dgm:pt>
    <dgm:pt modelId="{28F18171-2A5F-4FE0-8873-001036F7273B}" type="parTrans" cxnId="{DF02FDCF-AC4F-444E-ABEE-4EA55B8576BA}">
      <dgm:prSet/>
      <dgm:spPr/>
      <dgm:t>
        <a:bodyPr/>
        <a:lstStyle/>
        <a:p>
          <a:endParaRPr lang="en-US"/>
        </a:p>
      </dgm:t>
    </dgm:pt>
    <dgm:pt modelId="{77B7B83C-4733-459A-8C30-1A32B0BB78D7}" type="sibTrans" cxnId="{DF02FDCF-AC4F-444E-ABEE-4EA55B8576BA}">
      <dgm:prSet/>
      <dgm:spPr/>
      <dgm:t>
        <a:bodyPr/>
        <a:lstStyle/>
        <a:p>
          <a:endParaRPr lang="en-US"/>
        </a:p>
      </dgm:t>
    </dgm:pt>
    <dgm:pt modelId="{EB6E05DF-96EF-412A-BD44-D341796FA940}">
      <dgm:prSet/>
      <dgm:spPr/>
      <dgm:t>
        <a:bodyPr/>
        <a:lstStyle/>
        <a:p>
          <a:pPr>
            <a:defRPr cap="all"/>
          </a:pPr>
          <a:r>
            <a:rPr lang="en-US"/>
            <a:t>What effects are typically seen? </a:t>
          </a:r>
        </a:p>
      </dgm:t>
    </dgm:pt>
    <dgm:pt modelId="{39C97527-CB5B-4689-B363-19394201447B}" type="parTrans" cxnId="{4B9D2B9B-35DD-402F-AE8F-A2D158C1F2C8}">
      <dgm:prSet/>
      <dgm:spPr/>
      <dgm:t>
        <a:bodyPr/>
        <a:lstStyle/>
        <a:p>
          <a:endParaRPr lang="en-US"/>
        </a:p>
      </dgm:t>
    </dgm:pt>
    <dgm:pt modelId="{E3544FCE-5D59-49E5-B5EA-62FD9AF32F3E}" type="sibTrans" cxnId="{4B9D2B9B-35DD-402F-AE8F-A2D158C1F2C8}">
      <dgm:prSet/>
      <dgm:spPr/>
      <dgm:t>
        <a:bodyPr/>
        <a:lstStyle/>
        <a:p>
          <a:endParaRPr lang="en-US"/>
        </a:p>
      </dgm:t>
    </dgm:pt>
    <dgm:pt modelId="{356F5947-532A-40F9-9343-944223DE4E3C}">
      <dgm:prSet/>
      <dgm:spPr/>
      <dgm:t>
        <a:bodyPr/>
        <a:lstStyle/>
        <a:p>
          <a:pPr>
            <a:defRPr cap="all"/>
          </a:pPr>
          <a:r>
            <a:rPr lang="en-US"/>
            <a:t>Are there any treatments?</a:t>
          </a:r>
        </a:p>
      </dgm:t>
    </dgm:pt>
    <dgm:pt modelId="{8C9CCDDC-B28B-4B1E-9C4D-4862EEB0FEEA}" type="parTrans" cxnId="{6387F227-4D55-43AA-A99D-A73AF194B61B}">
      <dgm:prSet/>
      <dgm:spPr/>
      <dgm:t>
        <a:bodyPr/>
        <a:lstStyle/>
        <a:p>
          <a:endParaRPr lang="en-US"/>
        </a:p>
      </dgm:t>
    </dgm:pt>
    <dgm:pt modelId="{2B9593A1-46C1-4D76-9B4C-A32E3709D355}" type="sibTrans" cxnId="{6387F227-4D55-43AA-A99D-A73AF194B61B}">
      <dgm:prSet/>
      <dgm:spPr/>
      <dgm:t>
        <a:bodyPr/>
        <a:lstStyle/>
        <a:p>
          <a:endParaRPr lang="en-US"/>
        </a:p>
      </dgm:t>
    </dgm:pt>
    <dgm:pt modelId="{AF7921E8-C7F5-45EA-A6EA-1EB835CA84EC}">
      <dgm:prSet/>
      <dgm:spPr/>
      <dgm:t>
        <a:bodyPr/>
        <a:lstStyle/>
        <a:p>
          <a:pPr>
            <a:defRPr cap="all"/>
          </a:pPr>
          <a:r>
            <a:rPr lang="en-US"/>
            <a:t>Any noteworthy changes that came from these cases?</a:t>
          </a:r>
        </a:p>
      </dgm:t>
    </dgm:pt>
    <dgm:pt modelId="{FDC8ABA8-0C7B-4AC9-BA02-3DF8A19FB1CB}" type="parTrans" cxnId="{35522635-7272-431A-855B-76A02B41275F}">
      <dgm:prSet/>
      <dgm:spPr/>
      <dgm:t>
        <a:bodyPr/>
        <a:lstStyle/>
        <a:p>
          <a:endParaRPr lang="en-US"/>
        </a:p>
      </dgm:t>
    </dgm:pt>
    <dgm:pt modelId="{B4DA35B6-FB8A-4441-B02A-75BDA35D65AC}" type="sibTrans" cxnId="{35522635-7272-431A-855B-76A02B41275F}">
      <dgm:prSet/>
      <dgm:spPr/>
      <dgm:t>
        <a:bodyPr/>
        <a:lstStyle/>
        <a:p>
          <a:endParaRPr lang="en-US"/>
        </a:p>
      </dgm:t>
    </dgm:pt>
    <dgm:pt modelId="{00D8606C-8819-4791-90F5-83A0394BFBF3}" type="pres">
      <dgm:prSet presAssocID="{4A69FD63-1C17-434B-ACA2-D15BE0E7D892}" presName="root" presStyleCnt="0">
        <dgm:presLayoutVars>
          <dgm:dir/>
          <dgm:resizeHandles val="exact"/>
        </dgm:presLayoutVars>
      </dgm:prSet>
      <dgm:spPr/>
    </dgm:pt>
    <dgm:pt modelId="{C1284C11-C7A3-497C-BA04-1EBF8B9F940A}" type="pres">
      <dgm:prSet presAssocID="{EDA98C89-EDD1-426C-BACF-A23450C773FB}" presName="compNode" presStyleCnt="0"/>
      <dgm:spPr/>
    </dgm:pt>
    <dgm:pt modelId="{F4960A30-923A-41C0-AB8F-EEAA84F1696D}" type="pres">
      <dgm:prSet presAssocID="{EDA98C89-EDD1-426C-BACF-A23450C773FB}" presName="iconBgRect" presStyleLbl="bgShp" presStyleIdx="0" presStyleCnt="5"/>
      <dgm:spPr/>
    </dgm:pt>
    <dgm:pt modelId="{76D8FC27-9142-4391-A9E9-89C331E13A31}" type="pres">
      <dgm:prSet presAssocID="{EDA98C89-EDD1-426C-BACF-A23450C773F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gerprint"/>
        </a:ext>
      </dgm:extLst>
    </dgm:pt>
    <dgm:pt modelId="{AE18D4FA-BE30-41BE-8EC7-2A9F81772A0C}" type="pres">
      <dgm:prSet presAssocID="{EDA98C89-EDD1-426C-BACF-A23450C773FB}" presName="spaceRect" presStyleCnt="0"/>
      <dgm:spPr/>
    </dgm:pt>
    <dgm:pt modelId="{09D06611-EDBC-4A9F-805E-AEA1FC2197B7}" type="pres">
      <dgm:prSet presAssocID="{EDA98C89-EDD1-426C-BACF-A23450C773FB}" presName="textRect" presStyleLbl="revTx" presStyleIdx="0" presStyleCnt="5">
        <dgm:presLayoutVars>
          <dgm:chMax val="1"/>
          <dgm:chPref val="1"/>
        </dgm:presLayoutVars>
      </dgm:prSet>
      <dgm:spPr/>
    </dgm:pt>
    <dgm:pt modelId="{C45296E2-88A0-4919-87AF-D32BD23D8EE7}" type="pres">
      <dgm:prSet presAssocID="{5EB82B78-4E52-4525-96F9-FA257DC30C89}" presName="sibTrans" presStyleCnt="0"/>
      <dgm:spPr/>
    </dgm:pt>
    <dgm:pt modelId="{BA46AE14-AD78-4A65-8A67-B178DE93B3B8}" type="pres">
      <dgm:prSet presAssocID="{A9233310-B1AB-4A62-9747-28A9BE545D60}" presName="compNode" presStyleCnt="0"/>
      <dgm:spPr/>
    </dgm:pt>
    <dgm:pt modelId="{4B2AA256-E57D-45C8-BBD3-187CB1AFC3B6}" type="pres">
      <dgm:prSet presAssocID="{A9233310-B1AB-4A62-9747-28A9BE545D60}" presName="iconBgRect" presStyleLbl="bgShp" presStyleIdx="1" presStyleCnt="5"/>
      <dgm:spPr/>
    </dgm:pt>
    <dgm:pt modelId="{B83019AB-47E2-4FD0-BF13-1B968A48F548}" type="pres">
      <dgm:prSet presAssocID="{A9233310-B1AB-4A62-9747-28A9BE545D6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ment Urgent"/>
        </a:ext>
      </dgm:extLst>
    </dgm:pt>
    <dgm:pt modelId="{77673C92-B2CB-459C-ABD9-799029DF8F58}" type="pres">
      <dgm:prSet presAssocID="{A9233310-B1AB-4A62-9747-28A9BE545D60}" presName="spaceRect" presStyleCnt="0"/>
      <dgm:spPr/>
    </dgm:pt>
    <dgm:pt modelId="{6AE2AAB6-1763-44BD-8D44-14855B1BEF32}" type="pres">
      <dgm:prSet presAssocID="{A9233310-B1AB-4A62-9747-28A9BE545D60}" presName="textRect" presStyleLbl="revTx" presStyleIdx="1" presStyleCnt="5">
        <dgm:presLayoutVars>
          <dgm:chMax val="1"/>
          <dgm:chPref val="1"/>
        </dgm:presLayoutVars>
      </dgm:prSet>
      <dgm:spPr/>
    </dgm:pt>
    <dgm:pt modelId="{10BFEA5E-A5BE-44AD-8481-41C42E0F26A9}" type="pres">
      <dgm:prSet presAssocID="{77B7B83C-4733-459A-8C30-1A32B0BB78D7}" presName="sibTrans" presStyleCnt="0"/>
      <dgm:spPr/>
    </dgm:pt>
    <dgm:pt modelId="{4DD38130-26F3-490C-98BF-0766E78D9332}" type="pres">
      <dgm:prSet presAssocID="{EB6E05DF-96EF-412A-BD44-D341796FA940}" presName="compNode" presStyleCnt="0"/>
      <dgm:spPr/>
    </dgm:pt>
    <dgm:pt modelId="{C7AE3FC9-98B6-4A94-BC45-7E8CC7D22C59}" type="pres">
      <dgm:prSet presAssocID="{EB6E05DF-96EF-412A-BD44-D341796FA940}" presName="iconBgRect" presStyleLbl="bgShp" presStyleIdx="2" presStyleCnt="5"/>
      <dgm:spPr/>
    </dgm:pt>
    <dgm:pt modelId="{BCAA9475-894F-472F-A210-DB406D9A2E32}" type="pres">
      <dgm:prSet presAssocID="{EB6E05DF-96EF-412A-BD44-D341796FA94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ryboard"/>
        </a:ext>
      </dgm:extLst>
    </dgm:pt>
    <dgm:pt modelId="{E2643DD9-17D8-4A9C-8F5D-6E8FB5267769}" type="pres">
      <dgm:prSet presAssocID="{EB6E05DF-96EF-412A-BD44-D341796FA940}" presName="spaceRect" presStyleCnt="0"/>
      <dgm:spPr/>
    </dgm:pt>
    <dgm:pt modelId="{AE7C377B-3203-497A-95EE-E81CE6CC2649}" type="pres">
      <dgm:prSet presAssocID="{EB6E05DF-96EF-412A-BD44-D341796FA940}" presName="textRect" presStyleLbl="revTx" presStyleIdx="2" presStyleCnt="5">
        <dgm:presLayoutVars>
          <dgm:chMax val="1"/>
          <dgm:chPref val="1"/>
        </dgm:presLayoutVars>
      </dgm:prSet>
      <dgm:spPr/>
    </dgm:pt>
    <dgm:pt modelId="{CBC3A186-EF65-43DE-8046-5ED3B1007778}" type="pres">
      <dgm:prSet presAssocID="{E3544FCE-5D59-49E5-B5EA-62FD9AF32F3E}" presName="sibTrans" presStyleCnt="0"/>
      <dgm:spPr/>
    </dgm:pt>
    <dgm:pt modelId="{ED58B7DF-CA5F-4148-9A8B-BE617119FD40}" type="pres">
      <dgm:prSet presAssocID="{356F5947-532A-40F9-9343-944223DE4E3C}" presName="compNode" presStyleCnt="0"/>
      <dgm:spPr/>
    </dgm:pt>
    <dgm:pt modelId="{5A49103E-5B97-4222-9982-6C25A84C6A03}" type="pres">
      <dgm:prSet presAssocID="{356F5947-532A-40F9-9343-944223DE4E3C}" presName="iconBgRect" presStyleLbl="bgShp" presStyleIdx="3" presStyleCnt="5"/>
      <dgm:spPr/>
    </dgm:pt>
    <dgm:pt modelId="{5A6DF13D-B520-4C6A-BE83-B96408D77619}" type="pres">
      <dgm:prSet presAssocID="{356F5947-532A-40F9-9343-944223DE4E3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26B7C4C7-3A6A-4E7F-97B1-087689E1D8D2}" type="pres">
      <dgm:prSet presAssocID="{356F5947-532A-40F9-9343-944223DE4E3C}" presName="spaceRect" presStyleCnt="0"/>
      <dgm:spPr/>
    </dgm:pt>
    <dgm:pt modelId="{3EF30719-B845-4295-B090-1A035FE0D6BD}" type="pres">
      <dgm:prSet presAssocID="{356F5947-532A-40F9-9343-944223DE4E3C}" presName="textRect" presStyleLbl="revTx" presStyleIdx="3" presStyleCnt="5">
        <dgm:presLayoutVars>
          <dgm:chMax val="1"/>
          <dgm:chPref val="1"/>
        </dgm:presLayoutVars>
      </dgm:prSet>
      <dgm:spPr/>
    </dgm:pt>
    <dgm:pt modelId="{AA9837D9-4197-47AC-80A7-FC066B39F355}" type="pres">
      <dgm:prSet presAssocID="{2B9593A1-46C1-4D76-9B4C-A32E3709D355}" presName="sibTrans" presStyleCnt="0"/>
      <dgm:spPr/>
    </dgm:pt>
    <dgm:pt modelId="{213E5B91-6655-47DE-BCEC-A672C958C839}" type="pres">
      <dgm:prSet presAssocID="{AF7921E8-C7F5-45EA-A6EA-1EB835CA84EC}" presName="compNode" presStyleCnt="0"/>
      <dgm:spPr/>
    </dgm:pt>
    <dgm:pt modelId="{106AF0AB-C82B-456D-A5A0-BAFF166F1E86}" type="pres">
      <dgm:prSet presAssocID="{AF7921E8-C7F5-45EA-A6EA-1EB835CA84EC}" presName="iconBgRect" presStyleLbl="bgShp" presStyleIdx="4" presStyleCnt="5"/>
      <dgm:spPr/>
    </dgm:pt>
    <dgm:pt modelId="{87F47CF7-44F1-4934-BA16-DD010518EB42}" type="pres">
      <dgm:prSet presAssocID="{AF7921E8-C7F5-45EA-A6EA-1EB835CA84E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nslate"/>
        </a:ext>
      </dgm:extLst>
    </dgm:pt>
    <dgm:pt modelId="{141E37B3-195C-4567-AC75-348AA808952A}" type="pres">
      <dgm:prSet presAssocID="{AF7921E8-C7F5-45EA-A6EA-1EB835CA84EC}" presName="spaceRect" presStyleCnt="0"/>
      <dgm:spPr/>
    </dgm:pt>
    <dgm:pt modelId="{4F0BD370-0D48-4550-9AF5-39FF02BBF669}" type="pres">
      <dgm:prSet presAssocID="{AF7921E8-C7F5-45EA-A6EA-1EB835CA84EC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451641C-1BA8-4022-9E70-9583A2DD9693}" type="presOf" srcId="{AF7921E8-C7F5-45EA-A6EA-1EB835CA84EC}" destId="{4F0BD370-0D48-4550-9AF5-39FF02BBF669}" srcOrd="0" destOrd="0" presId="urn:microsoft.com/office/officeart/2018/5/layout/IconCircleLabelList"/>
    <dgm:cxn modelId="{6387F227-4D55-43AA-A99D-A73AF194B61B}" srcId="{4A69FD63-1C17-434B-ACA2-D15BE0E7D892}" destId="{356F5947-532A-40F9-9343-944223DE4E3C}" srcOrd="3" destOrd="0" parTransId="{8C9CCDDC-B28B-4B1E-9C4D-4862EEB0FEEA}" sibTransId="{2B9593A1-46C1-4D76-9B4C-A32E3709D355}"/>
    <dgm:cxn modelId="{4DB62C30-9347-4C02-9106-0126728D6D34}" type="presOf" srcId="{356F5947-532A-40F9-9343-944223DE4E3C}" destId="{3EF30719-B845-4295-B090-1A035FE0D6BD}" srcOrd="0" destOrd="0" presId="urn:microsoft.com/office/officeart/2018/5/layout/IconCircleLabelList"/>
    <dgm:cxn modelId="{35522635-7272-431A-855B-76A02B41275F}" srcId="{4A69FD63-1C17-434B-ACA2-D15BE0E7D892}" destId="{AF7921E8-C7F5-45EA-A6EA-1EB835CA84EC}" srcOrd="4" destOrd="0" parTransId="{FDC8ABA8-0C7B-4AC9-BA02-3DF8A19FB1CB}" sibTransId="{B4DA35B6-FB8A-4441-B02A-75BDA35D65AC}"/>
    <dgm:cxn modelId="{C3BA013E-BEA5-4D3B-8C98-8BAAAE6829CF}" type="presOf" srcId="{EDA98C89-EDD1-426C-BACF-A23450C773FB}" destId="{09D06611-EDBC-4A9F-805E-AEA1FC2197B7}" srcOrd="0" destOrd="0" presId="urn:microsoft.com/office/officeart/2018/5/layout/IconCircleLabelList"/>
    <dgm:cxn modelId="{99EF0576-40F6-4F83-9B94-CDAF29373618}" type="presOf" srcId="{A9233310-B1AB-4A62-9747-28A9BE545D60}" destId="{6AE2AAB6-1763-44BD-8D44-14855B1BEF32}" srcOrd="0" destOrd="0" presId="urn:microsoft.com/office/officeart/2018/5/layout/IconCircleLabelList"/>
    <dgm:cxn modelId="{4B9D2B9B-35DD-402F-AE8F-A2D158C1F2C8}" srcId="{4A69FD63-1C17-434B-ACA2-D15BE0E7D892}" destId="{EB6E05DF-96EF-412A-BD44-D341796FA940}" srcOrd="2" destOrd="0" parTransId="{39C97527-CB5B-4689-B363-19394201447B}" sibTransId="{E3544FCE-5D59-49E5-B5EA-62FD9AF32F3E}"/>
    <dgm:cxn modelId="{D1AB68B8-59AB-48EE-BED6-BA6B5D97DA17}" type="presOf" srcId="{4A69FD63-1C17-434B-ACA2-D15BE0E7D892}" destId="{00D8606C-8819-4791-90F5-83A0394BFBF3}" srcOrd="0" destOrd="0" presId="urn:microsoft.com/office/officeart/2018/5/layout/IconCircleLabelList"/>
    <dgm:cxn modelId="{DF02FDCF-AC4F-444E-ABEE-4EA55B8576BA}" srcId="{4A69FD63-1C17-434B-ACA2-D15BE0E7D892}" destId="{A9233310-B1AB-4A62-9747-28A9BE545D60}" srcOrd="1" destOrd="0" parTransId="{28F18171-2A5F-4FE0-8873-001036F7273B}" sibTransId="{77B7B83C-4733-459A-8C30-1A32B0BB78D7}"/>
    <dgm:cxn modelId="{19207AD1-6A89-4CD5-B768-3C11307BE39C}" type="presOf" srcId="{EB6E05DF-96EF-412A-BD44-D341796FA940}" destId="{AE7C377B-3203-497A-95EE-E81CE6CC2649}" srcOrd="0" destOrd="0" presId="urn:microsoft.com/office/officeart/2018/5/layout/IconCircleLabelList"/>
    <dgm:cxn modelId="{AD5DC0D4-E3D3-4F16-B8E7-A48EC8ABC1AF}" srcId="{4A69FD63-1C17-434B-ACA2-D15BE0E7D892}" destId="{EDA98C89-EDD1-426C-BACF-A23450C773FB}" srcOrd="0" destOrd="0" parTransId="{3F8F9DF7-2896-466B-B46D-1AD5C99EF617}" sibTransId="{5EB82B78-4E52-4525-96F9-FA257DC30C89}"/>
    <dgm:cxn modelId="{AD3EC2B1-81CD-45F2-8067-7A539870890A}" type="presParOf" srcId="{00D8606C-8819-4791-90F5-83A0394BFBF3}" destId="{C1284C11-C7A3-497C-BA04-1EBF8B9F940A}" srcOrd="0" destOrd="0" presId="urn:microsoft.com/office/officeart/2018/5/layout/IconCircleLabelList"/>
    <dgm:cxn modelId="{7DEEB125-917D-4729-8856-08D4D3F02F97}" type="presParOf" srcId="{C1284C11-C7A3-497C-BA04-1EBF8B9F940A}" destId="{F4960A30-923A-41C0-AB8F-EEAA84F1696D}" srcOrd="0" destOrd="0" presId="urn:microsoft.com/office/officeart/2018/5/layout/IconCircleLabelList"/>
    <dgm:cxn modelId="{D9999DBD-1E69-4328-85DB-2E664010F9D2}" type="presParOf" srcId="{C1284C11-C7A3-497C-BA04-1EBF8B9F940A}" destId="{76D8FC27-9142-4391-A9E9-89C331E13A31}" srcOrd="1" destOrd="0" presId="urn:microsoft.com/office/officeart/2018/5/layout/IconCircleLabelList"/>
    <dgm:cxn modelId="{0EB0374E-5F41-47F5-8C73-1EB76E102142}" type="presParOf" srcId="{C1284C11-C7A3-497C-BA04-1EBF8B9F940A}" destId="{AE18D4FA-BE30-41BE-8EC7-2A9F81772A0C}" srcOrd="2" destOrd="0" presId="urn:microsoft.com/office/officeart/2018/5/layout/IconCircleLabelList"/>
    <dgm:cxn modelId="{7959CE1B-BEEA-4E65-93FB-039678C257DB}" type="presParOf" srcId="{C1284C11-C7A3-497C-BA04-1EBF8B9F940A}" destId="{09D06611-EDBC-4A9F-805E-AEA1FC2197B7}" srcOrd="3" destOrd="0" presId="urn:microsoft.com/office/officeart/2018/5/layout/IconCircleLabelList"/>
    <dgm:cxn modelId="{E0BE0D3F-7D7F-4A31-9E71-FA9213E55ADA}" type="presParOf" srcId="{00D8606C-8819-4791-90F5-83A0394BFBF3}" destId="{C45296E2-88A0-4919-87AF-D32BD23D8EE7}" srcOrd="1" destOrd="0" presId="urn:microsoft.com/office/officeart/2018/5/layout/IconCircleLabelList"/>
    <dgm:cxn modelId="{D55413C7-D952-4B8C-B08C-59D19266D9E1}" type="presParOf" srcId="{00D8606C-8819-4791-90F5-83A0394BFBF3}" destId="{BA46AE14-AD78-4A65-8A67-B178DE93B3B8}" srcOrd="2" destOrd="0" presId="urn:microsoft.com/office/officeart/2018/5/layout/IconCircleLabelList"/>
    <dgm:cxn modelId="{0B4BC47A-1F93-4C80-91F9-4A66BB284218}" type="presParOf" srcId="{BA46AE14-AD78-4A65-8A67-B178DE93B3B8}" destId="{4B2AA256-E57D-45C8-BBD3-187CB1AFC3B6}" srcOrd="0" destOrd="0" presId="urn:microsoft.com/office/officeart/2018/5/layout/IconCircleLabelList"/>
    <dgm:cxn modelId="{825818B8-D3C5-4699-826B-A8067243E578}" type="presParOf" srcId="{BA46AE14-AD78-4A65-8A67-B178DE93B3B8}" destId="{B83019AB-47E2-4FD0-BF13-1B968A48F548}" srcOrd="1" destOrd="0" presId="urn:microsoft.com/office/officeart/2018/5/layout/IconCircleLabelList"/>
    <dgm:cxn modelId="{3C54CC78-A380-46EA-8BE2-0164A36611C2}" type="presParOf" srcId="{BA46AE14-AD78-4A65-8A67-B178DE93B3B8}" destId="{77673C92-B2CB-459C-ABD9-799029DF8F58}" srcOrd="2" destOrd="0" presId="urn:microsoft.com/office/officeart/2018/5/layout/IconCircleLabelList"/>
    <dgm:cxn modelId="{8CEF4720-39BF-40D3-ACDC-9B93B5871F6E}" type="presParOf" srcId="{BA46AE14-AD78-4A65-8A67-B178DE93B3B8}" destId="{6AE2AAB6-1763-44BD-8D44-14855B1BEF32}" srcOrd="3" destOrd="0" presId="urn:microsoft.com/office/officeart/2018/5/layout/IconCircleLabelList"/>
    <dgm:cxn modelId="{2591C13B-B688-485A-BADD-F1F00FEF9A77}" type="presParOf" srcId="{00D8606C-8819-4791-90F5-83A0394BFBF3}" destId="{10BFEA5E-A5BE-44AD-8481-41C42E0F26A9}" srcOrd="3" destOrd="0" presId="urn:microsoft.com/office/officeart/2018/5/layout/IconCircleLabelList"/>
    <dgm:cxn modelId="{609D00FB-FDA0-4BB7-AAF3-12933E508B3C}" type="presParOf" srcId="{00D8606C-8819-4791-90F5-83A0394BFBF3}" destId="{4DD38130-26F3-490C-98BF-0766E78D9332}" srcOrd="4" destOrd="0" presId="urn:microsoft.com/office/officeart/2018/5/layout/IconCircleLabelList"/>
    <dgm:cxn modelId="{E4B9B980-5AEE-4C76-9C11-14D226834DCC}" type="presParOf" srcId="{4DD38130-26F3-490C-98BF-0766E78D9332}" destId="{C7AE3FC9-98B6-4A94-BC45-7E8CC7D22C59}" srcOrd="0" destOrd="0" presId="urn:microsoft.com/office/officeart/2018/5/layout/IconCircleLabelList"/>
    <dgm:cxn modelId="{9BB13698-0AAF-4748-A9F7-A3D0CA572F08}" type="presParOf" srcId="{4DD38130-26F3-490C-98BF-0766E78D9332}" destId="{BCAA9475-894F-472F-A210-DB406D9A2E32}" srcOrd="1" destOrd="0" presId="urn:microsoft.com/office/officeart/2018/5/layout/IconCircleLabelList"/>
    <dgm:cxn modelId="{ABA03979-0EAE-47A9-AD80-8D28DCAAC9EF}" type="presParOf" srcId="{4DD38130-26F3-490C-98BF-0766E78D9332}" destId="{E2643DD9-17D8-4A9C-8F5D-6E8FB5267769}" srcOrd="2" destOrd="0" presId="urn:microsoft.com/office/officeart/2018/5/layout/IconCircleLabelList"/>
    <dgm:cxn modelId="{D247E8C0-9E63-4928-B21B-8CFC55E5C9E5}" type="presParOf" srcId="{4DD38130-26F3-490C-98BF-0766E78D9332}" destId="{AE7C377B-3203-497A-95EE-E81CE6CC2649}" srcOrd="3" destOrd="0" presId="urn:microsoft.com/office/officeart/2018/5/layout/IconCircleLabelList"/>
    <dgm:cxn modelId="{CC394616-D8FE-45E8-8542-B9A41ABABD9C}" type="presParOf" srcId="{00D8606C-8819-4791-90F5-83A0394BFBF3}" destId="{CBC3A186-EF65-43DE-8046-5ED3B1007778}" srcOrd="5" destOrd="0" presId="urn:microsoft.com/office/officeart/2018/5/layout/IconCircleLabelList"/>
    <dgm:cxn modelId="{ADD8490C-8889-4576-986D-B4E74ABCC8AE}" type="presParOf" srcId="{00D8606C-8819-4791-90F5-83A0394BFBF3}" destId="{ED58B7DF-CA5F-4148-9A8B-BE617119FD40}" srcOrd="6" destOrd="0" presId="urn:microsoft.com/office/officeart/2018/5/layout/IconCircleLabelList"/>
    <dgm:cxn modelId="{23571608-40C9-43A0-B47F-EF60C715E9BF}" type="presParOf" srcId="{ED58B7DF-CA5F-4148-9A8B-BE617119FD40}" destId="{5A49103E-5B97-4222-9982-6C25A84C6A03}" srcOrd="0" destOrd="0" presId="urn:microsoft.com/office/officeart/2018/5/layout/IconCircleLabelList"/>
    <dgm:cxn modelId="{E8B01D46-A753-4A3C-A05A-96B7774C4E4E}" type="presParOf" srcId="{ED58B7DF-CA5F-4148-9A8B-BE617119FD40}" destId="{5A6DF13D-B520-4C6A-BE83-B96408D77619}" srcOrd="1" destOrd="0" presId="urn:microsoft.com/office/officeart/2018/5/layout/IconCircleLabelList"/>
    <dgm:cxn modelId="{D0D51942-6199-4DB8-AAB1-69AC6EDED815}" type="presParOf" srcId="{ED58B7DF-CA5F-4148-9A8B-BE617119FD40}" destId="{26B7C4C7-3A6A-4E7F-97B1-087689E1D8D2}" srcOrd="2" destOrd="0" presId="urn:microsoft.com/office/officeart/2018/5/layout/IconCircleLabelList"/>
    <dgm:cxn modelId="{4E5A87CD-8CD1-434A-8076-C74EB4F0FA9C}" type="presParOf" srcId="{ED58B7DF-CA5F-4148-9A8B-BE617119FD40}" destId="{3EF30719-B845-4295-B090-1A035FE0D6BD}" srcOrd="3" destOrd="0" presId="urn:microsoft.com/office/officeart/2018/5/layout/IconCircleLabelList"/>
    <dgm:cxn modelId="{B553CA34-CAA9-4195-9F2F-2256CE3A5229}" type="presParOf" srcId="{00D8606C-8819-4791-90F5-83A0394BFBF3}" destId="{AA9837D9-4197-47AC-80A7-FC066B39F355}" srcOrd="7" destOrd="0" presId="urn:microsoft.com/office/officeart/2018/5/layout/IconCircleLabelList"/>
    <dgm:cxn modelId="{97700D67-73C7-450B-9FB0-4FCC63B3EC39}" type="presParOf" srcId="{00D8606C-8819-4791-90F5-83A0394BFBF3}" destId="{213E5B91-6655-47DE-BCEC-A672C958C839}" srcOrd="8" destOrd="0" presId="urn:microsoft.com/office/officeart/2018/5/layout/IconCircleLabelList"/>
    <dgm:cxn modelId="{8C707610-7CE0-4E2A-B852-D5B3978FE719}" type="presParOf" srcId="{213E5B91-6655-47DE-BCEC-A672C958C839}" destId="{106AF0AB-C82B-456D-A5A0-BAFF166F1E86}" srcOrd="0" destOrd="0" presId="urn:microsoft.com/office/officeart/2018/5/layout/IconCircleLabelList"/>
    <dgm:cxn modelId="{AE92F267-C0D0-487B-8602-F17E809F31EC}" type="presParOf" srcId="{213E5B91-6655-47DE-BCEC-A672C958C839}" destId="{87F47CF7-44F1-4934-BA16-DD010518EB42}" srcOrd="1" destOrd="0" presId="urn:microsoft.com/office/officeart/2018/5/layout/IconCircleLabelList"/>
    <dgm:cxn modelId="{90F0C91C-89C3-44B8-A961-377A036B92A7}" type="presParOf" srcId="{213E5B91-6655-47DE-BCEC-A672C958C839}" destId="{141E37B3-195C-4567-AC75-348AA808952A}" srcOrd="2" destOrd="0" presId="urn:microsoft.com/office/officeart/2018/5/layout/IconCircleLabelList"/>
    <dgm:cxn modelId="{8DF96B3F-2DD4-4A4A-AF57-E97E753A7CF7}" type="presParOf" srcId="{213E5B91-6655-47DE-BCEC-A672C958C839}" destId="{4F0BD370-0D48-4550-9AF5-39FF02BBF66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60A30-923A-41C0-AB8F-EEAA84F1696D}">
      <dsp:nvSpPr>
        <dsp:cNvPr id="0" name=""/>
        <dsp:cNvSpPr/>
      </dsp:nvSpPr>
      <dsp:spPr>
        <a:xfrm>
          <a:off x="684914" y="1016402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D8FC27-9142-4391-A9E9-89C331E13A31}">
      <dsp:nvSpPr>
        <dsp:cNvPr id="0" name=""/>
        <dsp:cNvSpPr/>
      </dsp:nvSpPr>
      <dsp:spPr>
        <a:xfrm>
          <a:off x="91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D06611-EDBC-4A9F-805E-AEA1FC2197B7}">
      <dsp:nvSpPr>
        <dsp:cNvPr id="0" name=""/>
        <dsp:cNvSpPr/>
      </dsp:nvSpPr>
      <dsp:spPr>
        <a:xfrm>
          <a:off x="33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What was the toxin? </a:t>
          </a:r>
        </a:p>
      </dsp:txBody>
      <dsp:txXfrm>
        <a:off x="333914" y="2456402"/>
        <a:ext cx="1800000" cy="720000"/>
      </dsp:txXfrm>
    </dsp:sp>
    <dsp:sp modelId="{4B2AA256-E57D-45C8-BBD3-187CB1AFC3B6}">
      <dsp:nvSpPr>
        <dsp:cNvPr id="0" name=""/>
        <dsp:cNvSpPr/>
      </dsp:nvSpPr>
      <dsp:spPr>
        <a:xfrm>
          <a:off x="2799914" y="1016402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3019AB-47E2-4FD0-BF13-1B968A48F548}">
      <dsp:nvSpPr>
        <dsp:cNvPr id="0" name=""/>
        <dsp:cNvSpPr/>
      </dsp:nvSpPr>
      <dsp:spPr>
        <a:xfrm>
          <a:off x="303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E2AAB6-1763-44BD-8D44-14855B1BEF32}">
      <dsp:nvSpPr>
        <dsp:cNvPr id="0" name=""/>
        <dsp:cNvSpPr/>
      </dsp:nvSpPr>
      <dsp:spPr>
        <a:xfrm>
          <a:off x="244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What is the mechanism of toxicity?</a:t>
          </a:r>
        </a:p>
      </dsp:txBody>
      <dsp:txXfrm>
        <a:off x="2448914" y="2456402"/>
        <a:ext cx="1800000" cy="720000"/>
      </dsp:txXfrm>
    </dsp:sp>
    <dsp:sp modelId="{C7AE3FC9-98B6-4A94-BC45-7E8CC7D22C59}">
      <dsp:nvSpPr>
        <dsp:cNvPr id="0" name=""/>
        <dsp:cNvSpPr/>
      </dsp:nvSpPr>
      <dsp:spPr>
        <a:xfrm>
          <a:off x="4914914" y="1016402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AA9475-894F-472F-A210-DB406D9A2E32}">
      <dsp:nvSpPr>
        <dsp:cNvPr id="0" name=""/>
        <dsp:cNvSpPr/>
      </dsp:nvSpPr>
      <dsp:spPr>
        <a:xfrm>
          <a:off x="514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C377B-3203-497A-95EE-E81CE6CC2649}">
      <dsp:nvSpPr>
        <dsp:cNvPr id="0" name=""/>
        <dsp:cNvSpPr/>
      </dsp:nvSpPr>
      <dsp:spPr>
        <a:xfrm>
          <a:off x="456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What effects are typically seen? </a:t>
          </a:r>
        </a:p>
      </dsp:txBody>
      <dsp:txXfrm>
        <a:off x="4563914" y="2456402"/>
        <a:ext cx="1800000" cy="720000"/>
      </dsp:txXfrm>
    </dsp:sp>
    <dsp:sp modelId="{5A49103E-5B97-4222-9982-6C25A84C6A03}">
      <dsp:nvSpPr>
        <dsp:cNvPr id="0" name=""/>
        <dsp:cNvSpPr/>
      </dsp:nvSpPr>
      <dsp:spPr>
        <a:xfrm>
          <a:off x="7029914" y="1016402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DF13D-B520-4C6A-BE83-B96408D77619}">
      <dsp:nvSpPr>
        <dsp:cNvPr id="0" name=""/>
        <dsp:cNvSpPr/>
      </dsp:nvSpPr>
      <dsp:spPr>
        <a:xfrm>
          <a:off x="726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F30719-B845-4295-B090-1A035FE0D6BD}">
      <dsp:nvSpPr>
        <dsp:cNvPr id="0" name=""/>
        <dsp:cNvSpPr/>
      </dsp:nvSpPr>
      <dsp:spPr>
        <a:xfrm>
          <a:off x="667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Are there any treatments?</a:t>
          </a:r>
        </a:p>
      </dsp:txBody>
      <dsp:txXfrm>
        <a:off x="6678914" y="2456402"/>
        <a:ext cx="1800000" cy="720000"/>
      </dsp:txXfrm>
    </dsp:sp>
    <dsp:sp modelId="{106AF0AB-C82B-456D-A5A0-BAFF166F1E86}">
      <dsp:nvSpPr>
        <dsp:cNvPr id="0" name=""/>
        <dsp:cNvSpPr/>
      </dsp:nvSpPr>
      <dsp:spPr>
        <a:xfrm>
          <a:off x="9144914" y="1016402"/>
          <a:ext cx="1098000" cy="1098000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47CF7-44F1-4934-BA16-DD010518EB42}">
      <dsp:nvSpPr>
        <dsp:cNvPr id="0" name=""/>
        <dsp:cNvSpPr/>
      </dsp:nvSpPr>
      <dsp:spPr>
        <a:xfrm>
          <a:off x="937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0BD370-0D48-4550-9AF5-39FF02BBF669}">
      <dsp:nvSpPr>
        <dsp:cNvPr id="0" name=""/>
        <dsp:cNvSpPr/>
      </dsp:nvSpPr>
      <dsp:spPr>
        <a:xfrm>
          <a:off x="879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/>
            <a:t>Any noteworthy changes that came from these cases?</a:t>
          </a:r>
        </a:p>
      </dsp:txBody>
      <dsp:txXfrm>
        <a:off x="8793914" y="245640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526AC-B29D-4E3D-B8B8-BB781E937A73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67508-2133-4D42-8E23-4D36D9E79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77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was the toxin? </a:t>
            </a:r>
          </a:p>
          <a:p>
            <a:r>
              <a:rPr lang="en-US" dirty="0"/>
              <a:t>What is the mechanism of toxicity?</a:t>
            </a:r>
          </a:p>
          <a:p>
            <a:r>
              <a:rPr lang="en-US" dirty="0"/>
              <a:t>What effects are typically seen? </a:t>
            </a:r>
          </a:p>
          <a:p>
            <a:r>
              <a:rPr lang="en-US" dirty="0"/>
              <a:t>Are there any treatments?</a:t>
            </a:r>
          </a:p>
          <a:p>
            <a:r>
              <a:rPr lang="en-US" dirty="0"/>
              <a:t>Any noteworthy changes that came from these cases?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67508-2133-4D42-8E23-4D36D9E79A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93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was the toxin? </a:t>
            </a:r>
          </a:p>
          <a:p>
            <a:r>
              <a:rPr lang="en-US" dirty="0"/>
              <a:t>What is the mechanism of toxicity?</a:t>
            </a:r>
          </a:p>
          <a:p>
            <a:r>
              <a:rPr lang="en-US" dirty="0"/>
              <a:t>What effects are typically seen? </a:t>
            </a:r>
          </a:p>
          <a:p>
            <a:r>
              <a:rPr lang="en-US" dirty="0"/>
              <a:t>Are there any treatments?</a:t>
            </a:r>
          </a:p>
          <a:p>
            <a:r>
              <a:rPr lang="en-US" dirty="0"/>
              <a:t>Any noteworthy changes that came from these cases?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67508-2133-4D42-8E23-4D36D9E79A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30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was the toxin? </a:t>
            </a:r>
          </a:p>
          <a:p>
            <a:r>
              <a:rPr lang="en-US" dirty="0"/>
              <a:t>What is the mechanism of toxicity?</a:t>
            </a:r>
          </a:p>
          <a:p>
            <a:r>
              <a:rPr lang="en-US" dirty="0"/>
              <a:t>What effects are typically seen? </a:t>
            </a:r>
          </a:p>
          <a:p>
            <a:r>
              <a:rPr lang="en-US" dirty="0"/>
              <a:t>Are there any treatments?</a:t>
            </a:r>
          </a:p>
          <a:p>
            <a:r>
              <a:rPr lang="en-US" dirty="0"/>
              <a:t>Any noteworthy changes that came from these cases?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67508-2133-4D42-8E23-4D36D9E79A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32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was the toxin? </a:t>
            </a:r>
          </a:p>
          <a:p>
            <a:r>
              <a:rPr lang="en-US" dirty="0"/>
              <a:t>What is the mechanism of toxicity?</a:t>
            </a:r>
          </a:p>
          <a:p>
            <a:r>
              <a:rPr lang="en-US" dirty="0"/>
              <a:t>What effects are typically seen? </a:t>
            </a:r>
          </a:p>
          <a:p>
            <a:r>
              <a:rPr lang="en-US" dirty="0"/>
              <a:t>Are there any treatments?</a:t>
            </a:r>
          </a:p>
          <a:p>
            <a:r>
              <a:rPr lang="en-US" dirty="0"/>
              <a:t>Any noteworthy changes that came from these cases?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267508-2133-4D42-8E23-4D36D9E79A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36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68E83-933E-2867-141E-1BEA6DB45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0B12F-7823-ED0A-9739-B549DC620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D15DE-9BD0-813C-8BF6-EE602C388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5115-1B33-403E-82DA-A9A366F5ED2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D8FCE-C8BB-A34B-C878-13A1EB6C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AEEC5-6E85-DB3C-4B2F-6302AEA96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E9D09-C394-41EE-87C0-92C9ECD08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5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21547-00C8-C7D7-51D5-D0D8634CD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3F62F-0B82-B144-102D-D2CEE3E21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852A4-FD41-E4C8-525C-2A7FF9551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5115-1B33-403E-82DA-A9A366F5ED2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9B611-62EB-CF62-DA35-D2F42B07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3D534-12F5-0AAD-31B1-7BEB0AED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E9D09-C394-41EE-87C0-92C9ECD08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9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F358D3-F476-9C94-228C-EF70CF350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1ABB6-2C29-5D66-5788-33A619370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BFD57-EEA9-D010-3340-5D4C6B522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5115-1B33-403E-82DA-A9A366F5ED2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39CB47-A48D-2103-EC6A-2078BF94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CFCC7-0A67-2F7A-455E-75094160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E9D09-C394-41EE-87C0-92C9ECD08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09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A1B1-8471-0348-1E9B-3E98BA807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2D6AC-6BB3-00B2-C976-66305D9D6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B782F-F5EE-15A9-EDA5-1956A3E49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5115-1B33-403E-82DA-A9A366F5ED2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57CDD9-8168-4ABA-4276-B447664D9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F76FB-8D5B-00DC-9599-09310FC6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E9D09-C394-41EE-87C0-92C9ECD08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22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D519D-C5E6-A3B9-4486-CEB48459C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F0DC9-3EDF-32F6-533E-39A994066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7F852-FDF3-828C-23C0-818D2D142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5115-1B33-403E-82DA-A9A366F5ED2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4C80-852E-7249-4257-40989EAFF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A135C-6028-263B-C764-D229DD5C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E9D09-C394-41EE-87C0-92C9ECD08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7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9AE1-7A48-5474-B438-5CF8B291C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F1CD5-D5F4-080F-E464-F6D6F0254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82B479-46E2-E0D7-CA46-901AFD16C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815651-DC33-AC04-D1F9-86E988E08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5115-1B33-403E-82DA-A9A366F5ED2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CE094-407E-B41C-B7ED-05DD66470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56179-C353-21C7-A782-1ABC7CAF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E9D09-C394-41EE-87C0-92C9ECD08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56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DEA2F-71DA-ED28-1923-A74086E5D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10785-AF82-A0A0-2BA8-24B0E800F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75F76-A959-7C9E-8468-1615C5D56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5AD8DF-24C2-FCAE-AF39-E7F88B0B62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9C003E-3CD5-A2DC-28CA-67EAEE72C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B0BFE9-1BB9-73D5-E4DA-276DBD219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5115-1B33-403E-82DA-A9A366F5ED2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6016C7-0919-8977-E84E-8D4A514F7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252496-F220-9FF8-2B2A-C0040454F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E9D09-C394-41EE-87C0-92C9ECD08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6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18F4D-EA9D-5EB4-3EB8-C0B4CAC7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DCE2F-900F-B4A3-8143-B0131C8C3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5115-1B33-403E-82DA-A9A366F5ED2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FA6C2-C741-B9C8-F3E4-090BF649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81FC6-77B0-13F6-0F2F-3D4056B3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E9D09-C394-41EE-87C0-92C9ECD08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67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2AA96-7591-417A-412D-0E83D6000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5115-1B33-403E-82DA-A9A366F5ED2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CEC7D-CB77-B00A-A462-99C521001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B7C65-AD96-5939-1A42-81BB4BFD9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E9D09-C394-41EE-87C0-92C9ECD08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76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2D82A-CA0C-B1BD-B396-98003A2F0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86BAA-C174-23FB-0750-A2C991CE5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E4A3E-6954-7F72-BD0F-2A8989BA1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13240-4A69-4DC6-C5FF-AD7B6C82C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5115-1B33-403E-82DA-A9A366F5ED2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3FCB9-27B9-525A-A964-C14CAD33D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1EF0C-7D14-54A2-C594-59532622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E9D09-C394-41EE-87C0-92C9ECD08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31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D6E0-0A95-CFC9-5708-2BD2E072D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35D6DA-2421-3885-0EBE-82870FB55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605C7-873A-5AAC-5B6B-1AC68C8BC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65B2A-0B6D-4405-66CF-444CB4D0B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45115-1B33-403E-82DA-A9A366F5ED2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0B7E9-836A-517C-67C1-F21E9328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91DF6-F72D-DF0E-0AE1-7902DFE7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E9D09-C394-41EE-87C0-92C9ECD08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68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CE061B-A45D-5963-73C1-578823861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A624A-B6F5-F7EC-4720-34D566863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54AE7-6572-37F6-7A6F-599C8DC41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B45115-1B33-403E-82DA-A9A366F5ED2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A4E53-271D-7481-E793-5701C803F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A5A54-716B-08EA-7760-907E3E69A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0E9D09-C394-41EE-87C0-92C9ECD08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3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hicagohistory.org/tylenol-murders/" TargetMode="Externa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ichmondmagazine.com/news/kepone-disaster-pesticid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s://www.britannica.com/story/radium-girls-the-women-who-fought-for-their-lives-in-a-killer-workplac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Factories And Smoke">
            <a:extLst>
              <a:ext uri="{FF2B5EF4-FFF2-40B4-BE49-F238E27FC236}">
                <a16:creationId xmlns:a16="http://schemas.microsoft.com/office/drawing/2014/main" id="{3EF90435-E280-8A80-D920-8E7C5F66C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42A077-55EB-E66A-2D01-6A102CF4AE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Famous Toxicology Cases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78373F-FA78-A596-6668-5D9B2B886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Alex Rogers MD</a:t>
            </a:r>
          </a:p>
          <a:p>
            <a:r>
              <a:rPr lang="en-US">
                <a:solidFill>
                  <a:srgbClr val="FFFFFF"/>
                </a:solidFill>
              </a:rPr>
              <a:t>Mike Keenan MD</a:t>
            </a:r>
          </a:p>
        </p:txBody>
      </p:sp>
    </p:spTree>
    <p:extLst>
      <p:ext uri="{BB962C8B-B14F-4D97-AF65-F5344CB8AC3E}">
        <p14:creationId xmlns:p14="http://schemas.microsoft.com/office/powerpoint/2010/main" val="378766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E7E457-E6FF-485D-8C57-1D70014F7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Here are some questions I want you to consider when reviewing these articles: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57C283-FDBB-257F-F946-75A2FE6B3E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1096881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1709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E020063-2385-44AC-BD67-258E1F0B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E014A0B-5338-4077-AFE9-A90D04D4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8D2B40-4124-6230-1C6D-C8166C56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1261423"/>
            <a:ext cx="9829800" cy="1325880"/>
          </a:xfrm>
        </p:spPr>
        <p:txBody>
          <a:bodyPr anchor="b">
            <a:normAutofit/>
          </a:bodyPr>
          <a:lstStyle/>
          <a:p>
            <a:pPr algn="ctr"/>
            <a:r>
              <a:rPr lang="en-US" sz="3600">
                <a:solidFill>
                  <a:schemeClr val="tx2"/>
                </a:solidFill>
              </a:rPr>
              <a:t>Kaitlyn Conley-The Murder of Mary Yoder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127680-150F-4A90-9950-F6639257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9"/>
            <a:chOff x="-305" y="-1"/>
            <a:chExt cx="3832880" cy="2876136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088F97A-8362-4967-B664-D748B846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0F9DEDE-4318-412A-81C5-C8C90F689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9E97DE9-7844-4707-8928-1CD88ADB7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C58954E-44A5-4A0D-97A9-8A2BB43D6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C2B26-323A-059C-E8C1-45B9B3E54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27419"/>
            <a:ext cx="5126896" cy="3227626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Local to CNY- July 22, 2015</a:t>
            </a:r>
          </a:p>
          <a:p>
            <a:r>
              <a:rPr lang="en-US" sz="1800">
                <a:solidFill>
                  <a:schemeClr val="tx2"/>
                </a:solidFill>
              </a:rPr>
              <a:t>https://www.syracuse.com/news/2017/05/kaitlyn_conley_trial_closing_arguments_prosecution.html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66920E5-8640-4C24-A775-864763709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5732" y="4852038"/>
            <a:ext cx="2151670" cy="1860256"/>
            <a:chOff x="-305" y="-4155"/>
            <a:chExt cx="2514948" cy="217433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CBA3142-5A82-43CE-87A2-EB14B17A5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EF5A1C7-9938-4A33-A5A4-2B05353B3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62A936D-E9F6-4A68-82C2-1D1CC777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68A9229-BBBE-4934-9700-BA72A1BB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59EB2C-BD46-ACCA-39BD-07516C321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823" y="2827419"/>
            <a:ext cx="5763616" cy="322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70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02EBFA83-D4DB-4CA0-B229-9E44634D7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61" name="Picture 2060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063" name="Rectangle 2062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BF178-9BA2-B8B1-15F3-8A0FC7DB5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016" y="905011"/>
            <a:ext cx="4589328" cy="1889135"/>
          </a:xfrm>
        </p:spPr>
        <p:txBody>
          <a:bodyPr anchor="b">
            <a:normAutofit/>
          </a:bodyPr>
          <a:lstStyle/>
          <a:p>
            <a:r>
              <a:rPr lang="en-US" sz="4800"/>
              <a:t>Chicago Tylenol Murders</a:t>
            </a:r>
          </a:p>
        </p:txBody>
      </p:sp>
      <p:pic>
        <p:nvPicPr>
          <p:cNvPr id="2052" name="Picture 4" descr="Photos: 1982 Tylenol murders">
            <a:extLst>
              <a:ext uri="{FF2B5EF4-FFF2-40B4-BE49-F238E27FC236}">
                <a16:creationId xmlns:a16="http://schemas.microsoft.com/office/drawing/2014/main" id="{930DB012-E856-14EF-C749-ED7340334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807" y="1797787"/>
            <a:ext cx="5468347" cy="325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3EB47-3F24-D203-D26C-16E1EE031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016" y="2965592"/>
            <a:ext cx="4589328" cy="2987397"/>
          </a:xfrm>
        </p:spPr>
        <p:txBody>
          <a:bodyPr>
            <a:normAutofit/>
          </a:bodyPr>
          <a:lstStyle/>
          <a:p>
            <a:r>
              <a:rPr lang="en-US" sz="1800"/>
              <a:t>October 1982</a:t>
            </a:r>
          </a:p>
          <a:p>
            <a:r>
              <a:rPr lang="en-US" sz="1800">
                <a:hlinkClick r:id="rId5"/>
              </a:rPr>
              <a:t>https://www.chicagohistory.org/tylenol-murders/</a:t>
            </a:r>
            <a:endParaRPr lang="en-US" sz="1800"/>
          </a:p>
          <a:p>
            <a:r>
              <a:rPr lang="en-US" sz="1800"/>
              <a:t>Two major laws were passed in response to these murders</a:t>
            </a:r>
          </a:p>
        </p:txBody>
      </p:sp>
    </p:spTree>
    <p:extLst>
      <p:ext uri="{BB962C8B-B14F-4D97-AF65-F5344CB8AC3E}">
        <p14:creationId xmlns:p14="http://schemas.microsoft.com/office/powerpoint/2010/main" val="811323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79A125-7AF9-EDE0-86E2-B61E05C6D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dirty="0"/>
              <a:t>The Kepone Shakes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31D25-1560-392A-87B3-89AC23B03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en-US" dirty="0"/>
              <a:t>1975</a:t>
            </a:r>
          </a:p>
          <a:p>
            <a:r>
              <a:rPr lang="en-US" dirty="0">
                <a:hlinkClick r:id="rId3"/>
              </a:rPr>
              <a:t>https://richmondmagazine.com/news/kepone-disaster-pesticide/</a:t>
            </a:r>
            <a:endParaRPr lang="en-US" dirty="0"/>
          </a:p>
          <a:p>
            <a:r>
              <a:rPr lang="en-US" dirty="0"/>
              <a:t>Several laws and regulations stemmed from this disaster, please describe them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BD6D5F-3CB4-E4A6-493B-36E65837EA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740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F76CAC-1236-F7F6-1DF6-7465414D7B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61" r="15511" b="1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7152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0" name="Rectangle 3089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573424-4415-DAEA-19DF-F9CDE1A0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The Radium Girls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960CE-8048-36DB-B2E5-FF382DD0F1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2388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3074" name="Picture 2" descr="The Case of the Living Dead Women - The Radium Dial Case in the newspapers  - The Case of the Living Dead Women - The Radium Dial Case in the  newspapers - radium dial135">
            <a:extLst>
              <a:ext uri="{FF2B5EF4-FFF2-40B4-BE49-F238E27FC236}">
                <a16:creationId xmlns:a16="http://schemas.microsoft.com/office/drawing/2014/main" id="{D2DA1CB1-87DD-A86C-0466-872C6678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" r="1" b="26301"/>
          <a:stretch/>
        </p:blipFill>
        <p:spPr bwMode="auto"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409EF8-C1BA-04F1-96DA-0A0EC2000C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071" r="1" b="16332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3092" name="Group 3091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087" name="Freeform: Shape 3086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88" name="Freeform: Shape 3087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6CBE5-6E95-D6F3-5954-D364FFB57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r>
              <a:rPr lang="en-US" sz="1000">
                <a:solidFill>
                  <a:schemeClr val="bg1">
                    <a:alpha val="80000"/>
                  </a:schemeClr>
                </a:solidFill>
              </a:rPr>
              <a:t>1910s-1920s</a:t>
            </a:r>
          </a:p>
          <a:p>
            <a:r>
              <a:rPr lang="en-US" sz="1000">
                <a:solidFill>
                  <a:schemeClr val="bg1">
                    <a:alpha val="80000"/>
                  </a:schemeClr>
                </a:solidFill>
                <a:hlinkClick r:id="rId7"/>
              </a:rPr>
              <a:t>https://www.britannica.com/story/radium-girls-the-women-who-fought-for-their-lives-in-a-killer-workplace</a:t>
            </a:r>
            <a:endParaRPr lang="en-US" sz="100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1000">
                <a:solidFill>
                  <a:schemeClr val="bg1">
                    <a:alpha val="80000"/>
                  </a:schemeClr>
                </a:solidFill>
              </a:rPr>
              <a:t>Name some of the laws and regulations that improved in the workplace after these cases and the subsequent lawsuits</a:t>
            </a:r>
          </a:p>
        </p:txBody>
      </p:sp>
    </p:spTree>
    <p:extLst>
      <p:ext uri="{BB962C8B-B14F-4D97-AF65-F5344CB8AC3E}">
        <p14:creationId xmlns:p14="http://schemas.microsoft.com/office/powerpoint/2010/main" val="783526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310</Words>
  <Application>Microsoft Office PowerPoint</Application>
  <PresentationFormat>Widescreen</PresentationFormat>
  <Paragraphs>48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Office Theme</vt:lpstr>
      <vt:lpstr>Famous Toxicology Cases</vt:lpstr>
      <vt:lpstr>Here are some questions I want you to consider when reviewing these articles:</vt:lpstr>
      <vt:lpstr>Kaitlyn Conley-The Murder of Mary Yoder</vt:lpstr>
      <vt:lpstr>Chicago Tylenol Murders</vt:lpstr>
      <vt:lpstr>The Kepone Shakes</vt:lpstr>
      <vt:lpstr>The Radium Girls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Famous Toxicology Cases</dc:title>
  <dc:creator>Thomas</dc:creator>
  <cp:lastModifiedBy>Thomas Rogers</cp:lastModifiedBy>
  <cp:revision>4</cp:revision>
  <dcterms:created xsi:type="dcterms:W3CDTF">2024-10-18T12:10:04Z</dcterms:created>
  <dcterms:modified xsi:type="dcterms:W3CDTF">2024-10-18T17:08:04Z</dcterms:modified>
</cp:coreProperties>
</file>