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84" r:id="rId2"/>
    <p:sldId id="294" r:id="rId3"/>
    <p:sldId id="292" r:id="rId4"/>
    <p:sldId id="261" r:id="rId5"/>
    <p:sldId id="260" r:id="rId6"/>
    <p:sldId id="285" r:id="rId7"/>
    <p:sldId id="286" r:id="rId8"/>
    <p:sldId id="287" r:id="rId9"/>
    <p:sldId id="293" r:id="rId10"/>
    <p:sldId id="297" r:id="rId11"/>
    <p:sldId id="298" r:id="rId12"/>
    <p:sldId id="296" r:id="rId13"/>
    <p:sldId id="29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amework" id="{C4EC4C0C-62DF-4024-90D7-263295EA08DD}">
          <p14:sldIdLst>
            <p14:sldId id="284"/>
            <p14:sldId id="294"/>
            <p14:sldId id="292"/>
            <p14:sldId id="261"/>
            <p14:sldId id="260"/>
            <p14:sldId id="285"/>
            <p14:sldId id="286"/>
            <p14:sldId id="287"/>
            <p14:sldId id="293"/>
            <p14:sldId id="297"/>
            <p14:sldId id="298"/>
            <p14:sldId id="296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C8E"/>
    <a:srgbClr val="0873B9"/>
    <a:srgbClr val="1A305F"/>
    <a:srgbClr val="20A5DE"/>
    <a:srgbClr val="B381D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6247" autoAdjust="0"/>
  </p:normalViewPr>
  <p:slideViewPr>
    <p:cSldViewPr snapToGrid="0">
      <p:cViewPr varScale="1">
        <p:scale>
          <a:sx n="82" d="100"/>
          <a:sy n="82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73CB86-584C-406D-B008-608CD7DCBE1E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06BAE3-6955-47A0-A669-9A8240B4C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67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9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59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provide updates on our strategic plan progress. The Pediatric Transport Team and Center for Surgery Verification team will be presenting on their efforts.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6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4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4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1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7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1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0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4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BAE3-6955-47A0-A669-9A8240B4C5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6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81BA-CCC6-60C8-9D1C-6541C1030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C8E6C-0346-129C-E60E-F6FEDE25F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985A3-DEDD-C431-8A3D-D8F7F53B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C4DF9-6243-8EBE-9DA6-C857F627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8165-FD95-43B4-7DAC-13CBCB56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4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602B-A58B-23AA-D91E-F8713846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DBC83-7292-BC7A-A3A7-9F68C7E7C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EC35D-63C1-8AB9-9774-A5EB78FC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BFE59-6AA6-CB73-BD76-E640BAFD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17E9A-3DE0-06E0-766B-BD0219BD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1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20F16-0B02-7E6E-1AAA-ED52E9B6E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3B67E-5679-204D-8690-9281417DA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223C-4569-8B3B-399B-500FE73D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51FA0-A674-8AA0-5554-D1C2FD0E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39D56-8C39-453E-8CD2-8CDAC172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4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5C177-CE31-D461-151A-30CF50E6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D369E-3D4D-1F5F-A11B-E92C1B29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B922-68CB-9B4D-1451-3687BB08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94AFA-D3D5-72EB-8FEB-A1A6696C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63B0-5C9A-7D7A-87E4-6732E566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9A48-D048-5E3E-B1D5-49FD7AAC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74F08-438A-2899-EA87-936FCB55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91409-CB6A-DAC5-2F1E-E50C3A76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B5767-A0EF-B2E1-FDFF-EBC47666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2A809-CE07-75AE-42A2-70A83537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8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0603-CA01-94F0-C272-081F274D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C591-D230-3E0C-9FC7-E16DAE265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B1A3C-C5D1-F4E2-7363-046B35692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65C1C-1A0D-49F5-1E2E-9F809E65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37EAC-0576-0460-DE85-0E336A4F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EDB19-267F-01D5-2071-3B0BC8DF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5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795-FACD-6416-B6D4-A7C2F62B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14DAB-08F7-25D7-EAD0-EB51E5C07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F204D-5BFB-A7A0-E890-69D41F350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1CF78-3346-504E-C790-FFD446B24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098B-C210-45E9-ACF9-BA1BA3D93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4871-FE90-5DE0-5267-63A521F2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5F810-892D-1188-5425-357EC1AF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14157-E383-4CA6-1C68-62446C20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4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2144-354C-3D51-5F30-6F791796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1C7AB-D8F5-3CE9-BBC5-753BFD9F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FEAA8-67B4-E6F1-006F-1471137D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6FEDE-8B1B-2F5E-0009-BD8F8176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7769A-39DB-A32E-326E-B6CD7915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37E14-93CC-9837-F540-62F663A3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D10EB-A0F3-129D-7CA8-45212457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8DA3-AA68-624D-D5BD-7FAD4A5A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807F-2CCD-046B-1C6B-26F01AA2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17F9-A5BB-5C79-87AE-824AD82B7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B5FAB-4B85-53A9-BADE-D65B63B3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3473B-4F96-84BF-9B29-607DEF38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37D9C-B383-36B2-CD42-B505E7F4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9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B649-DF28-4213-879B-B2BF021A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40A45-285C-1CF8-D53C-09A5BD59E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FE258-55BF-3CA7-DB3E-5238AA835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502F8-6896-1BF7-69C1-1091E878D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ECCB2-B527-4E2C-86D4-2F2757FA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7EC0C-B9BA-3DDD-37DF-180064BA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70798-92EC-A498-7A8D-68E9F1B2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088D6-BF0E-5303-F3E1-0C94A2354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F1E45-C709-DF9D-5AEF-6A23E69BA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74620-4EF7-4C78-B8C3-25C44C20A7EB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EBC3B-6D6C-8CD0-DDA6-7170811B3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54483-1010-2843-BCAC-44AF7100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DA61E-852C-4F6F-8169-AC24BC869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0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debar_golisano.jpg">
            <a:extLst>
              <a:ext uri="{FF2B5EF4-FFF2-40B4-BE49-F238E27FC236}">
                <a16:creationId xmlns:a16="http://schemas.microsoft.com/office/drawing/2014/main" id="{49C460A3-09A9-F3E5-12E0-43B0FE8B5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47ACB1-ADD9-CEA3-ABFD-5423B3D390EA}"/>
              </a:ext>
            </a:extLst>
          </p:cNvPr>
          <p:cNvSpPr txBox="1"/>
          <p:nvPr/>
        </p:nvSpPr>
        <p:spPr>
          <a:xfrm>
            <a:off x="2260120" y="1639018"/>
            <a:ext cx="93079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accent1"/>
                </a:solidFill>
              </a:rPr>
              <a:t>Upstate Golisano Children’s Hospital</a:t>
            </a:r>
          </a:p>
          <a:p>
            <a:endParaRPr lang="en-US" sz="4500" dirty="0"/>
          </a:p>
          <a:p>
            <a:pPr algn="ctr"/>
            <a:r>
              <a:rPr lang="en-US" sz="4000" dirty="0"/>
              <a:t>Open Forum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dirty="0"/>
              <a:t>January 29,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debar_golisano.jpg">
            <a:extLst>
              <a:ext uri="{FF2B5EF4-FFF2-40B4-BE49-F238E27FC236}">
                <a16:creationId xmlns:a16="http://schemas.microsoft.com/office/drawing/2014/main" id="{B2C9481A-1D1B-E781-0FC7-D1D8FCCC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42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54E065-6426-9B61-46B8-8DB8BA75E2F1}"/>
              </a:ext>
            </a:extLst>
          </p:cNvPr>
          <p:cNvSpPr txBox="1">
            <a:spLocks/>
          </p:cNvSpPr>
          <p:nvPr/>
        </p:nvSpPr>
        <p:spPr>
          <a:xfrm>
            <a:off x="1573370" y="16683"/>
            <a:ext cx="9620693" cy="708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/>
              <a:t>Announcements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AC3C3-D9CB-56F9-3686-F8384A1F4966}"/>
              </a:ext>
            </a:extLst>
          </p:cNvPr>
          <p:cNvSpPr txBox="1"/>
          <p:nvPr/>
        </p:nvSpPr>
        <p:spPr>
          <a:xfrm>
            <a:off x="1573370" y="823761"/>
            <a:ext cx="1023763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+mj-lt"/>
              </a:rPr>
              <a:t>Awards and Recognitions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Congratulations to 12E (Gold) and 12F (Silver) for receiving the Beacon Award! Please join us for a celebration in March. More details to come.</a:t>
            </a: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We are looking to submit surveys to U.S. News &amp; World Report in March for Behavioral Health, Endocrinology, General Pediatrics, and Pulmonology.</a:t>
            </a:r>
          </a:p>
          <a:p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+mj-lt"/>
              </a:rPr>
              <a:t>Communication</a:t>
            </a:r>
          </a:p>
          <a:p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We will be launching a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OneUp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community for UGCH in February and an updated UGCH website is coming soon.</a:t>
            </a:r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We will be holding a UGCH T-shirt sale this spring. Please be on the lookout for an email to order yours.</a:t>
            </a:r>
          </a:p>
          <a:p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+mj-lt"/>
              </a:rPr>
              <a:t>Events</a:t>
            </a:r>
          </a:p>
          <a:p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Radiothon for Kids will be held on February 10</a:t>
            </a:r>
            <a:r>
              <a:rPr lang="en-US" sz="1400" baseline="30000" dirty="0">
                <a:solidFill>
                  <a:srgbClr val="000000"/>
                </a:solidFill>
                <a:latin typeface="+mj-lt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and 11th!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Dr. Soultan will lead Walk with a Doc on April 11</a:t>
            </a:r>
            <a:r>
              <a:rPr lang="en-US" sz="1400" baseline="30000" dirty="0">
                <a:solidFill>
                  <a:srgbClr val="000000"/>
                </a:solidFill>
                <a:latin typeface="+mj-lt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at 9am at the Baldwinsville YMCA.</a:t>
            </a:r>
          </a:p>
          <a:p>
            <a:pPr lvl="2"/>
            <a:endParaRPr lang="en-US" sz="1400" dirty="0">
              <a:solidFill>
                <a:srgbClr val="000000"/>
              </a:solidFill>
              <a:highlight>
                <a:srgbClr val="FFFF00"/>
              </a:highlight>
              <a:latin typeface="+mj-lt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+mj-lt"/>
              </a:rPr>
              <a:t>Renovations</a:t>
            </a:r>
          </a:p>
          <a:p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Renovations will be happening throughout the hospital this year: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Updated family waiting rooms on 11</a:t>
            </a:r>
            <a:r>
              <a:rPr lang="en-US" sz="1400" baseline="30000" dirty="0">
                <a:solidFill>
                  <a:srgbClr val="000000"/>
                </a:solidFill>
                <a:latin typeface="+mj-lt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and 12</a:t>
            </a:r>
            <a:r>
              <a:rPr lang="en-US" sz="1400" baseline="30000" dirty="0">
                <a:solidFill>
                  <a:srgbClr val="000000"/>
                </a:solidFill>
                <a:latin typeface="+mj-lt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floors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Updated family sleep room on 12</a:t>
            </a:r>
            <a:r>
              <a:rPr lang="en-US" sz="1400" baseline="30000" dirty="0">
                <a:solidFill>
                  <a:srgbClr val="000000"/>
                </a:solidFill>
                <a:latin typeface="+mj-lt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floor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577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4B2ADE-D27A-583D-E6C2-01918FAF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5999" cy="3543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EB6E6-33DD-E505-086F-527D91583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6095999" cy="3543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92FED-31D9-3EBF-71B2-C6A710597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8294"/>
            <a:ext cx="6096000" cy="3249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8FF77-A7A2-D113-0DBE-44FE51E0E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608294"/>
            <a:ext cx="6056492" cy="320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4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7ACB1-ADD9-CEA3-ABFD-5423B3D390EA}"/>
              </a:ext>
            </a:extLst>
          </p:cNvPr>
          <p:cNvSpPr txBox="1"/>
          <p:nvPr/>
        </p:nvSpPr>
        <p:spPr>
          <a:xfrm>
            <a:off x="1442049" y="2421032"/>
            <a:ext cx="9307901" cy="2015936"/>
          </a:xfrm>
          <a:prstGeom prst="rect">
            <a:avLst/>
          </a:prstGeom>
          <a:solidFill>
            <a:srgbClr val="8F3C8E"/>
          </a:solidFill>
        </p:spPr>
        <p:txBody>
          <a:bodyPr wrap="square" rtlCol="0">
            <a:spAutoFit/>
          </a:bodyPr>
          <a:lstStyle/>
          <a:p>
            <a:endParaRPr lang="en-US" sz="4500" dirty="0"/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Next Meeting: April 30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at 8am</a:t>
            </a:r>
          </a:p>
          <a:p>
            <a:pPr algn="ctr"/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65135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2443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ign with a tree in the background&#10;&#10;AI-generated content may be incorrect.">
            <a:extLst>
              <a:ext uri="{FF2B5EF4-FFF2-40B4-BE49-F238E27FC236}">
                <a16:creationId xmlns:a16="http://schemas.microsoft.com/office/drawing/2014/main" id="{D833365E-B517-16A5-B80C-D8471C583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" b="3659"/>
          <a:stretch/>
        </p:blipFill>
        <p:spPr>
          <a:xfrm>
            <a:off x="6528999" y="163646"/>
            <a:ext cx="6806702" cy="2623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9A062-A2B8-3BF0-8A70-83BD3607CE21}"/>
              </a:ext>
            </a:extLst>
          </p:cNvPr>
          <p:cNvSpPr txBox="1">
            <a:spLocks/>
          </p:cNvSpPr>
          <p:nvPr/>
        </p:nvSpPr>
        <p:spPr>
          <a:xfrm>
            <a:off x="2252510" y="3081128"/>
            <a:ext cx="3366422" cy="69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latin typeface="+mn-lt"/>
                <a:ea typeface="+mn-ea"/>
                <a:cs typeface="+mn-cs"/>
              </a:rPr>
              <a:t>Questions?</a:t>
            </a:r>
          </a:p>
        </p:txBody>
      </p:sp>
      <p:pic>
        <p:nvPicPr>
          <p:cNvPr id="1026" name="Picture 2" descr="Upstate Golisano Children's Hospital | SUNY Upstate">
            <a:extLst>
              <a:ext uri="{FF2B5EF4-FFF2-40B4-BE49-F238E27FC236}">
                <a16:creationId xmlns:a16="http://schemas.microsoft.com/office/drawing/2014/main" id="{89D9B441-9B09-71D7-3D89-6CDF7AE0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" r="1" b="407"/>
          <a:stretch>
            <a:fillRect/>
          </a:stretch>
        </p:blipFill>
        <p:spPr bwMode="auto">
          <a:xfrm>
            <a:off x="6528998" y="2956875"/>
            <a:ext cx="6806703" cy="335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" descr="sidebar_golisano.jpg">
            <a:extLst>
              <a:ext uri="{FF2B5EF4-FFF2-40B4-BE49-F238E27FC236}">
                <a16:creationId xmlns:a16="http://schemas.microsoft.com/office/drawing/2014/main" id="{B2C9481A-1D1B-E781-0FC7-D1D8FCCCC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42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2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debar_golisano.jpg">
            <a:extLst>
              <a:ext uri="{FF2B5EF4-FFF2-40B4-BE49-F238E27FC236}">
                <a16:creationId xmlns:a16="http://schemas.microsoft.com/office/drawing/2014/main" id="{B2C9481A-1D1B-E781-0FC7-D1D8FCCC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42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54E065-6426-9B61-46B8-8DB8BA75E2F1}"/>
              </a:ext>
            </a:extLst>
          </p:cNvPr>
          <p:cNvSpPr txBox="1">
            <a:spLocks/>
          </p:cNvSpPr>
          <p:nvPr/>
        </p:nvSpPr>
        <p:spPr>
          <a:xfrm>
            <a:off x="1573370" y="16683"/>
            <a:ext cx="9620693" cy="708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/>
              <a:t>Agenda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AC3C3-D9CB-56F9-3686-F8384A1F4966}"/>
              </a:ext>
            </a:extLst>
          </p:cNvPr>
          <p:cNvSpPr txBox="1"/>
          <p:nvPr/>
        </p:nvSpPr>
        <p:spPr>
          <a:xfrm>
            <a:off x="1573370" y="990050"/>
            <a:ext cx="102376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Welcome and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Review UGCH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Biobehavioral Health Unit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Announcements</a:t>
            </a:r>
          </a:p>
        </p:txBody>
      </p:sp>
      <p:pic>
        <p:nvPicPr>
          <p:cNvPr id="1026" name="Picture 2" descr="772,600+ Innovation Stock Illustrations ...">
            <a:extLst>
              <a:ext uri="{FF2B5EF4-FFF2-40B4-BE49-F238E27FC236}">
                <a16:creationId xmlns:a16="http://schemas.microsoft.com/office/drawing/2014/main" id="{F20A2C57-1717-E6C5-E4A2-729AFA47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34" y="4960009"/>
            <a:ext cx="1897991" cy="18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7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7ACB1-ADD9-CEA3-ABFD-5423B3D390EA}"/>
              </a:ext>
            </a:extLst>
          </p:cNvPr>
          <p:cNvSpPr txBox="1"/>
          <p:nvPr/>
        </p:nvSpPr>
        <p:spPr>
          <a:xfrm>
            <a:off x="1442049" y="2421032"/>
            <a:ext cx="9307901" cy="2015936"/>
          </a:xfrm>
          <a:prstGeom prst="rect">
            <a:avLst/>
          </a:prstGeom>
          <a:solidFill>
            <a:srgbClr val="8F3C8E"/>
          </a:solidFill>
        </p:spPr>
        <p:txBody>
          <a:bodyPr wrap="square" rtlCol="0">
            <a:spAutoFit/>
          </a:bodyPr>
          <a:lstStyle/>
          <a:p>
            <a:endParaRPr lang="en-US" sz="4500" dirty="0"/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UGCH Strategic Plan</a:t>
            </a:r>
          </a:p>
          <a:p>
            <a:pPr algn="ctr"/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14108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debar_purple.jpg">
            <a:extLst>
              <a:ext uri="{FF2B5EF4-FFF2-40B4-BE49-F238E27FC236}">
                <a16:creationId xmlns:a16="http://schemas.microsoft.com/office/drawing/2014/main" id="{DC6401CB-C13B-6FDC-5FEE-1875DF40D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footer_golisano.jpg">
            <a:extLst>
              <a:ext uri="{FF2B5EF4-FFF2-40B4-BE49-F238E27FC236}">
                <a16:creationId xmlns:a16="http://schemas.microsoft.com/office/drawing/2014/main" id="{D7D0AFE8-4A52-E014-E338-5F3778346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4209"/>
            <a:ext cx="1219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66FFF1-09E4-F9A9-CB60-9A9EA0DCEF00}"/>
              </a:ext>
            </a:extLst>
          </p:cNvPr>
          <p:cNvSpPr txBox="1">
            <a:spLocks/>
          </p:cNvSpPr>
          <p:nvPr/>
        </p:nvSpPr>
        <p:spPr>
          <a:xfrm>
            <a:off x="520947" y="0"/>
            <a:ext cx="9620693" cy="708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29732-228B-1494-81CA-CA3D03235FF1}"/>
              </a:ext>
            </a:extLst>
          </p:cNvPr>
          <p:cNvSpPr txBox="1"/>
          <p:nvPr/>
        </p:nvSpPr>
        <p:spPr>
          <a:xfrm>
            <a:off x="724620" y="957532"/>
            <a:ext cx="53526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survey conducted December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85 responses from various departments and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and group discussions also conducted with Medical Directors and managers across the Children’s Hospital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7D5A3-FA91-497C-9253-F6C19215C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15" y="2805103"/>
            <a:ext cx="5070943" cy="2576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B2EFD-DB42-7EB2-0C84-F9C5C9F271BC}"/>
              </a:ext>
            </a:extLst>
          </p:cNvPr>
          <p:cNvSpPr txBox="1"/>
          <p:nvPr/>
        </p:nvSpPr>
        <p:spPr>
          <a:xfrm>
            <a:off x="6475563" y="957532"/>
            <a:ext cx="54720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opportunities emerged through the survey and conversations: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is to create an </a:t>
            </a:r>
            <a:r>
              <a:rPr lang="en-US" b="1" dirty="0"/>
              <a:t>adaptive</a:t>
            </a:r>
            <a:r>
              <a:rPr lang="en-US" dirty="0"/>
              <a:t> plan that will help guide us going forward and will change with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Pillars are modeled off Upstate strategic pillars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8F70CA-5793-7C4D-DFB2-34A10C620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127" y="2048766"/>
            <a:ext cx="5638133" cy="24294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410053-4DA1-E69D-6DC1-84E065AC0C8B}"/>
              </a:ext>
            </a:extLst>
          </p:cNvPr>
          <p:cNvCxnSpPr>
            <a:cxnSpLocks/>
          </p:cNvCxnSpPr>
          <p:nvPr/>
        </p:nvCxnSpPr>
        <p:spPr>
          <a:xfrm>
            <a:off x="6192774" y="0"/>
            <a:ext cx="18690" cy="6284209"/>
          </a:xfrm>
          <a:prstGeom prst="line">
            <a:avLst/>
          </a:prstGeom>
          <a:ln>
            <a:solidFill>
              <a:srgbClr val="0873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debar_golisano.jpg">
            <a:extLst>
              <a:ext uri="{FF2B5EF4-FFF2-40B4-BE49-F238E27FC236}">
                <a16:creationId xmlns:a16="http://schemas.microsoft.com/office/drawing/2014/main" id="{B2C9481A-1D1B-E781-0FC7-D1D8FCCC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42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54E065-6426-9B61-46B8-8DB8BA75E2F1}"/>
              </a:ext>
            </a:extLst>
          </p:cNvPr>
          <p:cNvSpPr txBox="1">
            <a:spLocks/>
          </p:cNvSpPr>
          <p:nvPr/>
        </p:nvSpPr>
        <p:spPr>
          <a:xfrm>
            <a:off x="1573370" y="16683"/>
            <a:ext cx="9620693" cy="708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/>
              <a:t>Innovation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AC3C3-D9CB-56F9-3686-F8384A1F4966}"/>
              </a:ext>
            </a:extLst>
          </p:cNvPr>
          <p:cNvSpPr txBox="1"/>
          <p:nvPr/>
        </p:nvSpPr>
        <p:spPr>
          <a:xfrm>
            <a:off x="1573370" y="796854"/>
            <a:ext cx="10237630" cy="606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1: Increase education for staff and the community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Educate primary care providers to help expand psychology services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Increase clerical and nursing education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Provide preventive care in the community 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2: Develop new and expand existing residency programs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Apply for GME funding for pediatric neurology residency program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Create Med Peds residency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Increase pediatric residency by 1-3 residents per year 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3: Adopt advanced technology to assist in patient care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Establish virtual nursing for pediatrics (11E pilot 12/1/25)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Expand drone program for UGCH 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4: Create new and unique programs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Develop dedicated pediatric sedation teams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Establish additional in-house child abuse services </a:t>
            </a:r>
            <a:endParaRPr lang="en-US" sz="135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Initiative: Become active partners in Golisano Children’s Alliance </a:t>
            </a:r>
          </a:p>
        </p:txBody>
      </p:sp>
      <p:pic>
        <p:nvPicPr>
          <p:cNvPr id="1026" name="Picture 2" descr="772,600+ Innovation Stock Illustrations ...">
            <a:extLst>
              <a:ext uri="{FF2B5EF4-FFF2-40B4-BE49-F238E27FC236}">
                <a16:creationId xmlns:a16="http://schemas.microsoft.com/office/drawing/2014/main" id="{F20A2C57-1717-E6C5-E4A2-729AFA47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34" y="4960009"/>
            <a:ext cx="1897991" cy="18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debar_golisano.jpg">
            <a:extLst>
              <a:ext uri="{FF2B5EF4-FFF2-40B4-BE49-F238E27FC236}">
                <a16:creationId xmlns:a16="http://schemas.microsoft.com/office/drawing/2014/main" id="{B2C9481A-1D1B-E781-0FC7-D1D8FCCC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42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54E065-6426-9B61-46B8-8DB8BA75E2F1}"/>
              </a:ext>
            </a:extLst>
          </p:cNvPr>
          <p:cNvSpPr txBox="1">
            <a:spLocks/>
          </p:cNvSpPr>
          <p:nvPr/>
        </p:nvSpPr>
        <p:spPr>
          <a:xfrm>
            <a:off x="1573370" y="16683"/>
            <a:ext cx="9620693" cy="708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/>
              <a:t>Quality of Care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AC3C3-D9CB-56F9-3686-F8384A1F4966}"/>
              </a:ext>
            </a:extLst>
          </p:cNvPr>
          <p:cNvSpPr txBox="1"/>
          <p:nvPr/>
        </p:nvSpPr>
        <p:spPr>
          <a:xfrm>
            <a:off x="1573370" y="910025"/>
            <a:ext cx="10237630" cy="5420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1: Eliminate preventable harm in Upstate Golisano Children’s Hospital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Implement additional tools to prevent harm for patients and staff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Further secure Children’s Hospital for patient and staff safety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2: Continue to build Safety Culture in partnership with Solutions for Patient Safety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Develop safety coach program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Implement revised Error Prevention training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Initiative: Increase use of and optimize process for Proactive Safety Plans</a:t>
            </a:r>
            <a:endParaRPr lang="en-US" sz="135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3: Obtain highest level accreditations and certifications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Grow UGCH Transport Team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Maintain all current accreditations and certifications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+mj-lt"/>
              </a:rPr>
              <a:t>Initiative: Prepare for Level 1 Children’s Surgery Verification</a:t>
            </a:r>
            <a:endParaRPr lang="en-US" sz="135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4: Improve data integrity and reporting systems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Improve UGCH ambulatory and inpatient dashboards</a:t>
            </a:r>
          </a:p>
        </p:txBody>
      </p:sp>
      <p:pic>
        <p:nvPicPr>
          <p:cNvPr id="2" name="Picture 2" descr="quality symbols.vector icons ...">
            <a:extLst>
              <a:ext uri="{FF2B5EF4-FFF2-40B4-BE49-F238E27FC236}">
                <a16:creationId xmlns:a16="http://schemas.microsoft.com/office/drawing/2014/main" id="{C607D546-F249-C500-7E45-74A9B553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23" y="5149312"/>
            <a:ext cx="1597325" cy="15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2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debar_golisano.jpg">
            <a:extLst>
              <a:ext uri="{FF2B5EF4-FFF2-40B4-BE49-F238E27FC236}">
                <a16:creationId xmlns:a16="http://schemas.microsoft.com/office/drawing/2014/main" id="{B2C9481A-1D1B-E781-0FC7-D1D8FCCC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42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54E065-6426-9B61-46B8-8DB8BA75E2F1}"/>
              </a:ext>
            </a:extLst>
          </p:cNvPr>
          <p:cNvSpPr txBox="1">
            <a:spLocks/>
          </p:cNvSpPr>
          <p:nvPr/>
        </p:nvSpPr>
        <p:spPr>
          <a:xfrm>
            <a:off x="1573370" y="16683"/>
            <a:ext cx="9620693" cy="708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/>
              <a:t>Sustainability and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AC3C3-D9CB-56F9-3686-F8384A1F4966}"/>
              </a:ext>
            </a:extLst>
          </p:cNvPr>
          <p:cNvSpPr txBox="1"/>
          <p:nvPr/>
        </p:nvSpPr>
        <p:spPr>
          <a:xfrm>
            <a:off x="1573370" y="910025"/>
            <a:ext cx="10237630" cy="4814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1: Expand existing programs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Establish a pediatric surgical center with representation from all subspecialties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Expand behavioral health services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</a:t>
            </a:r>
            <a:r>
              <a:rPr lang="en-US" sz="1350" dirty="0">
                <a:solidFill>
                  <a:srgbClr val="000000"/>
                </a:solidFill>
                <a:latin typeface="+mj-lt"/>
              </a:rPr>
              <a:t>Grow palliative care program</a:t>
            </a:r>
            <a:endParaRPr lang="en-US" sz="135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2: Improve patient access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Decrease autism diagnostic waitlist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Improve third next available appointment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3: Laun</a:t>
            </a:r>
            <a:r>
              <a:rPr lang="en-US" sz="1350" b="1" dirty="0">
                <a:solidFill>
                  <a:srgbClr val="000000"/>
                </a:solidFill>
                <a:latin typeface="+mj-lt"/>
              </a:rPr>
              <a:t>ch and grow pipeline programs</a:t>
            </a:r>
            <a:endParaRPr lang="en-US" sz="135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Grow Golisano Center for Special Needs psychology internship program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4: Expand physical space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Expand Golisano Center for Special Needs suite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Find opportunities for additional Pediatric Cancer Center capacity</a:t>
            </a:r>
            <a:endParaRPr lang="en-US" sz="1350" dirty="0">
              <a:latin typeface="+mj-lt"/>
            </a:endParaRPr>
          </a:p>
        </p:txBody>
      </p:sp>
      <p:pic>
        <p:nvPicPr>
          <p:cNvPr id="3074" name="Picture 2" descr="Growth graph - Free business and ...">
            <a:extLst>
              <a:ext uri="{FF2B5EF4-FFF2-40B4-BE49-F238E27FC236}">
                <a16:creationId xmlns:a16="http://schemas.microsoft.com/office/drawing/2014/main" id="{92A09496-45CF-725D-9019-8A26A80C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299" y="5158597"/>
            <a:ext cx="1412306" cy="14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idebar_golisano.jpg">
            <a:extLst>
              <a:ext uri="{FF2B5EF4-FFF2-40B4-BE49-F238E27FC236}">
                <a16:creationId xmlns:a16="http://schemas.microsoft.com/office/drawing/2014/main" id="{B2C9481A-1D1B-E781-0FC7-D1D8FCCC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42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54E065-6426-9B61-46B8-8DB8BA75E2F1}"/>
              </a:ext>
            </a:extLst>
          </p:cNvPr>
          <p:cNvSpPr txBox="1">
            <a:spLocks/>
          </p:cNvSpPr>
          <p:nvPr/>
        </p:nvSpPr>
        <p:spPr>
          <a:xfrm>
            <a:off x="1573370" y="16683"/>
            <a:ext cx="9620693" cy="708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/>
              <a:t>Upstate Experience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AC3C3-D9CB-56F9-3686-F8384A1F4966}"/>
              </a:ext>
            </a:extLst>
          </p:cNvPr>
          <p:cNvSpPr txBox="1"/>
          <p:nvPr/>
        </p:nvSpPr>
        <p:spPr>
          <a:xfrm>
            <a:off x="1573370" y="910025"/>
            <a:ext cx="10237630" cy="4127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1: Improve communication and collaboration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Improve relationships amongst care teams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2: Upgrade physical spaces needing improvement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Complete assessment of current space and plan for renovations as needed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3: Improve patient and family experience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Launch pediatric discharge hospitality center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Relaunch patient experience committee for Upstate Golisano Children’s Hospital</a:t>
            </a:r>
          </a:p>
          <a:p>
            <a:pPr>
              <a:lnSpc>
                <a:spcPct val="200000"/>
              </a:lnSpc>
            </a:pPr>
            <a:r>
              <a:rPr lang="en-US" sz="1350" b="1" i="0" u="none" strike="noStrike" baseline="0" dirty="0">
                <a:solidFill>
                  <a:srgbClr val="000000"/>
                </a:solidFill>
                <a:latin typeface="+mj-lt"/>
              </a:rPr>
              <a:t>Goal 4: Improve staff experience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Launc</a:t>
            </a:r>
            <a:r>
              <a:rPr lang="en-US" sz="1350" dirty="0">
                <a:solidFill>
                  <a:srgbClr val="000000"/>
                </a:solidFill>
                <a:latin typeface="+mj-lt"/>
              </a:rPr>
              <a:t>h additional staff recognition and wellness initiatives </a:t>
            </a:r>
            <a:endParaRPr lang="en-US" sz="135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350" b="0" i="0" u="none" strike="noStrike" baseline="0" dirty="0">
                <a:solidFill>
                  <a:srgbClr val="000000"/>
                </a:solidFill>
                <a:latin typeface="+mj-lt"/>
              </a:rPr>
              <a:t>Initiative: Strengthen Upstate Golisano Children’s Hospital brand and identity </a:t>
            </a:r>
            <a:endParaRPr lang="en-US" sz="1350" dirty="0">
              <a:latin typeface="+mj-lt"/>
            </a:endParaRPr>
          </a:p>
        </p:txBody>
      </p:sp>
      <p:pic>
        <p:nvPicPr>
          <p:cNvPr id="4098" name="Picture 2" descr="experience icon linear logo mark in ...">
            <a:extLst>
              <a:ext uri="{FF2B5EF4-FFF2-40B4-BE49-F238E27FC236}">
                <a16:creationId xmlns:a16="http://schemas.microsoft.com/office/drawing/2014/main" id="{CACAB328-A6C2-2B07-4411-B4093880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708" y="5126623"/>
            <a:ext cx="1513292" cy="151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7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7ACB1-ADD9-CEA3-ABFD-5423B3D390EA}"/>
              </a:ext>
            </a:extLst>
          </p:cNvPr>
          <p:cNvSpPr txBox="1"/>
          <p:nvPr/>
        </p:nvSpPr>
        <p:spPr>
          <a:xfrm>
            <a:off x="1442049" y="2421032"/>
            <a:ext cx="9307901" cy="2015936"/>
          </a:xfrm>
          <a:prstGeom prst="rect">
            <a:avLst/>
          </a:prstGeom>
          <a:solidFill>
            <a:srgbClr val="8F3C8E"/>
          </a:solidFill>
        </p:spPr>
        <p:txBody>
          <a:bodyPr wrap="square" rtlCol="0">
            <a:spAutoFit/>
          </a:bodyPr>
          <a:lstStyle/>
          <a:p>
            <a:endParaRPr lang="en-US" sz="4500" dirty="0"/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BBHU Presentation – Dr. Hank Roane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3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cf50a66-5e26-41dd-89f8-83cf73ffee98}" enabled="0" method="" siteId="{5cf50a66-5e26-41dd-89f8-83cf73ffee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25435</TotalTime>
  <Words>760</Words>
  <Application>Microsoft Office PowerPoint</Application>
  <PresentationFormat>Widescreen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 Kearns</dc:creator>
  <cp:lastModifiedBy>Kali Kearns</cp:lastModifiedBy>
  <cp:revision>177</cp:revision>
  <cp:lastPrinted>2025-11-10T15:11:27Z</cp:lastPrinted>
  <dcterms:created xsi:type="dcterms:W3CDTF">2025-01-03T15:28:59Z</dcterms:created>
  <dcterms:modified xsi:type="dcterms:W3CDTF">2026-01-29T12:42:45Z</dcterms:modified>
</cp:coreProperties>
</file>